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0" r:id="rId6"/>
    <p:sldId id="258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2B929-D12B-4C06-80E0-CFF876F351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C5382B-725A-4C8B-A07A-8FA846B82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D1B5D1-C4E2-4381-BE1A-D4A163E99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5716B-3DEE-4385-8D9E-DE07B1AC78B5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C22DDA-9F5C-40CB-8250-A5E0646E4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CACF8-3080-4621-9AB6-75E3E432D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4AC5D-0FB3-4F53-A0F1-5B7A54AB2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604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B3240-4644-4BAC-B627-095D963AE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074E67-CFED-4BDD-815F-C686EDC09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418893-91FB-42E7-9854-63447F582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5716B-3DEE-4385-8D9E-DE07B1AC78B5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AEA166-DF84-40CA-B721-3CE739BEE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55FCAE-25C7-4A7E-A031-2AF2DB27E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4AC5D-0FB3-4F53-A0F1-5B7A54AB2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214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43E78B-0ED1-46DE-9D2F-EBF56D7AB2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147FD6-C879-4A49-80DF-979A2D578B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4EB57A-51ED-44BE-9E4E-60CBED8A0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5716B-3DEE-4385-8D9E-DE07B1AC78B5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D84E15-A233-4E2F-8C35-62488AD4A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B84970-43B8-44FA-906E-9A7C6DC8A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4AC5D-0FB3-4F53-A0F1-5B7A54AB2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771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B914B-FA38-42E0-AC0A-C13EF8720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415CC-384F-4F57-8656-1C56F7B3C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45A5D-5351-4BAB-86B7-DECE4FBCE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5716B-3DEE-4385-8D9E-DE07B1AC78B5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A03B6E-3DB7-41DC-A5CB-DC0522F1D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664D77-91B5-4837-8A46-7DA8F0D7F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4AC5D-0FB3-4F53-A0F1-5B7A54AB2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149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A9EFA-7B57-428F-A23A-F07DF3C36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87E080-0E7C-45FD-B684-CC3916B53D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8F8CC-D0DC-4100-9632-2050E72C5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5716B-3DEE-4385-8D9E-DE07B1AC78B5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D9831F-0234-4F1B-9528-42966FEF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5C9DC1-0D6D-41A7-BC24-590022B3F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4AC5D-0FB3-4F53-A0F1-5B7A54AB2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919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C82A-76AA-45F5-A0DC-6265667D9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396EF-B222-400A-9099-2E33AC50D2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61A381-9D50-4F8A-AE40-14306CC2F5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524B9B-B9AD-49EF-AE2F-9EB0B3C67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5716B-3DEE-4385-8D9E-DE07B1AC78B5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89047C-EE47-439B-B139-E0986A6B4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B02BEE-ECD7-4686-933A-C200A7F1C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4AC5D-0FB3-4F53-A0F1-5B7A54AB2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00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2D51E-B33F-48FB-9EDB-D5DC22E71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823A2E-3A1F-4660-84F1-9FDE5027F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8A3493-23AE-4511-87C6-9A82A33BDF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23C5B2-AAE2-4482-82F0-8A19F02DEB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19D077-BAF5-4F38-BF81-F8999F39EA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B9A554-1184-4C20-AF5E-DD8BA54A6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5716B-3DEE-4385-8D9E-DE07B1AC78B5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BC81DF-B97A-4C66-BBA5-E1178DCAD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2239DF-6446-4DB3-B5C0-2D99304B2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4AC5D-0FB3-4F53-A0F1-5B7A54AB2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459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1F747-9507-4CFE-A8A9-47DD32E2B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725808-396E-49AE-B2F8-A741E0E25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5716B-3DEE-4385-8D9E-DE07B1AC78B5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E8A364-BC83-4174-9CD9-039D2DEDA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784AF2-E8F0-46D9-A828-9B2046BC9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4AC5D-0FB3-4F53-A0F1-5B7A54AB2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171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540E6E-B643-4386-9A61-274F1CC65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5716B-3DEE-4385-8D9E-DE07B1AC78B5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01504-D717-4142-AE8D-947AB7BA8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BF6745-E504-49D7-8A47-70FE90988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4AC5D-0FB3-4F53-A0F1-5B7A54AB2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41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08B29-DF25-47EE-AFAE-E07B5244F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5EB95-E62F-45EF-AAC2-D19356463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8487A9-E64F-4B79-ABCE-CD67BEEFCA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0D8833-4714-4F28-9AA5-D3E1FCFE2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5716B-3DEE-4385-8D9E-DE07B1AC78B5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28EC9-BE5E-400A-927E-B12747573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A8CC65-1AAA-4507-9FDE-AC708C3E5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4AC5D-0FB3-4F53-A0F1-5B7A54AB2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410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76FCB-AC58-4CFE-ACB4-1089DF0C8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99FDE7-7CCD-49C1-9893-D55573C171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75D6E5-7F22-436C-8201-437444D32D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6840F9-8D68-4EE6-8E88-DD0D8BB61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5716B-3DEE-4385-8D9E-DE07B1AC78B5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4DB034-E1D9-48C9-A584-70535738E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D4899-34A8-4A2C-9B15-4E897B11C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4AC5D-0FB3-4F53-A0F1-5B7A54AB2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580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278F8A-825D-4EF2-AEA4-8630831E3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ADDC28-D8A4-40AA-836B-EAF6F61F9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996A6-AD88-4D21-B7DB-1B97CFC4DE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5716B-3DEE-4385-8D9E-DE07B1AC78B5}" type="datetimeFigureOut">
              <a:rPr lang="en-US" smtClean="0"/>
              <a:t>3/8/2020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A262D2-2B7B-45A5-B358-DD1F1ACCED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BC338-B219-48EC-A6BA-805B2F8F2D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4AC5D-0FB3-4F53-A0F1-5B7A54AB2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02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gateway.com/passage/?search=1%20Peter+5&amp;version=ESV#fen-ESV-30451b" TargetMode="External"/><Relationship Id="rId2" Type="http://schemas.openxmlformats.org/officeDocument/2006/relationships/hyperlink" Target="https://www.biblegateway.com/passage/?search=1%20Peter+5&amp;version=ESV#fen-ESV-30451a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1+Peter+1&amp;version=ESV#fen-ESV-30371b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gateway.com/passage/?search=1%20Peter+2&amp;version=ESV#fen-ESV-30396c" TargetMode="External"/><Relationship Id="rId2" Type="http://schemas.openxmlformats.org/officeDocument/2006/relationships/hyperlink" Target="https://www.biblegateway.com/passage/?search=1%20Peter+2&amp;version=ESV#fen-ESV-30396b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iblegateway.com/passage/?search=1%20Peter+2&amp;version=ESV#fen-ESV-30399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F374AE8-14E7-4249-8DAD-E6983AECB624}"/>
              </a:ext>
            </a:extLst>
          </p:cNvPr>
          <p:cNvSpPr txBox="1"/>
          <p:nvPr/>
        </p:nvSpPr>
        <p:spPr>
          <a:xfrm>
            <a:off x="4987636" y="1843950"/>
            <a:ext cx="291869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dirty="0">
                <a:solidFill>
                  <a:schemeClr val="bg1"/>
                </a:solidFill>
                <a:sym typeface="Wingdings" panose="05000000000000000000" pitchFamily="2" charset="2"/>
              </a:rPr>
              <a:t>: ) </a:t>
            </a:r>
            <a:endParaRPr lang="en-US" sz="20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700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5E62D48-5F8B-41B9-80C5-84C4A1F2986B}"/>
              </a:ext>
            </a:extLst>
          </p:cNvPr>
          <p:cNvSpPr/>
          <p:nvPr/>
        </p:nvSpPr>
        <p:spPr>
          <a:xfrm>
            <a:off x="1600201" y="1589038"/>
            <a:ext cx="852853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0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1 Peter 3:14 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Helvetica Neue"/>
              </a:rPr>
              <a:t>But even if you should </a:t>
            </a:r>
            <a:r>
              <a:rPr lang="en-US" sz="2400" b="0" i="0" dirty="0">
                <a:solidFill>
                  <a:srgbClr val="FFFF00"/>
                </a:solidFill>
                <a:effectLst/>
                <a:latin typeface="Helvetica Neue"/>
              </a:rPr>
              <a:t>suffer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Helvetica Neue"/>
              </a:rPr>
              <a:t> for righteousness' sake, you will </a:t>
            </a:r>
            <a:r>
              <a:rPr lang="en-US" sz="2400" b="0" i="0" dirty="0">
                <a:solidFill>
                  <a:srgbClr val="FFFF00"/>
                </a:solidFill>
                <a:effectLst/>
                <a:latin typeface="Helvetica Neue"/>
              </a:rPr>
              <a:t>be 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Helvetica Neue"/>
              </a:rPr>
              <a:t>blessed. Have no fear of them, nor be troubled, </a:t>
            </a:r>
            <a:r>
              <a:rPr lang="en-US" sz="2400" b="1" i="0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15 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Helvetica Neue"/>
              </a:rPr>
              <a:t>but in your hearts </a:t>
            </a:r>
            <a:r>
              <a:rPr lang="en-US" sz="2400" b="0" i="0" dirty="0">
                <a:solidFill>
                  <a:srgbClr val="FFFF00"/>
                </a:solidFill>
                <a:effectLst/>
                <a:latin typeface="Helvetica Neue"/>
              </a:rPr>
              <a:t>honor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Helvetica Neue"/>
              </a:rPr>
              <a:t> Christ the Lord as holy, always </a:t>
            </a:r>
            <a:r>
              <a:rPr lang="en-US" sz="2400" b="0" i="0" dirty="0">
                <a:solidFill>
                  <a:srgbClr val="FFFF00"/>
                </a:solidFill>
                <a:effectLst/>
                <a:latin typeface="Helvetica Neue"/>
              </a:rPr>
              <a:t>being prepared 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Helvetica Neue"/>
              </a:rPr>
              <a:t>to make a defense to anyone who asks you for a reason for the hope that is in you; yet </a:t>
            </a:r>
            <a:r>
              <a:rPr lang="en-US" sz="2400" b="0" i="0" dirty="0">
                <a:solidFill>
                  <a:srgbClr val="FFFF00"/>
                </a:solidFill>
                <a:effectLst/>
                <a:latin typeface="Helvetica Neue"/>
              </a:rPr>
              <a:t>do it with gentleness and respect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Helvetica Neue"/>
              </a:rPr>
              <a:t>, </a:t>
            </a:r>
            <a:r>
              <a:rPr lang="en-US" sz="2400" b="1" i="0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16 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Helvetica Neue"/>
              </a:rPr>
              <a:t>having a good conscience, so that, when you are slandered, those who revile your good behavior in Christ may </a:t>
            </a:r>
            <a:r>
              <a:rPr lang="en-US" sz="2400" b="0" i="0" dirty="0">
                <a:solidFill>
                  <a:srgbClr val="FFFF00"/>
                </a:solidFill>
                <a:effectLst/>
                <a:latin typeface="Helvetica Neue"/>
              </a:rPr>
              <a:t>be put to shame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Helvetica Neue"/>
              </a:rPr>
              <a:t>.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17EE36-BFE2-4762-AE3F-292C4B963434}"/>
              </a:ext>
            </a:extLst>
          </p:cNvPr>
          <p:cNvSpPr txBox="1"/>
          <p:nvPr/>
        </p:nvSpPr>
        <p:spPr>
          <a:xfrm rot="20529601">
            <a:off x="10080092" y="2679196"/>
            <a:ext cx="11853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Pentecost;</a:t>
            </a:r>
          </a:p>
          <a:p>
            <a:r>
              <a:rPr lang="en-US" b="1" i="1" dirty="0">
                <a:solidFill>
                  <a:schemeClr val="bg1">
                    <a:lumMod val="85000"/>
                  </a:schemeClr>
                </a:solidFill>
              </a:rPr>
              <a:t>Sanhedrin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008692-CD23-4280-96FA-25C7AE9B4773}"/>
              </a:ext>
            </a:extLst>
          </p:cNvPr>
          <p:cNvSpPr txBox="1"/>
          <p:nvPr/>
        </p:nvSpPr>
        <p:spPr>
          <a:xfrm rot="20529601">
            <a:off x="5924400" y="893392"/>
            <a:ext cx="16252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chemeClr val="bg1">
                    <a:lumMod val="85000"/>
                  </a:schemeClr>
                </a:solidFill>
              </a:rPr>
              <a:t>Imprisoned at </a:t>
            </a:r>
          </a:p>
          <a:p>
            <a:r>
              <a:rPr lang="en-US" b="1" i="1" dirty="0">
                <a:solidFill>
                  <a:schemeClr val="bg1">
                    <a:lumMod val="85000"/>
                  </a:schemeClr>
                </a:solidFill>
              </a:rPr>
              <a:t>least twice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E295AB-0EA6-4252-A052-F7759E865063}"/>
              </a:ext>
            </a:extLst>
          </p:cNvPr>
          <p:cNvSpPr txBox="1"/>
          <p:nvPr/>
        </p:nvSpPr>
        <p:spPr>
          <a:xfrm>
            <a:off x="1732369" y="5144646"/>
            <a:ext cx="87272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We see Jesus better, more clearly,  through the lens of suffering</a:t>
            </a:r>
          </a:p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and our shadow is thrown longer the closer we are to His bright light</a:t>
            </a:r>
          </a:p>
        </p:txBody>
      </p:sp>
    </p:spTree>
    <p:extLst>
      <p:ext uri="{BB962C8B-B14F-4D97-AF65-F5344CB8AC3E}">
        <p14:creationId xmlns:p14="http://schemas.microsoft.com/office/powerpoint/2010/main" val="3308307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94B54B2-2B18-4D28-B0CE-EE76D25B6CC0}"/>
              </a:ext>
            </a:extLst>
          </p:cNvPr>
          <p:cNvSpPr/>
          <p:nvPr/>
        </p:nvSpPr>
        <p:spPr>
          <a:xfrm>
            <a:off x="1688123" y="949569"/>
            <a:ext cx="904728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0" baseline="30000" dirty="0"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1 Peter 4:7 </a:t>
            </a:r>
            <a:r>
              <a:rPr lang="en-US" sz="2400" b="0" i="0" dirty="0">
                <a:solidFill>
                  <a:schemeClr val="bg1">
                    <a:lumMod val="95000"/>
                  </a:schemeClr>
                </a:solidFill>
                <a:effectLst/>
                <a:latin typeface="Helvetica Neue"/>
              </a:rPr>
              <a:t>The end of all things is at hand; therefore </a:t>
            </a:r>
            <a:r>
              <a:rPr lang="en-US" sz="2400" b="0" i="0" dirty="0">
                <a:solidFill>
                  <a:srgbClr val="FFFF00"/>
                </a:solidFill>
                <a:effectLst/>
                <a:latin typeface="Helvetica Neue"/>
              </a:rPr>
              <a:t>be</a:t>
            </a:r>
            <a:r>
              <a:rPr lang="en-US" sz="2400" b="0" i="0" dirty="0">
                <a:solidFill>
                  <a:schemeClr val="bg1">
                    <a:lumMod val="95000"/>
                  </a:schemeClr>
                </a:solidFill>
                <a:effectLst/>
                <a:latin typeface="Helvetica Neue"/>
              </a:rPr>
              <a:t> self-controlled and sober-minded for the sake of your prayers. </a:t>
            </a:r>
            <a:r>
              <a:rPr lang="en-US" sz="2400" b="1" i="0" baseline="30000" dirty="0"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8 </a:t>
            </a:r>
            <a:r>
              <a:rPr lang="en-US" sz="2400" b="0" i="0" dirty="0">
                <a:solidFill>
                  <a:schemeClr val="bg1">
                    <a:lumMod val="95000"/>
                  </a:schemeClr>
                </a:solidFill>
                <a:effectLst/>
                <a:latin typeface="Helvetica Neue"/>
              </a:rPr>
              <a:t>Above all, </a:t>
            </a:r>
            <a:r>
              <a:rPr lang="en-US" sz="2400" b="0" i="0" dirty="0">
                <a:solidFill>
                  <a:srgbClr val="FFFF00"/>
                </a:solidFill>
                <a:effectLst/>
                <a:latin typeface="Helvetica Neue"/>
              </a:rPr>
              <a:t>keep loving one another earnestly</a:t>
            </a:r>
            <a:r>
              <a:rPr lang="en-US" sz="2400" b="0" i="0" dirty="0">
                <a:solidFill>
                  <a:schemeClr val="bg1">
                    <a:lumMod val="95000"/>
                  </a:schemeClr>
                </a:solidFill>
                <a:effectLst/>
                <a:latin typeface="Helvetica Neue"/>
              </a:rPr>
              <a:t>, since love covers a multitude of sins. </a:t>
            </a:r>
            <a:r>
              <a:rPr lang="en-US" sz="2400" b="1" i="0" baseline="30000" dirty="0"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9 </a:t>
            </a:r>
            <a:r>
              <a:rPr lang="en-US" sz="2400" b="0" i="0" dirty="0">
                <a:solidFill>
                  <a:schemeClr val="bg1">
                    <a:lumMod val="95000"/>
                  </a:schemeClr>
                </a:solidFill>
                <a:effectLst/>
                <a:latin typeface="Helvetica Neue"/>
              </a:rPr>
              <a:t>Show hospitality to one another without grumbling. </a:t>
            </a:r>
            <a:r>
              <a:rPr lang="en-US" sz="2400" b="1" i="0" baseline="30000" dirty="0"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10 </a:t>
            </a:r>
            <a:r>
              <a:rPr lang="en-US" sz="2400" b="0" i="0" dirty="0">
                <a:solidFill>
                  <a:schemeClr val="bg1">
                    <a:lumMod val="95000"/>
                  </a:schemeClr>
                </a:solidFill>
                <a:effectLst/>
                <a:latin typeface="Helvetica Neue"/>
              </a:rPr>
              <a:t>As each has received a gift, use it to serve one another, as good stewards of God's varied grace: </a:t>
            </a:r>
            <a:r>
              <a:rPr lang="en-US" sz="2400" b="1" i="0" baseline="30000" dirty="0"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11 </a:t>
            </a:r>
            <a:r>
              <a:rPr lang="en-US" sz="2400" b="0" i="0" dirty="0">
                <a:solidFill>
                  <a:schemeClr val="bg1">
                    <a:lumMod val="95000"/>
                  </a:schemeClr>
                </a:solidFill>
                <a:effectLst/>
                <a:latin typeface="Helvetica Neue"/>
              </a:rPr>
              <a:t>whoever speaks, as one who speaks oracles of God; whoever serves, as one who serves by the strength that God supplies—in order that in everything God may be glorified through Jesus Christ. To him belong </a:t>
            </a:r>
            <a:r>
              <a:rPr lang="en-US" sz="2400" b="0" i="0" dirty="0">
                <a:solidFill>
                  <a:srgbClr val="FFFF00"/>
                </a:solidFill>
                <a:effectLst/>
                <a:latin typeface="Helvetica Neue"/>
              </a:rPr>
              <a:t>glory</a:t>
            </a:r>
            <a:r>
              <a:rPr lang="en-US" sz="2400" b="0" i="0" dirty="0">
                <a:solidFill>
                  <a:schemeClr val="bg1">
                    <a:lumMod val="95000"/>
                  </a:schemeClr>
                </a:solidFill>
                <a:effectLst/>
                <a:latin typeface="Helvetica Neue"/>
              </a:rPr>
              <a:t> and </a:t>
            </a:r>
            <a:r>
              <a:rPr lang="en-US" sz="2400" b="0" i="0" dirty="0">
                <a:solidFill>
                  <a:srgbClr val="FFFF00"/>
                </a:solidFill>
                <a:effectLst/>
                <a:latin typeface="Helvetica Neue"/>
              </a:rPr>
              <a:t>dominion</a:t>
            </a:r>
            <a:r>
              <a:rPr lang="en-US" sz="2400" b="0" i="0" dirty="0">
                <a:solidFill>
                  <a:schemeClr val="bg1">
                    <a:lumMod val="95000"/>
                  </a:schemeClr>
                </a:solidFill>
                <a:effectLst/>
                <a:latin typeface="Helvetica Neue"/>
              </a:rPr>
              <a:t> forever and ever. Amen……</a:t>
            </a:r>
            <a:r>
              <a:rPr lang="en-US" b="1" baseline="30000" dirty="0"/>
              <a:t>19 </a:t>
            </a:r>
            <a:r>
              <a:rPr lang="en-US" sz="2400" dirty="0">
                <a:solidFill>
                  <a:schemeClr val="bg1"/>
                </a:solidFill>
              </a:rPr>
              <a:t>Therefore let those who suffer according to God's will </a:t>
            </a:r>
            <a:r>
              <a:rPr lang="en-US" sz="2400" dirty="0">
                <a:solidFill>
                  <a:srgbClr val="FFFF00"/>
                </a:solidFill>
              </a:rPr>
              <a:t>entrust</a:t>
            </a:r>
            <a:r>
              <a:rPr lang="en-US" sz="2400" dirty="0">
                <a:solidFill>
                  <a:schemeClr val="bg1"/>
                </a:solidFill>
              </a:rPr>
              <a:t> their souls to a faithful Creator while doing good.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B81CA0-6DE1-4BDA-8C4C-9D89769686B4}"/>
              </a:ext>
            </a:extLst>
          </p:cNvPr>
          <p:cNvSpPr txBox="1"/>
          <p:nvPr/>
        </p:nvSpPr>
        <p:spPr>
          <a:xfrm rot="1233146">
            <a:off x="10632853" y="1765892"/>
            <a:ext cx="10400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>
                <a:solidFill>
                  <a:schemeClr val="bg1">
                    <a:lumMod val="85000"/>
                  </a:schemeClr>
                </a:solidFill>
              </a:rPr>
              <a:t>Not just</a:t>
            </a:r>
          </a:p>
          <a:p>
            <a:pPr algn="ctr"/>
            <a:r>
              <a:rPr lang="en-US" i="1" dirty="0">
                <a:solidFill>
                  <a:schemeClr val="bg1">
                    <a:lumMod val="85000"/>
                  </a:schemeClr>
                </a:solidFill>
              </a:rPr>
              <a:t>Office of </a:t>
            </a:r>
          </a:p>
          <a:p>
            <a:pPr algn="ctr"/>
            <a:r>
              <a:rPr lang="en-US" i="1" dirty="0">
                <a:solidFill>
                  <a:schemeClr val="bg1">
                    <a:lumMod val="85000"/>
                  </a:schemeClr>
                </a:solidFill>
              </a:rPr>
              <a:t>Deacon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163E164-8E03-4166-8F6A-544F63F7A532}"/>
              </a:ext>
            </a:extLst>
          </p:cNvPr>
          <p:cNvSpPr txBox="1"/>
          <p:nvPr/>
        </p:nvSpPr>
        <p:spPr>
          <a:xfrm rot="19505582">
            <a:off x="639818" y="1451809"/>
            <a:ext cx="10423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>
                <a:solidFill>
                  <a:schemeClr val="bg1">
                    <a:lumMod val="85000"/>
                  </a:schemeClr>
                </a:solidFill>
              </a:rPr>
              <a:t>Jesus for</a:t>
            </a:r>
          </a:p>
          <a:p>
            <a:pPr algn="ctr"/>
            <a:r>
              <a:rPr lang="en-US" i="1" dirty="0">
                <a:solidFill>
                  <a:schemeClr val="bg1">
                    <a:lumMod val="85000"/>
                  </a:schemeClr>
                </a:solidFill>
              </a:rPr>
              <a:t> Lazarus</a:t>
            </a:r>
          </a:p>
          <a:p>
            <a:pPr algn="ctr"/>
            <a:r>
              <a:rPr lang="en-US" i="1" dirty="0">
                <a:solidFill>
                  <a:schemeClr val="bg1">
                    <a:lumMod val="85000"/>
                  </a:schemeClr>
                </a:solidFill>
              </a:rPr>
              <a:t>Peter for </a:t>
            </a:r>
          </a:p>
          <a:p>
            <a:pPr algn="ctr"/>
            <a:r>
              <a:rPr lang="en-US" i="1" dirty="0">
                <a:solidFill>
                  <a:schemeClr val="bg1">
                    <a:lumMod val="85000"/>
                  </a:schemeClr>
                </a:solidFill>
              </a:rPr>
              <a:t>Dorcas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E55205-CE45-452E-91FB-61437412AB01}"/>
              </a:ext>
            </a:extLst>
          </p:cNvPr>
          <p:cNvSpPr txBox="1"/>
          <p:nvPr/>
        </p:nvSpPr>
        <p:spPr>
          <a:xfrm rot="1233146">
            <a:off x="10584442" y="3292070"/>
            <a:ext cx="11368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>
                <a:solidFill>
                  <a:schemeClr val="bg1">
                    <a:lumMod val="85000"/>
                  </a:schemeClr>
                </a:solidFill>
              </a:rPr>
              <a:t>Mathias</a:t>
            </a:r>
          </a:p>
          <a:p>
            <a:pPr algn="ctr"/>
            <a:r>
              <a:rPr lang="en-US" i="1" dirty="0">
                <a:solidFill>
                  <a:schemeClr val="bg1">
                    <a:lumMod val="85000"/>
                  </a:schemeClr>
                </a:solidFill>
              </a:rPr>
              <a:t>Picking up</a:t>
            </a:r>
          </a:p>
          <a:p>
            <a:pPr algn="ctr"/>
            <a:r>
              <a:rPr lang="en-US" i="1" dirty="0">
                <a:solidFill>
                  <a:schemeClr val="bg1">
                    <a:lumMod val="85000"/>
                  </a:schemeClr>
                </a:solidFill>
              </a:rPr>
              <a:t>Judas’</a:t>
            </a:r>
          </a:p>
          <a:p>
            <a:pPr algn="ctr"/>
            <a:r>
              <a:rPr lang="en-US" i="1" dirty="0" err="1">
                <a:solidFill>
                  <a:schemeClr val="bg1">
                    <a:lumMod val="85000"/>
                  </a:schemeClr>
                </a:solidFill>
              </a:rPr>
              <a:t>alottment</a:t>
            </a:r>
            <a:endParaRPr lang="en-US" i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92A100-0F4F-4742-87BC-07E9EA771F92}"/>
              </a:ext>
            </a:extLst>
          </p:cNvPr>
          <p:cNvSpPr txBox="1"/>
          <p:nvPr/>
        </p:nvSpPr>
        <p:spPr>
          <a:xfrm rot="1233146">
            <a:off x="5816121" y="5244715"/>
            <a:ext cx="24673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>
                <a:solidFill>
                  <a:schemeClr val="bg1">
                    <a:lumMod val="85000"/>
                  </a:schemeClr>
                </a:solidFill>
              </a:rPr>
              <a:t>Shattered science with </a:t>
            </a:r>
          </a:p>
          <a:p>
            <a:pPr algn="ctr"/>
            <a:r>
              <a:rPr lang="en-US" i="1" dirty="0">
                <a:solidFill>
                  <a:schemeClr val="bg1">
                    <a:lumMod val="85000"/>
                  </a:schemeClr>
                </a:solidFill>
              </a:rPr>
              <a:t>GOOD wine and walking</a:t>
            </a:r>
          </a:p>
          <a:p>
            <a:pPr algn="ctr"/>
            <a:r>
              <a:rPr lang="en-US" i="1" dirty="0">
                <a:solidFill>
                  <a:schemeClr val="bg1">
                    <a:lumMod val="85000"/>
                  </a:schemeClr>
                </a:solidFill>
              </a:rPr>
              <a:t>PETER on water</a:t>
            </a:r>
          </a:p>
        </p:txBody>
      </p:sp>
    </p:spTree>
    <p:extLst>
      <p:ext uri="{BB962C8B-B14F-4D97-AF65-F5344CB8AC3E}">
        <p14:creationId xmlns:p14="http://schemas.microsoft.com/office/powerpoint/2010/main" val="287730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E9F919E-8522-4EEE-8B5D-9FC825753A4C}"/>
              </a:ext>
            </a:extLst>
          </p:cNvPr>
          <p:cNvSpPr/>
          <p:nvPr/>
        </p:nvSpPr>
        <p:spPr>
          <a:xfrm>
            <a:off x="773723" y="1254600"/>
            <a:ext cx="1082333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i="0" dirty="0">
                <a:solidFill>
                  <a:schemeClr val="bg1"/>
                </a:solidFill>
                <a:effectLst/>
                <a:latin typeface="Helvetica Neue"/>
              </a:rPr>
              <a:t>1 Peter 5:1 So I exhort the elders among you, as a fellow elder and a witness of the sufferings of Christ, as well as a partaker in the glory that is going to be revealed: </a:t>
            </a:r>
            <a:r>
              <a:rPr lang="en-US" sz="2400" b="1" i="0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2 </a:t>
            </a:r>
            <a:r>
              <a:rPr lang="en-US" sz="2400" b="0" i="0" dirty="0">
                <a:solidFill>
                  <a:srgbClr val="FFFF00"/>
                </a:solidFill>
                <a:effectLst/>
                <a:latin typeface="Helvetica Neue"/>
              </a:rPr>
              <a:t>shepherd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Helvetica Neue"/>
              </a:rPr>
              <a:t> the flock of God that is among you, exercising oversight,</a:t>
            </a:r>
            <a:r>
              <a:rPr lang="en-US" sz="2400" b="0" i="0" baseline="30000" dirty="0">
                <a:solidFill>
                  <a:schemeClr val="bg1"/>
                </a:solidFill>
                <a:effectLst/>
                <a:latin typeface="Helvetica Neue"/>
              </a:rPr>
              <a:t>[</a:t>
            </a:r>
            <a:r>
              <a:rPr lang="en-US" sz="2400" b="0" i="0" u="none" strike="noStrike" baseline="30000" dirty="0">
                <a:solidFill>
                  <a:schemeClr val="bg1"/>
                </a:solidFill>
                <a:effectLst/>
                <a:latin typeface="Helvetica Neue"/>
                <a:hlinkClick r:id="rId2" tooltip="See footnote 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</a:t>
            </a:r>
            <a:r>
              <a:rPr lang="en-US" sz="2400" b="0" i="0" baseline="30000" dirty="0">
                <a:solidFill>
                  <a:schemeClr val="bg1"/>
                </a:solidFill>
                <a:effectLst/>
                <a:latin typeface="Helvetica Neue"/>
              </a:rPr>
              <a:t>]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Helvetica Neue"/>
              </a:rPr>
              <a:t> not under compulsion, but willingly, as God would have you;</a:t>
            </a:r>
            <a:r>
              <a:rPr lang="en-US" sz="2400" b="0" i="0" baseline="30000" dirty="0">
                <a:solidFill>
                  <a:schemeClr val="bg1"/>
                </a:solidFill>
                <a:effectLst/>
                <a:latin typeface="Helvetica Neue"/>
              </a:rPr>
              <a:t>[</a:t>
            </a:r>
            <a:r>
              <a:rPr lang="en-US" sz="2400" b="0" i="0" u="none" strike="noStrike" baseline="30000" dirty="0">
                <a:solidFill>
                  <a:schemeClr val="bg1"/>
                </a:solidFill>
                <a:effectLst/>
                <a:latin typeface="Helvetica Neue"/>
                <a:hlinkClick r:id="rId3" tooltip="See footnote b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</a:t>
            </a:r>
            <a:r>
              <a:rPr lang="en-US" sz="2400" b="0" i="0" baseline="30000" dirty="0">
                <a:solidFill>
                  <a:schemeClr val="bg1"/>
                </a:solidFill>
                <a:effectLst/>
                <a:latin typeface="Helvetica Neue"/>
              </a:rPr>
              <a:t>]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Helvetica Neue"/>
              </a:rPr>
              <a:t> not for shameful gain, but </a:t>
            </a:r>
            <a:r>
              <a:rPr lang="en-US" sz="2400" b="0" i="0" dirty="0">
                <a:solidFill>
                  <a:srgbClr val="FFFF00"/>
                </a:solidFill>
                <a:effectLst/>
                <a:latin typeface="Helvetica Neue"/>
              </a:rPr>
              <a:t>eagerly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Helvetica Neue"/>
              </a:rPr>
              <a:t>; </a:t>
            </a:r>
            <a:r>
              <a:rPr lang="en-US" sz="2400" b="1" i="0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3 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Helvetica Neue"/>
              </a:rPr>
              <a:t>not domineering over those in your charge, but </a:t>
            </a:r>
            <a:r>
              <a:rPr lang="en-US" sz="2400" b="0" i="0" dirty="0">
                <a:solidFill>
                  <a:srgbClr val="FFFF00"/>
                </a:solidFill>
                <a:effectLst/>
                <a:latin typeface="Helvetica Neue"/>
              </a:rPr>
              <a:t>being examples 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Helvetica Neue"/>
              </a:rPr>
              <a:t>to the flock. </a:t>
            </a:r>
            <a:r>
              <a:rPr lang="en-US" sz="2400" b="1" i="0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4 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Helvetica Neue"/>
              </a:rPr>
              <a:t>And when the chief Shepherd appears, you will receive the unfading crown of glory. </a:t>
            </a:r>
            <a:r>
              <a:rPr lang="en-US" sz="2400" b="1" i="0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5 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Helvetica Neue"/>
              </a:rPr>
              <a:t>Likewise, you who are younger, be subject to the elders. Clothe yourselves, </a:t>
            </a:r>
            <a:r>
              <a:rPr lang="en-US" sz="2400" b="0" i="0" dirty="0">
                <a:solidFill>
                  <a:srgbClr val="FFFF00"/>
                </a:solidFill>
                <a:effectLst/>
                <a:latin typeface="Helvetica Neue"/>
              </a:rPr>
              <a:t>all of you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Helvetica Neue"/>
              </a:rPr>
              <a:t>, with humility toward one another, for “God opposes the proud but gives grace to the humble.”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427180-7142-4A9A-9CD9-D2197DAECCF0}"/>
              </a:ext>
            </a:extLst>
          </p:cNvPr>
          <p:cNvSpPr txBox="1"/>
          <p:nvPr/>
        </p:nvSpPr>
        <p:spPr>
          <a:xfrm rot="1233146">
            <a:off x="7890907" y="4660068"/>
            <a:ext cx="8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>
                <a:solidFill>
                  <a:schemeClr val="bg1">
                    <a:lumMod val="85000"/>
                  </a:schemeClr>
                </a:solidFill>
              </a:rPr>
              <a:t>3 times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4A2248-26D2-4B62-9C6F-A2974BCBC5AC}"/>
              </a:ext>
            </a:extLst>
          </p:cNvPr>
          <p:cNvSpPr txBox="1"/>
          <p:nvPr/>
        </p:nvSpPr>
        <p:spPr>
          <a:xfrm>
            <a:off x="1214693" y="671292"/>
            <a:ext cx="96362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>
                <a:solidFill>
                  <a:schemeClr val="bg1">
                    <a:lumMod val="85000"/>
                  </a:schemeClr>
                </a:solidFill>
              </a:rPr>
              <a:t>In love with Jesus; replaced a lost minster; preached the Word with conviction; called out sin; suffered;</a:t>
            </a:r>
          </a:p>
          <a:p>
            <a:pPr algn="ctr"/>
            <a:r>
              <a:rPr lang="en-US" i="1" dirty="0">
                <a:solidFill>
                  <a:schemeClr val="bg1">
                    <a:lumMod val="85000"/>
                  </a:schemeClr>
                </a:solidFill>
              </a:rPr>
              <a:t>  saw to the needs of the sick; champion the cause of the </a:t>
            </a:r>
            <a:r>
              <a:rPr lang="en-US" i="1" dirty="0" err="1">
                <a:solidFill>
                  <a:schemeClr val="bg1">
                    <a:lumMod val="85000"/>
                  </a:schemeClr>
                </a:solidFill>
              </a:rPr>
              <a:t>diminshed</a:t>
            </a:r>
            <a:endParaRPr lang="en-US" i="1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883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F7D9BFE-8A2F-44D0-91A8-8736D80C8095}"/>
              </a:ext>
            </a:extLst>
          </p:cNvPr>
          <p:cNvSpPr/>
          <p:nvPr/>
        </p:nvSpPr>
        <p:spPr>
          <a:xfrm>
            <a:off x="1216269" y="1377939"/>
            <a:ext cx="975946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6 </a:t>
            </a:r>
            <a:r>
              <a:rPr lang="en-US" sz="2400" dirty="0">
                <a:solidFill>
                  <a:schemeClr val="bg1"/>
                </a:solidFill>
                <a:latin typeface="Helvetica Neue"/>
              </a:rPr>
              <a:t>Humble yourselves, therefore, under the mighty hand of God so that at the proper time he may exalt you, </a:t>
            </a:r>
            <a:r>
              <a:rPr lang="en-US" sz="2400" b="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7 </a:t>
            </a:r>
            <a:r>
              <a:rPr lang="en-US" sz="2400" dirty="0">
                <a:solidFill>
                  <a:srgbClr val="FFFF00"/>
                </a:solidFill>
                <a:latin typeface="Helvetica Neue"/>
              </a:rPr>
              <a:t>casting</a:t>
            </a:r>
            <a:r>
              <a:rPr lang="en-US" sz="2400" dirty="0">
                <a:solidFill>
                  <a:schemeClr val="bg1"/>
                </a:solidFill>
                <a:latin typeface="Helvetica Neue"/>
              </a:rPr>
              <a:t> all your anxieties on him, because he cares for you. </a:t>
            </a:r>
            <a:r>
              <a:rPr lang="en-US" sz="2400" b="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8 </a:t>
            </a:r>
            <a:r>
              <a:rPr lang="en-US" sz="2400" dirty="0">
                <a:solidFill>
                  <a:srgbClr val="FFFF00"/>
                </a:solidFill>
                <a:latin typeface="Helvetica Neue"/>
              </a:rPr>
              <a:t>Be</a:t>
            </a:r>
            <a:r>
              <a:rPr lang="en-US" sz="2400" dirty="0">
                <a:solidFill>
                  <a:schemeClr val="bg1"/>
                </a:solidFill>
                <a:latin typeface="Helvetica Neue"/>
              </a:rPr>
              <a:t> sober-minded; </a:t>
            </a:r>
            <a:r>
              <a:rPr lang="en-US" sz="2400" dirty="0">
                <a:solidFill>
                  <a:srgbClr val="FFFF00"/>
                </a:solidFill>
                <a:latin typeface="Helvetica Neue"/>
              </a:rPr>
              <a:t>be</a:t>
            </a:r>
            <a:r>
              <a:rPr lang="en-US" sz="2400" dirty="0">
                <a:solidFill>
                  <a:schemeClr val="bg1"/>
                </a:solidFill>
                <a:latin typeface="Helvetica Neue"/>
              </a:rPr>
              <a:t> watchful. Your adversary the devil prowls around like a roaring lion, seeking someone to devour. </a:t>
            </a:r>
            <a:r>
              <a:rPr lang="en-US" sz="2400" b="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9 </a:t>
            </a:r>
            <a:r>
              <a:rPr lang="en-US" sz="2400" dirty="0">
                <a:solidFill>
                  <a:srgbClr val="FFFF00"/>
                </a:solidFill>
                <a:latin typeface="Helvetica Neue"/>
              </a:rPr>
              <a:t>Resist him</a:t>
            </a:r>
            <a:r>
              <a:rPr lang="en-US" sz="2400" dirty="0">
                <a:solidFill>
                  <a:schemeClr val="bg1"/>
                </a:solidFill>
                <a:latin typeface="Helvetica Neue"/>
              </a:rPr>
              <a:t>, firm in your faith, </a:t>
            </a:r>
            <a:r>
              <a:rPr lang="en-US" sz="2400" dirty="0">
                <a:solidFill>
                  <a:srgbClr val="FFFF00"/>
                </a:solidFill>
                <a:latin typeface="Helvetica Neue"/>
              </a:rPr>
              <a:t>knowing</a:t>
            </a:r>
            <a:r>
              <a:rPr lang="en-US" sz="2400" dirty="0">
                <a:solidFill>
                  <a:schemeClr val="bg1"/>
                </a:solidFill>
                <a:latin typeface="Helvetica Neue"/>
              </a:rPr>
              <a:t> that the same kinds of suffering are being </a:t>
            </a:r>
            <a:r>
              <a:rPr lang="en-US" sz="2400" dirty="0">
                <a:solidFill>
                  <a:srgbClr val="FFFF00"/>
                </a:solidFill>
                <a:latin typeface="Helvetica Neue"/>
              </a:rPr>
              <a:t>experienced</a:t>
            </a:r>
            <a:r>
              <a:rPr lang="en-US" sz="2400" dirty="0">
                <a:solidFill>
                  <a:schemeClr val="bg1"/>
                </a:solidFill>
                <a:latin typeface="Helvetica Neue"/>
              </a:rPr>
              <a:t> by your brotherhood throughout the world. </a:t>
            </a:r>
            <a:r>
              <a:rPr lang="en-US" sz="2400" b="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10 </a:t>
            </a:r>
            <a:r>
              <a:rPr lang="en-US" sz="2400" dirty="0">
                <a:solidFill>
                  <a:schemeClr val="bg1"/>
                </a:solidFill>
                <a:latin typeface="Helvetica Neue"/>
              </a:rPr>
              <a:t>And after you have </a:t>
            </a:r>
            <a:r>
              <a:rPr lang="en-US" sz="2400" dirty="0">
                <a:solidFill>
                  <a:srgbClr val="FFFF00"/>
                </a:solidFill>
                <a:latin typeface="Helvetica Neue"/>
              </a:rPr>
              <a:t>suffered</a:t>
            </a:r>
            <a:r>
              <a:rPr lang="en-US" sz="2400" dirty="0">
                <a:solidFill>
                  <a:schemeClr val="bg1"/>
                </a:solidFill>
                <a:latin typeface="Helvetica Neue"/>
              </a:rPr>
              <a:t> a little while, the God of all grace, who has called you to his eternal glory in Christ, will himself restore, confirm, strengthen, and establish you. </a:t>
            </a:r>
            <a:r>
              <a:rPr lang="en-US" sz="2400" b="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11 </a:t>
            </a:r>
            <a:r>
              <a:rPr lang="en-US" sz="2400" dirty="0">
                <a:solidFill>
                  <a:schemeClr val="bg1"/>
                </a:solidFill>
                <a:latin typeface="Helvetica Neue"/>
              </a:rPr>
              <a:t>To him be </a:t>
            </a:r>
            <a:r>
              <a:rPr lang="en-US" sz="2400" dirty="0">
                <a:solidFill>
                  <a:srgbClr val="FFFF00"/>
                </a:solidFill>
                <a:latin typeface="Helvetica Neue"/>
              </a:rPr>
              <a:t>the dominion </a:t>
            </a:r>
            <a:r>
              <a:rPr lang="en-US" sz="2400" dirty="0">
                <a:solidFill>
                  <a:schemeClr val="bg1"/>
                </a:solidFill>
                <a:latin typeface="Helvetica Neue"/>
              </a:rPr>
              <a:t>forever and ever. Amen.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65DA82-C863-4B8B-9DA3-DD9FE21A5424}"/>
              </a:ext>
            </a:extLst>
          </p:cNvPr>
          <p:cNvSpPr txBox="1"/>
          <p:nvPr/>
        </p:nvSpPr>
        <p:spPr>
          <a:xfrm rot="20520223">
            <a:off x="4557172" y="679454"/>
            <a:ext cx="19698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>
                <a:solidFill>
                  <a:schemeClr val="bg1">
                    <a:lumMod val="85000"/>
                  </a:schemeClr>
                </a:solidFill>
              </a:rPr>
              <a:t>Pre-Encounter with</a:t>
            </a:r>
          </a:p>
          <a:p>
            <a:pPr algn="ctr"/>
            <a:r>
              <a:rPr lang="en-US" i="1" dirty="0">
                <a:solidFill>
                  <a:schemeClr val="bg1">
                    <a:lumMod val="85000"/>
                  </a:schemeClr>
                </a:solidFill>
              </a:rPr>
              <a:t>Cornelius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72C0D5-9D02-421A-86EA-6A88D704662A}"/>
              </a:ext>
            </a:extLst>
          </p:cNvPr>
          <p:cNvSpPr txBox="1"/>
          <p:nvPr/>
        </p:nvSpPr>
        <p:spPr>
          <a:xfrm rot="1657119">
            <a:off x="10359293" y="3163993"/>
            <a:ext cx="13618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>
                <a:solidFill>
                  <a:schemeClr val="bg1">
                    <a:lumMod val="85000"/>
                  </a:schemeClr>
                </a:solidFill>
              </a:rPr>
              <a:t>Love covers</a:t>
            </a:r>
          </a:p>
          <a:p>
            <a:pPr algn="ctr"/>
            <a:r>
              <a:rPr lang="en-US" i="1" dirty="0">
                <a:solidFill>
                  <a:schemeClr val="bg1">
                    <a:lumMod val="85000"/>
                  </a:schemeClr>
                </a:solidFill>
              </a:rPr>
              <a:t>sin! Love the</a:t>
            </a:r>
          </a:p>
          <a:p>
            <a:pPr algn="ctr"/>
            <a:r>
              <a:rPr lang="en-US" i="1" dirty="0">
                <a:solidFill>
                  <a:schemeClr val="bg1">
                    <a:lumMod val="85000"/>
                  </a:schemeClr>
                </a:solidFill>
              </a:rPr>
              <a:t>brotherhood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5787A6-4254-4338-85AF-A0ABAE0A6411}"/>
              </a:ext>
            </a:extLst>
          </p:cNvPr>
          <p:cNvSpPr txBox="1"/>
          <p:nvPr/>
        </p:nvSpPr>
        <p:spPr>
          <a:xfrm rot="20520223">
            <a:off x="253498" y="2577767"/>
            <a:ext cx="11448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>
                <a:solidFill>
                  <a:schemeClr val="bg1">
                    <a:lumMod val="85000"/>
                  </a:schemeClr>
                </a:solidFill>
              </a:rPr>
              <a:t>Ananias &amp;</a:t>
            </a:r>
          </a:p>
          <a:p>
            <a:pPr algn="ctr"/>
            <a:r>
              <a:rPr lang="en-US" i="1" dirty="0">
                <a:solidFill>
                  <a:schemeClr val="bg1">
                    <a:lumMod val="85000"/>
                  </a:schemeClr>
                </a:solidFill>
              </a:rPr>
              <a:t>Saphira</a:t>
            </a:r>
          </a:p>
        </p:txBody>
      </p:sp>
    </p:spTree>
    <p:extLst>
      <p:ext uri="{BB962C8B-B14F-4D97-AF65-F5344CB8AC3E}">
        <p14:creationId xmlns:p14="http://schemas.microsoft.com/office/powerpoint/2010/main" val="3644483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A0B9EB1-E9DE-4696-8AA2-C66771E828E3}"/>
              </a:ext>
            </a:extLst>
          </p:cNvPr>
          <p:cNvSpPr txBox="1"/>
          <p:nvPr/>
        </p:nvSpPr>
        <p:spPr>
          <a:xfrm>
            <a:off x="3001440" y="1521069"/>
            <a:ext cx="4951997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He who has THE DOMINION will:</a:t>
            </a:r>
          </a:p>
          <a:p>
            <a:pPr algn="ctr"/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CALL you</a:t>
            </a:r>
          </a:p>
          <a:p>
            <a:pPr algn="ctr"/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RESTORE you</a:t>
            </a:r>
          </a:p>
          <a:p>
            <a:pPr algn="ctr"/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CONFIRM you</a:t>
            </a:r>
          </a:p>
          <a:p>
            <a:pPr algn="ctr"/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STRENGTHEN you</a:t>
            </a:r>
          </a:p>
          <a:p>
            <a:pPr algn="ctr"/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ESTABLISH you</a:t>
            </a:r>
          </a:p>
          <a:p>
            <a:pPr algn="ctr"/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CROWN you</a:t>
            </a:r>
          </a:p>
          <a:p>
            <a:pPr algn="ctr"/>
            <a:endParaRPr lang="en-US" sz="2800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endParaRPr lang="en-US" sz="2800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endParaRPr lang="en-US" sz="2800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endParaRPr lang="en-US" sz="28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3383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2C6AB6E-7A06-4410-9F4A-CCECF399F987}"/>
              </a:ext>
            </a:extLst>
          </p:cNvPr>
          <p:cNvSpPr txBox="1"/>
          <p:nvPr/>
        </p:nvSpPr>
        <p:spPr>
          <a:xfrm>
            <a:off x="5609491" y="1732085"/>
            <a:ext cx="69459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dirty="0">
                <a:solidFill>
                  <a:schemeClr val="bg1">
                    <a:lumMod val="95000"/>
                  </a:schemeClr>
                </a:solidFill>
                <a:latin typeface="AR CENA" panose="02000000000000000000" pitchFamily="2" charset="0"/>
              </a:rPr>
              <a:t>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C31FF5-981B-4413-B6F1-1DCA03150908}"/>
              </a:ext>
            </a:extLst>
          </p:cNvPr>
          <p:cNvSpPr txBox="1"/>
          <p:nvPr/>
        </p:nvSpPr>
        <p:spPr>
          <a:xfrm rot="21302194">
            <a:off x="5092789" y="1732084"/>
            <a:ext cx="291869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chemeClr val="bg1"/>
                </a:solidFill>
                <a:sym typeface="Wingdings" panose="05000000000000000000" pitchFamily="2" charset="2"/>
              </a:rPr>
              <a:t># </a:t>
            </a:r>
            <a:endParaRPr lang="en-US" sz="20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347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DF75AEE-DA46-4F14-AB7F-E8BA2AC87A6F}"/>
              </a:ext>
            </a:extLst>
          </p:cNvPr>
          <p:cNvSpPr txBox="1"/>
          <p:nvPr/>
        </p:nvSpPr>
        <p:spPr>
          <a:xfrm>
            <a:off x="5163127" y="1843950"/>
            <a:ext cx="291869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dirty="0">
                <a:solidFill>
                  <a:schemeClr val="bg1"/>
                </a:solidFill>
                <a:sym typeface="Wingdings" panose="05000000000000000000" pitchFamily="2" charset="2"/>
              </a:rPr>
              <a:t># </a:t>
            </a:r>
            <a:endParaRPr lang="en-US" sz="20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641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9354B5B4-D953-4908-9DA6-8C3F85939F7F}"/>
              </a:ext>
            </a:extLst>
          </p:cNvPr>
          <p:cNvSpPr txBox="1"/>
          <p:nvPr/>
        </p:nvSpPr>
        <p:spPr>
          <a:xfrm>
            <a:off x="514433" y="1857543"/>
            <a:ext cx="116059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1 of 12 who did not leave Jesus – “Where would we go? You are the Holy One”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595C6CA-A9B8-4421-97E9-7B369BBC1D45}"/>
              </a:ext>
            </a:extLst>
          </p:cNvPr>
          <p:cNvSpPr txBox="1"/>
          <p:nvPr/>
        </p:nvSpPr>
        <p:spPr>
          <a:xfrm>
            <a:off x="3879143" y="1259430"/>
            <a:ext cx="44337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Saw Jesus tear up the temple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3EDC386-7BF7-43F2-AA7A-EFB4C0994B5F}"/>
              </a:ext>
            </a:extLst>
          </p:cNvPr>
          <p:cNvSpPr txBox="1"/>
          <p:nvPr/>
        </p:nvSpPr>
        <p:spPr>
          <a:xfrm>
            <a:off x="3687357" y="657160"/>
            <a:ext cx="50896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Drank wine that came from water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8C7AE37-2FB4-4294-ADDB-DB951005FD5A}"/>
              </a:ext>
            </a:extLst>
          </p:cNvPr>
          <p:cNvSpPr txBox="1"/>
          <p:nvPr/>
        </p:nvSpPr>
        <p:spPr>
          <a:xfrm>
            <a:off x="3383619" y="2851250"/>
            <a:ext cx="56971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Spent 2 days with Samaritan believers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4AC68E2-1F14-4E1F-BA27-1A517E1EEC12}"/>
              </a:ext>
            </a:extLst>
          </p:cNvPr>
          <p:cNvSpPr txBox="1"/>
          <p:nvPr/>
        </p:nvSpPr>
        <p:spPr>
          <a:xfrm>
            <a:off x="2518161" y="2351446"/>
            <a:ext cx="71556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Offended by Mrs. Zebedee over James and John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07D5740-BD9D-4DCA-BA41-90E0A5F89854}"/>
              </a:ext>
            </a:extLst>
          </p:cNvPr>
          <p:cNvSpPr txBox="1"/>
          <p:nvPr/>
        </p:nvSpPr>
        <p:spPr>
          <a:xfrm>
            <a:off x="1790461" y="3407593"/>
            <a:ext cx="88002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Saw Jesus defend and freed a women convicted of adultery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EBAB3A5-BD25-4765-8E3F-DCAFAE7489EE}"/>
              </a:ext>
            </a:extLst>
          </p:cNvPr>
          <p:cNvSpPr txBox="1"/>
          <p:nvPr/>
        </p:nvSpPr>
        <p:spPr>
          <a:xfrm>
            <a:off x="2568778" y="3936602"/>
            <a:ext cx="73268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Directed to pay taxes to the government by Jesus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B425E72-6629-4064-AB1D-668FE9832EAF}"/>
              </a:ext>
            </a:extLst>
          </p:cNvPr>
          <p:cNvSpPr txBox="1"/>
          <p:nvPr/>
        </p:nvSpPr>
        <p:spPr>
          <a:xfrm>
            <a:off x="4355742" y="4397679"/>
            <a:ext cx="37528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Saw Jesus walk on water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59B7D2C-E1AF-4982-A69B-3E0FC5E9EE02}"/>
              </a:ext>
            </a:extLst>
          </p:cNvPr>
          <p:cNvSpPr txBox="1"/>
          <p:nvPr/>
        </p:nvSpPr>
        <p:spPr>
          <a:xfrm>
            <a:off x="3761892" y="4954022"/>
            <a:ext cx="51110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Walked on the sea…for a moment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5B279BA-11A4-417E-82B1-6DFE05F49395}"/>
              </a:ext>
            </a:extLst>
          </p:cNvPr>
          <p:cNvSpPr txBox="1"/>
          <p:nvPr/>
        </p:nvSpPr>
        <p:spPr>
          <a:xfrm>
            <a:off x="3156856" y="5438492"/>
            <a:ext cx="61506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Saw Jesus heal a crippled man to walking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5EA51F3-2D3D-4054-8BB1-8A9BCD5A212B}"/>
              </a:ext>
            </a:extLst>
          </p:cNvPr>
          <p:cNvSpPr txBox="1"/>
          <p:nvPr/>
        </p:nvSpPr>
        <p:spPr>
          <a:xfrm>
            <a:off x="1448813" y="5976237"/>
            <a:ext cx="104027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By this, people will know you are my disciples if you love one another</a:t>
            </a:r>
          </a:p>
        </p:txBody>
      </p:sp>
    </p:spTree>
    <p:extLst>
      <p:ext uri="{BB962C8B-B14F-4D97-AF65-F5344CB8AC3E}">
        <p14:creationId xmlns:p14="http://schemas.microsoft.com/office/powerpoint/2010/main" val="2478115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P spid="27" grpId="0" build="p"/>
      <p:bldP spid="28" grpId="0" build="p"/>
      <p:bldP spid="29" grpId="0" build="p"/>
      <p:bldP spid="34" grpId="0" build="p"/>
      <p:bldP spid="35" grpId="0" build="p"/>
      <p:bldP spid="36" grpId="0" build="p"/>
      <p:bldP spid="37" grpId="0" build="p"/>
      <p:bldP spid="38" grpId="0" build="p"/>
      <p:bldP spid="43" grpId="0" build="p"/>
      <p:bldP spid="4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04D8B97-ACD8-4BA0-9174-36737634490D}"/>
              </a:ext>
            </a:extLst>
          </p:cNvPr>
          <p:cNvSpPr txBox="1"/>
          <p:nvPr/>
        </p:nvSpPr>
        <p:spPr>
          <a:xfrm>
            <a:off x="3941593" y="4885609"/>
            <a:ext cx="43088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First man to enter THE tomb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E8C013-3689-4BA2-A4B1-4A8FFF6909EC}"/>
              </a:ext>
            </a:extLst>
          </p:cNvPr>
          <p:cNvSpPr txBox="1"/>
          <p:nvPr/>
        </p:nvSpPr>
        <p:spPr>
          <a:xfrm>
            <a:off x="2519825" y="3303133"/>
            <a:ext cx="71523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Cut off an enemy’s ear only to have Jesus heal it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61A87F7-9861-4E55-BAC7-B7910D448E0C}"/>
              </a:ext>
            </a:extLst>
          </p:cNvPr>
          <p:cNvSpPr txBox="1"/>
          <p:nvPr/>
        </p:nvSpPr>
        <p:spPr>
          <a:xfrm>
            <a:off x="1344504" y="2747068"/>
            <a:ext cx="98650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Witnessed the triumphant entry…and the cruel march to Golgotha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49353C-84FE-404E-AE0B-82BCA7046BAF}"/>
              </a:ext>
            </a:extLst>
          </p:cNvPr>
          <p:cNvSpPr txBox="1"/>
          <p:nvPr/>
        </p:nvSpPr>
        <p:spPr>
          <a:xfrm>
            <a:off x="3253166" y="4362389"/>
            <a:ext cx="58169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Saw Jesus crucified by the government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02D1D7-3899-4717-AFF2-5BF472353137}"/>
              </a:ext>
            </a:extLst>
          </p:cNvPr>
          <p:cNvSpPr txBox="1"/>
          <p:nvPr/>
        </p:nvSpPr>
        <p:spPr>
          <a:xfrm>
            <a:off x="1543626" y="3848591"/>
            <a:ext cx="92360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Swearing at people, denied he was a follower of Christ 3 times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0EE3F6-BBBA-4ED1-B9A8-3D96B1F433F0}"/>
              </a:ext>
            </a:extLst>
          </p:cNvPr>
          <p:cNvSpPr txBox="1"/>
          <p:nvPr/>
        </p:nvSpPr>
        <p:spPr>
          <a:xfrm>
            <a:off x="2007826" y="5426320"/>
            <a:ext cx="8538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Swam the length of a football field to see his friend, Jesus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DADA121-A519-4231-AFA9-FF7EA3FB7999}"/>
              </a:ext>
            </a:extLst>
          </p:cNvPr>
          <p:cNvSpPr txBox="1"/>
          <p:nvPr/>
        </p:nvSpPr>
        <p:spPr>
          <a:xfrm>
            <a:off x="2559133" y="2213520"/>
            <a:ext cx="7073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Asked to  have his whole body cleaned by Jesus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6EDF2C0-B9DB-4938-8AB1-50F3D3FC8829}"/>
              </a:ext>
            </a:extLst>
          </p:cNvPr>
          <p:cNvSpPr txBox="1"/>
          <p:nvPr/>
        </p:nvSpPr>
        <p:spPr>
          <a:xfrm>
            <a:off x="1172919" y="629359"/>
            <a:ext cx="101279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Saw Jesus cry…and then command his friend to be freed from Death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0AC5F3C-15B9-4C41-8F8D-BDA6A4A40E77}"/>
              </a:ext>
            </a:extLst>
          </p:cNvPr>
          <p:cNvSpPr txBox="1"/>
          <p:nvPr/>
        </p:nvSpPr>
        <p:spPr>
          <a:xfrm>
            <a:off x="2219675" y="1170070"/>
            <a:ext cx="78883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Watched his little brother find the 2 fish and 5 loaves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00E5D85-6058-40AA-A129-5F317850F0B6}"/>
              </a:ext>
            </a:extLst>
          </p:cNvPr>
          <p:cNvSpPr txBox="1"/>
          <p:nvPr/>
        </p:nvSpPr>
        <p:spPr>
          <a:xfrm>
            <a:off x="3201361" y="1710781"/>
            <a:ext cx="57892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Collected the scraps from 5000 people</a:t>
            </a:r>
          </a:p>
        </p:txBody>
      </p:sp>
    </p:spTree>
    <p:extLst>
      <p:ext uri="{BB962C8B-B14F-4D97-AF65-F5344CB8AC3E}">
        <p14:creationId xmlns:p14="http://schemas.microsoft.com/office/powerpoint/2010/main" val="3135650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0" grpId="0"/>
      <p:bldP spid="11" grpId="0"/>
      <p:bldP spid="17" grpId="0"/>
      <p:bldP spid="18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BC1634-1986-4A8C-A8B2-1F1587B0FADF}"/>
              </a:ext>
            </a:extLst>
          </p:cNvPr>
          <p:cNvSpPr txBox="1"/>
          <p:nvPr/>
        </p:nvSpPr>
        <p:spPr>
          <a:xfrm>
            <a:off x="2478583" y="5622670"/>
            <a:ext cx="801456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</a:rPr>
              <a:t>Championed gentiles to be freed from Jewish custom,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</a:rPr>
              <a:t> only avoid practices that defile us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56ECCE-34E8-4690-BC43-3C58576B3733}"/>
              </a:ext>
            </a:extLst>
          </p:cNvPr>
          <p:cNvSpPr txBox="1"/>
          <p:nvPr/>
        </p:nvSpPr>
        <p:spPr>
          <a:xfrm>
            <a:off x="1027150" y="5097442"/>
            <a:ext cx="108236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Led Cornelius and friends to Christ and saw the Holy Spirit come on them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32C9B8-A17E-495C-BE15-B7327BF802FB}"/>
              </a:ext>
            </a:extLst>
          </p:cNvPr>
          <p:cNvSpPr txBox="1"/>
          <p:nvPr/>
        </p:nvSpPr>
        <p:spPr>
          <a:xfrm>
            <a:off x="2730733" y="3634914"/>
            <a:ext cx="62231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Convicted Ananias and Saphira… to death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6997B9-B1A7-491E-8FCD-C0BAACC12C3A}"/>
              </a:ext>
            </a:extLst>
          </p:cNvPr>
          <p:cNvSpPr txBox="1"/>
          <p:nvPr/>
        </p:nvSpPr>
        <p:spPr>
          <a:xfrm>
            <a:off x="861175" y="4617836"/>
            <a:ext cx="11155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Saw friends of Dorcas cry … and then prayed Dorcas to be freed from Death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160846F-1A90-4FEB-9926-7148302EA385}"/>
              </a:ext>
            </a:extLst>
          </p:cNvPr>
          <p:cNvSpPr txBox="1"/>
          <p:nvPr/>
        </p:nvSpPr>
        <p:spPr>
          <a:xfrm>
            <a:off x="3894107" y="2081120"/>
            <a:ext cx="34954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Escaped prison….twice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6A8CF95-9F14-4C6E-AA21-6CE6CB39D415}"/>
              </a:ext>
            </a:extLst>
          </p:cNvPr>
          <p:cNvSpPr txBox="1"/>
          <p:nvPr/>
        </p:nvSpPr>
        <p:spPr>
          <a:xfrm>
            <a:off x="1857884" y="2593692"/>
            <a:ext cx="84762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Led 5000 people to Christ through the living word of God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81682A3-E227-40A3-9A78-3E27B69FB1AE}"/>
              </a:ext>
            </a:extLst>
          </p:cNvPr>
          <p:cNvSpPr txBox="1"/>
          <p:nvPr/>
        </p:nvSpPr>
        <p:spPr>
          <a:xfrm>
            <a:off x="4016584" y="4114520"/>
            <a:ext cx="34756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Healed 2 crippled men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EA85C12-65D8-4E8E-907A-1C640DAC6530}"/>
              </a:ext>
            </a:extLst>
          </p:cNvPr>
          <p:cNvSpPr txBox="1"/>
          <p:nvPr/>
        </p:nvSpPr>
        <p:spPr>
          <a:xfrm>
            <a:off x="1387505" y="539442"/>
            <a:ext cx="104633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Was sorrowful when Jesus asked him 3 times, “Peter do you love me?”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947CDFF-7CFA-49B7-BD05-3DEBAED8DD01}"/>
              </a:ext>
            </a:extLst>
          </p:cNvPr>
          <p:cNvSpPr txBox="1"/>
          <p:nvPr/>
        </p:nvSpPr>
        <p:spPr>
          <a:xfrm>
            <a:off x="953454" y="1070763"/>
            <a:ext cx="11064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Led he replacement of Judas so his Allotment of Ministry would be fulfilled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690B259-41E9-4ED4-B2F6-86941D8969B3}"/>
              </a:ext>
            </a:extLst>
          </p:cNvPr>
          <p:cNvSpPr txBox="1"/>
          <p:nvPr/>
        </p:nvSpPr>
        <p:spPr>
          <a:xfrm>
            <a:off x="2582993" y="1568548"/>
            <a:ext cx="67361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Preached 3000 people to Christ on Pentecost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EAC2F33-EA59-4C7B-A422-BFE24600D3B5}"/>
              </a:ext>
            </a:extLst>
          </p:cNvPr>
          <p:cNvSpPr txBox="1"/>
          <p:nvPr/>
        </p:nvSpPr>
        <p:spPr>
          <a:xfrm>
            <a:off x="1153466" y="3131598"/>
            <a:ext cx="97843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Instituted the church action of “</a:t>
            </a:r>
            <a:r>
              <a:rPr lang="en-US" sz="2800" dirty="0" err="1">
                <a:solidFill>
                  <a:schemeClr val="bg1"/>
                </a:solidFill>
              </a:rPr>
              <a:t>deconism</a:t>
            </a:r>
            <a:r>
              <a:rPr lang="en-US" sz="2800" dirty="0">
                <a:solidFill>
                  <a:schemeClr val="bg1"/>
                </a:solidFill>
              </a:rPr>
              <a:t>” – servers of the church</a:t>
            </a:r>
          </a:p>
        </p:txBody>
      </p:sp>
    </p:spTree>
    <p:extLst>
      <p:ext uri="{BB962C8B-B14F-4D97-AF65-F5344CB8AC3E}">
        <p14:creationId xmlns:p14="http://schemas.microsoft.com/office/powerpoint/2010/main" val="3229339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1F08255-042D-420A-9EDC-1B7A9F38799E}"/>
              </a:ext>
            </a:extLst>
          </p:cNvPr>
          <p:cNvSpPr txBox="1"/>
          <p:nvPr/>
        </p:nvSpPr>
        <p:spPr>
          <a:xfrm>
            <a:off x="1902691" y="2213405"/>
            <a:ext cx="967047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0" dirty="0">
                <a:solidFill>
                  <a:schemeClr val="bg1"/>
                </a:solidFill>
                <a:sym typeface="Wingdings" panose="05000000000000000000" pitchFamily="2" charset="2"/>
              </a:rPr>
              <a:t>#</a:t>
            </a:r>
            <a:r>
              <a:rPr lang="en-US" sz="10000" dirty="0" err="1">
                <a:solidFill>
                  <a:schemeClr val="bg1"/>
                </a:solidFill>
                <a:sym typeface="Wingdings" panose="05000000000000000000" pitchFamily="2" charset="2"/>
              </a:rPr>
              <a:t>ListentoPete</a:t>
            </a:r>
            <a:endParaRPr lang="en-US" sz="10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391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AACCE91-DF25-425E-9310-2E4FDE29C5CA}"/>
              </a:ext>
            </a:extLst>
          </p:cNvPr>
          <p:cNvSpPr txBox="1"/>
          <p:nvPr/>
        </p:nvSpPr>
        <p:spPr>
          <a:xfrm>
            <a:off x="2349623" y="1536174"/>
            <a:ext cx="749275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Those who read First Peter are encouraged to lift their eyes from present problems and trials and behold the vistas provided by an eternal perspective.  </a:t>
            </a:r>
          </a:p>
          <a:p>
            <a:r>
              <a:rPr lang="en-US" sz="4000" dirty="0">
                <a:solidFill>
                  <a:schemeClr val="bg1"/>
                </a:solidFill>
              </a:rPr>
              <a:t>-Roger M. Raymer</a:t>
            </a:r>
          </a:p>
        </p:txBody>
      </p:sp>
    </p:spTree>
    <p:extLst>
      <p:ext uri="{BB962C8B-B14F-4D97-AF65-F5344CB8AC3E}">
        <p14:creationId xmlns:p14="http://schemas.microsoft.com/office/powerpoint/2010/main" val="3037491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54A7BDE-FF98-48E9-8565-7AEF917AD05B}"/>
              </a:ext>
            </a:extLst>
          </p:cNvPr>
          <p:cNvSpPr/>
          <p:nvPr/>
        </p:nvSpPr>
        <p:spPr>
          <a:xfrm>
            <a:off x="1908701" y="437109"/>
            <a:ext cx="897617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1 Peter 1:</a:t>
            </a:r>
            <a:r>
              <a:rPr lang="en-US" sz="2400" b="1" i="0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13 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Helvetica Neue"/>
              </a:rPr>
              <a:t>Therefore, </a:t>
            </a:r>
            <a:r>
              <a:rPr lang="en-US" sz="2400" b="0" i="0" dirty="0">
                <a:solidFill>
                  <a:srgbClr val="FFFF00"/>
                </a:solidFill>
                <a:effectLst/>
                <a:latin typeface="Helvetica Neue"/>
              </a:rPr>
              <a:t>preparing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Helvetica Neue"/>
              </a:rPr>
              <a:t> your minds for action,</a:t>
            </a:r>
            <a:r>
              <a:rPr lang="en-US" sz="2400" b="0" i="0" baseline="30000" dirty="0">
                <a:solidFill>
                  <a:schemeClr val="bg1"/>
                </a:solidFill>
                <a:effectLst/>
                <a:latin typeface="Helvetica Neue"/>
              </a:rPr>
              <a:t>[</a:t>
            </a:r>
            <a:r>
              <a:rPr lang="en-US" sz="2400" b="0" i="0" u="none" strike="noStrike" baseline="30000" dirty="0">
                <a:solidFill>
                  <a:schemeClr val="bg1"/>
                </a:solidFill>
                <a:effectLst/>
                <a:latin typeface="Helvetica Neue"/>
                <a:hlinkClick r:id="rId2" tooltip="See footnote b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</a:t>
            </a:r>
            <a:r>
              <a:rPr lang="en-US" sz="2400" b="0" i="0" baseline="30000" dirty="0">
                <a:solidFill>
                  <a:schemeClr val="bg1"/>
                </a:solidFill>
                <a:effectLst/>
                <a:latin typeface="Helvetica Neue"/>
              </a:rPr>
              <a:t>]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Helvetica Neue"/>
              </a:rPr>
              <a:t> and </a:t>
            </a:r>
            <a:r>
              <a:rPr lang="en-US" sz="2400" b="0" i="0" dirty="0">
                <a:solidFill>
                  <a:srgbClr val="FFFF00"/>
                </a:solidFill>
                <a:effectLst/>
                <a:latin typeface="Helvetica Neue"/>
              </a:rPr>
              <a:t>be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Helvetica Neue"/>
              </a:rPr>
              <a:t>ing sober-minded, </a:t>
            </a:r>
            <a:r>
              <a:rPr lang="en-US" sz="2400" b="0" i="0" dirty="0">
                <a:solidFill>
                  <a:srgbClr val="FFFF00"/>
                </a:solidFill>
                <a:effectLst/>
                <a:latin typeface="Helvetica Neue"/>
              </a:rPr>
              <a:t>set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Helvetica Neue"/>
              </a:rPr>
              <a:t> your hope fully on the grace that will be brought to you at the revelation of Jesus Christ. </a:t>
            </a:r>
            <a:r>
              <a:rPr lang="en-US" sz="2400" b="1" i="0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14 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Helvetica Neue"/>
              </a:rPr>
              <a:t>As obedient children, </a:t>
            </a:r>
            <a:r>
              <a:rPr lang="en-US" sz="2400" b="0" i="0" dirty="0">
                <a:solidFill>
                  <a:srgbClr val="FFFF00"/>
                </a:solidFill>
                <a:effectLst/>
                <a:latin typeface="Helvetica Neue"/>
              </a:rPr>
              <a:t>do not be 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Helvetica Neue"/>
              </a:rPr>
              <a:t>conformed to the passions of your former ignorance, </a:t>
            </a:r>
            <a:r>
              <a:rPr lang="en-US" sz="2400" b="1" i="0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15 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Helvetica Neue"/>
              </a:rPr>
              <a:t>but as he who called you is holy, you also </a:t>
            </a:r>
            <a:r>
              <a:rPr lang="en-US" sz="2400" b="0" i="0" dirty="0">
                <a:solidFill>
                  <a:srgbClr val="FFFF00"/>
                </a:solidFill>
                <a:effectLst/>
                <a:latin typeface="Helvetica Neue"/>
              </a:rPr>
              <a:t>be holy 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Helvetica Neue"/>
              </a:rPr>
              <a:t>in all your conduct, </a:t>
            </a:r>
            <a:r>
              <a:rPr lang="en-US" sz="2400" b="1" i="0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16 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Helvetica Neue"/>
              </a:rPr>
              <a:t>since it is written, “</a:t>
            </a:r>
            <a:r>
              <a:rPr lang="en-US" sz="2400" b="0" i="0" dirty="0">
                <a:solidFill>
                  <a:srgbClr val="FFFF00"/>
                </a:solidFill>
                <a:effectLst/>
                <a:latin typeface="Helvetica Neue"/>
              </a:rPr>
              <a:t>You shall be holy, for I am holy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Helvetica Neue"/>
              </a:rPr>
              <a:t>.” </a:t>
            </a:r>
            <a:r>
              <a:rPr lang="en-US" sz="2400" b="1" i="0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17 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Helvetica Neue"/>
              </a:rPr>
              <a:t>And if you call on him as Father who judges impartially according to each one's deeds, conduct yourselves with fear… 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67408A4-8841-45A7-AA73-7CB17CE50E51}"/>
              </a:ext>
            </a:extLst>
          </p:cNvPr>
          <p:cNvSpPr/>
          <p:nvPr/>
        </p:nvSpPr>
        <p:spPr>
          <a:xfrm>
            <a:off x="1908701" y="4133831"/>
            <a:ext cx="891463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0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22 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Helvetica Neue"/>
              </a:rPr>
              <a:t>Having </a:t>
            </a:r>
            <a:r>
              <a:rPr lang="en-US" sz="2400" b="0" i="0" dirty="0">
                <a:solidFill>
                  <a:srgbClr val="FFFF00"/>
                </a:solidFill>
                <a:effectLst/>
                <a:latin typeface="Helvetica Neue"/>
              </a:rPr>
              <a:t>purified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Helvetica Neue"/>
              </a:rPr>
              <a:t> your souls by your </a:t>
            </a:r>
            <a:r>
              <a:rPr lang="en-US" sz="2400" b="0" i="0" dirty="0">
                <a:solidFill>
                  <a:srgbClr val="FFFF00"/>
                </a:solidFill>
                <a:effectLst/>
                <a:latin typeface="Helvetica Neue"/>
              </a:rPr>
              <a:t>obedience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Helvetica Neue"/>
              </a:rPr>
              <a:t> to the truth for a sincere brotherly love, </a:t>
            </a:r>
            <a:r>
              <a:rPr lang="en-US" sz="2400" b="0" i="0" dirty="0">
                <a:solidFill>
                  <a:srgbClr val="FFFF00"/>
                </a:solidFill>
                <a:effectLst/>
                <a:latin typeface="Helvetica Neue"/>
              </a:rPr>
              <a:t>love one another earnestly 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Helvetica Neue"/>
              </a:rPr>
              <a:t>from a pure heart, </a:t>
            </a:r>
            <a:r>
              <a:rPr lang="en-US" sz="2400" b="1" i="0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23 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Helvetica Neue"/>
              </a:rPr>
              <a:t>since you have been born again, not of perishable seed but of imperishable, through the living and abiding word of God; (1 Peter)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5480B6-CD48-46DA-AA20-44BBE1A29217}"/>
              </a:ext>
            </a:extLst>
          </p:cNvPr>
          <p:cNvSpPr txBox="1"/>
          <p:nvPr/>
        </p:nvSpPr>
        <p:spPr>
          <a:xfrm rot="1005277">
            <a:off x="10348582" y="711537"/>
            <a:ext cx="1313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i="1" dirty="0">
                <a:solidFill>
                  <a:schemeClr val="bg1">
                    <a:lumMod val="85000"/>
                  </a:schemeClr>
                </a:solidFill>
              </a:rPr>
              <a:t>Go and</a:t>
            </a:r>
          </a:p>
          <a:p>
            <a:pPr algn="ctr"/>
            <a:r>
              <a:rPr lang="en-US" b="1" i="1" dirty="0">
                <a:solidFill>
                  <a:schemeClr val="bg1">
                    <a:lumMod val="85000"/>
                  </a:schemeClr>
                </a:solidFill>
              </a:rPr>
              <a:t>Sin no more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1676D3-C9A0-4F81-8757-79F253B2F019}"/>
              </a:ext>
            </a:extLst>
          </p:cNvPr>
          <p:cNvSpPr txBox="1"/>
          <p:nvPr/>
        </p:nvSpPr>
        <p:spPr>
          <a:xfrm rot="20466268">
            <a:off x="73184" y="1994483"/>
            <a:ext cx="19863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i="1" dirty="0">
                <a:solidFill>
                  <a:schemeClr val="bg1">
                    <a:lumMod val="85000"/>
                  </a:schemeClr>
                </a:solidFill>
              </a:rPr>
              <a:t>Tearing up </a:t>
            </a:r>
          </a:p>
          <a:p>
            <a:pPr algn="ctr"/>
            <a:r>
              <a:rPr lang="en-US" b="1" i="1" dirty="0">
                <a:solidFill>
                  <a:schemeClr val="bg1">
                    <a:lumMod val="85000"/>
                  </a:schemeClr>
                </a:solidFill>
              </a:rPr>
              <a:t>the temple</a:t>
            </a:r>
          </a:p>
          <a:p>
            <a:pPr algn="ctr"/>
            <a:r>
              <a:rPr lang="en-US" b="1" i="1" dirty="0">
                <a:solidFill>
                  <a:schemeClr val="bg1">
                    <a:lumMod val="85000"/>
                  </a:schemeClr>
                </a:solidFill>
              </a:rPr>
              <a:t>Talking to the </a:t>
            </a:r>
          </a:p>
          <a:p>
            <a:pPr algn="ctr"/>
            <a:r>
              <a:rPr lang="en-US" b="1" i="1" dirty="0">
                <a:solidFill>
                  <a:schemeClr val="bg1">
                    <a:lumMod val="85000"/>
                  </a:schemeClr>
                </a:solidFill>
              </a:rPr>
              <a:t>Samaritan Woman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B4C1E7F-FE05-40A7-AAE9-C5DD8C6610BE}"/>
              </a:ext>
            </a:extLst>
          </p:cNvPr>
          <p:cNvSpPr txBox="1"/>
          <p:nvPr/>
        </p:nvSpPr>
        <p:spPr>
          <a:xfrm rot="1005277">
            <a:off x="10510377" y="4522729"/>
            <a:ext cx="11739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i="1" dirty="0">
                <a:solidFill>
                  <a:schemeClr val="bg1">
                    <a:lumMod val="85000"/>
                  </a:schemeClr>
                </a:solidFill>
              </a:rPr>
              <a:t>You’re my </a:t>
            </a:r>
          </a:p>
          <a:p>
            <a:pPr algn="ctr"/>
            <a:r>
              <a:rPr lang="en-US" b="1" i="1" dirty="0">
                <a:solidFill>
                  <a:schemeClr val="bg1">
                    <a:lumMod val="85000"/>
                  </a:schemeClr>
                </a:solidFill>
              </a:rPr>
              <a:t>disciple!</a:t>
            </a:r>
          </a:p>
        </p:txBody>
      </p:sp>
    </p:spTree>
    <p:extLst>
      <p:ext uri="{BB962C8B-B14F-4D97-AF65-F5344CB8AC3E}">
        <p14:creationId xmlns:p14="http://schemas.microsoft.com/office/powerpoint/2010/main" val="3573433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D7385A0-56A3-404E-B777-FEBE4F736A90}"/>
              </a:ext>
            </a:extLst>
          </p:cNvPr>
          <p:cNvSpPr/>
          <p:nvPr/>
        </p:nvSpPr>
        <p:spPr>
          <a:xfrm>
            <a:off x="1749669" y="1232908"/>
            <a:ext cx="8695593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0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1 Peter 2:13 </a:t>
            </a:r>
            <a:r>
              <a:rPr lang="en-US" sz="2000" b="0" i="0" dirty="0">
                <a:solidFill>
                  <a:srgbClr val="FFFF00"/>
                </a:solidFill>
                <a:effectLst/>
                <a:latin typeface="Helvetica Neue"/>
              </a:rPr>
              <a:t>Be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Helvetica Neue"/>
              </a:rPr>
              <a:t> subject for the Lord's sake to every human institution,</a:t>
            </a:r>
            <a:r>
              <a:rPr lang="en-US" sz="2000" b="0" i="0" baseline="30000" dirty="0">
                <a:solidFill>
                  <a:schemeClr val="bg1"/>
                </a:solidFill>
                <a:effectLst/>
                <a:latin typeface="Helvetica Neue"/>
              </a:rPr>
              <a:t>[</a:t>
            </a:r>
            <a:r>
              <a:rPr lang="en-US" sz="2000" b="0" i="0" u="none" strike="noStrike" baseline="30000" dirty="0">
                <a:solidFill>
                  <a:schemeClr val="bg1"/>
                </a:solidFill>
                <a:effectLst/>
                <a:latin typeface="Helvetica Neue"/>
                <a:hlinkClick r:id="rId2" tooltip="See footnote b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</a:t>
            </a:r>
            <a:r>
              <a:rPr lang="en-US" sz="2000" b="0" i="0" baseline="30000" dirty="0">
                <a:solidFill>
                  <a:schemeClr val="bg1"/>
                </a:solidFill>
                <a:effectLst/>
                <a:latin typeface="Helvetica Neue"/>
              </a:rPr>
              <a:t>]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Helvetica Neue"/>
              </a:rPr>
              <a:t> whether it be to the emperor</a:t>
            </a:r>
            <a:r>
              <a:rPr lang="en-US" sz="2000" b="0" i="0" baseline="30000" dirty="0">
                <a:solidFill>
                  <a:schemeClr val="bg1"/>
                </a:solidFill>
                <a:effectLst/>
                <a:latin typeface="Helvetica Neue"/>
              </a:rPr>
              <a:t>[</a:t>
            </a:r>
            <a:r>
              <a:rPr lang="en-US" sz="2000" b="0" i="0" u="none" strike="noStrike" baseline="30000" dirty="0">
                <a:solidFill>
                  <a:schemeClr val="bg1"/>
                </a:solidFill>
                <a:effectLst/>
                <a:latin typeface="Helvetica Neue"/>
                <a:hlinkClick r:id="rId3" tooltip="See footnote c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</a:t>
            </a:r>
            <a:r>
              <a:rPr lang="en-US" sz="2000" b="0" i="0" baseline="30000" dirty="0">
                <a:solidFill>
                  <a:schemeClr val="bg1"/>
                </a:solidFill>
                <a:effectLst/>
                <a:latin typeface="Helvetica Neue"/>
              </a:rPr>
              <a:t>]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Helvetica Neue"/>
              </a:rPr>
              <a:t> as supreme, </a:t>
            </a:r>
            <a:r>
              <a:rPr lang="en-US" sz="2000" b="1" i="0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14 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Helvetica Neue"/>
              </a:rPr>
              <a:t>or to governors as sent by him to punish those who do evil and to praise those who do good. </a:t>
            </a:r>
            <a:r>
              <a:rPr lang="en-US" sz="2000" b="1" i="0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15 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Helvetica Neue"/>
              </a:rPr>
              <a:t>For 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Helvetica Neue"/>
              </a:rPr>
              <a:t>this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Helvetica Neue"/>
              </a:rPr>
              <a:t> is the will of God, that by doing good you should put to silence the ignorance of foolish people. </a:t>
            </a:r>
            <a:r>
              <a:rPr lang="en-US" sz="2000" b="1" i="0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16 </a:t>
            </a:r>
            <a:r>
              <a:rPr lang="en-US" sz="2000" b="0" i="0" dirty="0">
                <a:solidFill>
                  <a:srgbClr val="FFFF00"/>
                </a:solidFill>
                <a:effectLst/>
                <a:latin typeface="Helvetica Neue"/>
              </a:rPr>
              <a:t>Live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Helvetica Neue"/>
              </a:rPr>
              <a:t> </a:t>
            </a:r>
            <a:r>
              <a:rPr lang="en-US" sz="2000" b="0" i="0" dirty="0">
                <a:solidFill>
                  <a:srgbClr val="FFFF00"/>
                </a:solidFill>
                <a:effectLst/>
                <a:latin typeface="Helvetica Neue"/>
              </a:rPr>
              <a:t>as people who are free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Helvetica Neue"/>
              </a:rPr>
              <a:t>, not using your freedom as a cover-up for evil, but living as servants</a:t>
            </a:r>
            <a:r>
              <a:rPr lang="en-US" sz="2000" b="0" i="0" baseline="30000" dirty="0">
                <a:solidFill>
                  <a:schemeClr val="bg1"/>
                </a:solidFill>
                <a:effectLst/>
                <a:latin typeface="Helvetica Neue"/>
              </a:rPr>
              <a:t>[</a:t>
            </a:r>
            <a:r>
              <a:rPr lang="en-US" sz="2000" b="0" i="0" u="none" strike="noStrike" baseline="30000" dirty="0">
                <a:solidFill>
                  <a:schemeClr val="bg1"/>
                </a:solidFill>
                <a:effectLst/>
                <a:latin typeface="Helvetica Neue"/>
                <a:hlinkClick r:id="rId4" tooltip="See footnote d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</a:t>
            </a:r>
            <a:r>
              <a:rPr lang="en-US" sz="2000" b="0" i="0" baseline="30000" dirty="0">
                <a:solidFill>
                  <a:schemeClr val="bg1"/>
                </a:solidFill>
                <a:effectLst/>
                <a:latin typeface="Helvetica Neue"/>
              </a:rPr>
              <a:t>]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Helvetica Neue"/>
              </a:rPr>
              <a:t> of God. </a:t>
            </a:r>
            <a:r>
              <a:rPr lang="en-US" sz="2000" b="1" i="0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17 </a:t>
            </a:r>
            <a:r>
              <a:rPr lang="en-US" sz="2000" b="0" i="0" dirty="0">
                <a:solidFill>
                  <a:schemeClr val="bg1"/>
                </a:solidFill>
                <a:effectLst/>
                <a:latin typeface="Helvetica Neue"/>
              </a:rPr>
              <a:t>Honor everyone. Love the brotherhood. Fear God. Honor the emperor.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AF785F-CDE6-489F-A712-9DE70F7D2454}"/>
              </a:ext>
            </a:extLst>
          </p:cNvPr>
          <p:cNvSpPr txBox="1"/>
          <p:nvPr/>
        </p:nvSpPr>
        <p:spPr>
          <a:xfrm rot="20529601">
            <a:off x="7206377" y="516288"/>
            <a:ext cx="18156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Render to </a:t>
            </a:r>
            <a:r>
              <a:rPr lang="en-US" b="1" dirty="0" err="1">
                <a:solidFill>
                  <a:schemeClr val="bg1">
                    <a:lumMod val="85000"/>
                  </a:schemeClr>
                </a:solidFill>
              </a:rPr>
              <a:t>Ceasar</a:t>
            </a:r>
            <a:endParaRPr lang="en-US" b="1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b="1" i="1" dirty="0">
                <a:solidFill>
                  <a:schemeClr val="bg1">
                    <a:lumMod val="85000"/>
                  </a:schemeClr>
                </a:solidFill>
              </a:rPr>
              <a:t>What is </a:t>
            </a:r>
            <a:r>
              <a:rPr lang="en-US" b="1" i="1" dirty="0" err="1">
                <a:solidFill>
                  <a:schemeClr val="bg1">
                    <a:lumMod val="85000"/>
                  </a:schemeClr>
                </a:solidFill>
              </a:rPr>
              <a:t>Ceasar’s</a:t>
            </a:r>
            <a:endParaRPr lang="en-US" b="1" i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6B8D0B-B6DC-42F4-92F0-37462A31D5EC}"/>
              </a:ext>
            </a:extLst>
          </p:cNvPr>
          <p:cNvSpPr txBox="1"/>
          <p:nvPr/>
        </p:nvSpPr>
        <p:spPr>
          <a:xfrm rot="1908956">
            <a:off x="6066779" y="3664114"/>
            <a:ext cx="19505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i="1" dirty="0">
                <a:solidFill>
                  <a:schemeClr val="bg1">
                    <a:lumMod val="85000"/>
                  </a:schemeClr>
                </a:solidFill>
              </a:rPr>
              <a:t>Champion for </a:t>
            </a:r>
          </a:p>
          <a:p>
            <a:pPr algn="ctr"/>
            <a:r>
              <a:rPr lang="en-US" b="1" i="1" dirty="0">
                <a:solidFill>
                  <a:schemeClr val="bg1">
                    <a:lumMod val="85000"/>
                  </a:schemeClr>
                </a:solidFill>
              </a:rPr>
              <a:t>Freedom of others</a:t>
            </a:r>
          </a:p>
          <a:p>
            <a:pPr algn="ctr"/>
            <a:r>
              <a:rPr lang="en-US" b="1" i="1" dirty="0">
                <a:solidFill>
                  <a:schemeClr val="bg1">
                    <a:lumMod val="85000"/>
                  </a:schemeClr>
                </a:solidFill>
              </a:rPr>
              <a:t>To live in Christ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F75B96-8BEF-439E-B7B4-92A95F3DFE7F}"/>
              </a:ext>
            </a:extLst>
          </p:cNvPr>
          <p:cNvSpPr txBox="1"/>
          <p:nvPr/>
        </p:nvSpPr>
        <p:spPr>
          <a:xfrm rot="20529601">
            <a:off x="2791906" y="3606777"/>
            <a:ext cx="1218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Even </a:t>
            </a:r>
            <a:r>
              <a:rPr lang="en-US" b="1" i="1" dirty="0">
                <a:solidFill>
                  <a:schemeClr val="bg1">
                    <a:lumMod val="85000"/>
                  </a:schemeClr>
                </a:solidFill>
              </a:rPr>
              <a:t>Judas</a:t>
            </a:r>
          </a:p>
        </p:txBody>
      </p:sp>
    </p:spTree>
    <p:extLst>
      <p:ext uri="{BB962C8B-B14F-4D97-AF65-F5344CB8AC3E}">
        <p14:creationId xmlns:p14="http://schemas.microsoft.com/office/powerpoint/2010/main" val="222737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1348</Words>
  <Application>Microsoft Office PowerPoint</Application>
  <PresentationFormat>Widescreen</PresentationFormat>
  <Paragraphs>100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 CENA</vt:lpstr>
      <vt:lpstr>Arial</vt:lpstr>
      <vt:lpstr>Calibri</vt:lpstr>
      <vt:lpstr>Calibri Light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Cornelius</dc:creator>
  <cp:lastModifiedBy>Video Computer in Sanctuary</cp:lastModifiedBy>
  <cp:revision>15</cp:revision>
  <dcterms:created xsi:type="dcterms:W3CDTF">2020-03-08T02:30:33Z</dcterms:created>
  <dcterms:modified xsi:type="dcterms:W3CDTF">2020-03-08T13:41:52Z</dcterms:modified>
</cp:coreProperties>
</file>