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60" r:id="rId2"/>
    <p:sldId id="259" r:id="rId3"/>
    <p:sldId id="301" r:id="rId4"/>
    <p:sldId id="257" r:id="rId5"/>
    <p:sldId id="258" r:id="rId6"/>
    <p:sldId id="264" r:id="rId7"/>
    <p:sldId id="265" r:id="rId8"/>
    <p:sldId id="266"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9C627-ABEA-2E49-B269-960E5CF55AD1}" v="1" dt="2019-10-19T23:32:22.3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59"/>
    <p:restoredTop sz="94694"/>
  </p:normalViewPr>
  <p:slideViewPr>
    <p:cSldViewPr snapToGrid="0" snapToObjects="1">
      <p:cViewPr varScale="1">
        <p:scale>
          <a:sx n="60" d="100"/>
          <a:sy n="60" d="100"/>
        </p:scale>
        <p:origin x="1352"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13" name="Body Level One…"/>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
          <p:cNvSpPr txBox="1"/>
          <p:nvPr/>
        </p:nvSpPr>
        <p:spPr>
          <a:xfrm>
            <a:off x="965200" y="1041400"/>
            <a:ext cx="3130550" cy="595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1" name="Type a quote her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Type a quote here.</a:t>
            </a:r>
          </a:p>
        </p:txBody>
      </p:sp>
      <p:sp>
        <p:nvSpPr>
          <p:cNvPr id="102" name="-Johnny Appleseed"/>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-Johnny Appleseed</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0" name="118295074_2675x2907.jpeg"/>
          <p:cNvSpPr>
            <a:spLocks noGrp="1"/>
          </p:cNvSpPr>
          <p:nvPr>
            <p:ph type="pic" idx="13"/>
          </p:nvPr>
        </p:nvSpPr>
        <p:spPr>
          <a:xfrm>
            <a:off x="-127000" y="-2540000"/>
            <a:ext cx="24637999" cy="26768159"/>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38100" y="-4394200"/>
            <a:ext cx="24460199" cy="2657498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Line"/>
          <p:cNvSpPr>
            <a:spLocks noGrp="1"/>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25" name="Body Level One…"/>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34" name="Slide Number"/>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12306300" y="-114300"/>
            <a:ext cx="13931900" cy="13931900"/>
          </a:xfrm>
          <a:prstGeom prst="rect">
            <a:avLst/>
          </a:prstGeom>
        </p:spPr>
        <p:txBody>
          <a:bodyPr lIns="91439" tIns="45719" rIns="91439" bIns="45719">
            <a:noAutofit/>
          </a:bodyPr>
          <a:lstStyle/>
          <a:p>
            <a:endParaRPr/>
          </a:p>
        </p:txBody>
      </p:sp>
      <p:sp>
        <p:nvSpPr>
          <p:cNvPr id="42" name="Title Text"/>
          <p:cNvSpPr txBox="1">
            <a:spLocks noGrp="1"/>
          </p:cNvSpPr>
          <p:nvPr>
            <p:ph type="title"/>
          </p:nvPr>
        </p:nvSpPr>
        <p:spPr>
          <a:xfrm>
            <a:off x="1016000" y="799555"/>
            <a:ext cx="12090400" cy="9779001"/>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43" name="Body Level One…"/>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0" name="Line"/>
          <p:cNvSpPr>
            <a:spLocks noGrp="1"/>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1" name="118295074_2675x2907.jpeg"/>
          <p:cNvSpPr>
            <a:spLocks noGrp="1"/>
          </p:cNvSpPr>
          <p:nvPr>
            <p:ph type="pic" idx="14"/>
          </p:nvPr>
        </p:nvSpPr>
        <p:spPr>
          <a:xfrm>
            <a:off x="-381000" y="-114300"/>
            <a:ext cx="13931900" cy="15136430"/>
          </a:xfrm>
          <a:prstGeom prst="rect">
            <a:avLst/>
          </a:prstGeom>
        </p:spPr>
        <p:txBody>
          <a:bodyPr lIns="91439" tIns="45719" rIns="91439" bIns="45719">
            <a:noAutofit/>
          </a:bodyPr>
          <a:lstStyle/>
          <a:p>
            <a:endParaRPr/>
          </a:p>
        </p:txBody>
      </p:sp>
      <p:sp>
        <p:nvSpPr>
          <p:cNvPr id="72" name="Title Text"/>
          <p:cNvSpPr txBox="1">
            <a:spLocks noGrp="1"/>
          </p:cNvSpPr>
          <p:nvPr>
            <p:ph type="title"/>
          </p:nvPr>
        </p:nvSpPr>
        <p:spPr>
          <a:xfrm>
            <a:off x="13208000" y="1016000"/>
            <a:ext cx="10160000" cy="1016000"/>
          </a:xfrm>
          <a:prstGeom prst="rect">
            <a:avLst/>
          </a:prstGeom>
        </p:spPr>
        <p:txBody>
          <a:bodyPr/>
          <a:lstStyle/>
          <a:p>
            <a:r>
              <a:t>Title Text</a:t>
            </a:r>
          </a:p>
        </p:txBody>
      </p:sp>
      <p:sp>
        <p:nvSpPr>
          <p:cNvPr id="73" name="Body Level One…"/>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9" name="118295074_2675x2907.jpeg"/>
          <p:cNvSpPr>
            <a:spLocks noGrp="1"/>
          </p:cNvSpPr>
          <p:nvPr>
            <p:ph type="pic" idx="13"/>
          </p:nvPr>
        </p:nvSpPr>
        <p:spPr>
          <a:xfrm>
            <a:off x="1016000" y="-1333500"/>
            <a:ext cx="13970000" cy="15177823"/>
          </a:xfrm>
          <a:prstGeom prst="rect">
            <a:avLst/>
          </a:prstGeom>
        </p:spPr>
        <p:txBody>
          <a:bodyPr lIns="91439" tIns="45719" rIns="91439" bIns="45719">
            <a:noAutofit/>
          </a:bodyPr>
          <a:lstStyle/>
          <a:p>
            <a:endParaRPr/>
          </a:p>
        </p:txBody>
      </p:sp>
      <p:sp>
        <p:nvSpPr>
          <p:cNvPr id="90" name="182741592_1098x949.jpeg"/>
          <p:cNvSpPr>
            <a:spLocks noGrp="1"/>
          </p:cNvSpPr>
          <p:nvPr>
            <p:ph type="pic" sz="half" idx="14"/>
          </p:nvPr>
        </p:nvSpPr>
        <p:spPr>
          <a:xfrm>
            <a:off x="15240000" y="-1130300"/>
            <a:ext cx="9296400" cy="8034867"/>
          </a:xfrm>
          <a:prstGeom prst="rect">
            <a:avLst/>
          </a:prstGeom>
        </p:spPr>
        <p:txBody>
          <a:bodyPr lIns="91439" tIns="45719" rIns="91439" bIns="45719">
            <a:noAutofit/>
          </a:bodyPr>
          <a:lstStyle/>
          <a:p>
            <a:endParaRPr/>
          </a:p>
        </p:txBody>
      </p:sp>
      <p:sp>
        <p:nvSpPr>
          <p:cNvPr id="91" name="182429520_1646x1646.jpeg"/>
          <p:cNvSpPr>
            <a:spLocks noGrp="1"/>
          </p:cNvSpPr>
          <p:nvPr>
            <p:ph type="pic" sz="half" idx="15"/>
          </p:nvPr>
        </p:nvSpPr>
        <p:spPr>
          <a:xfrm>
            <a:off x="15240000" y="5778500"/>
            <a:ext cx="8382000" cy="8382000"/>
          </a:xfrm>
          <a:prstGeom prst="rect">
            <a:avLst/>
          </a:prstGeom>
        </p:spPr>
        <p:txBody>
          <a:bodyPr lIns="91439" tIns="45719" rIns="91439" bIns="45719">
            <a:noAutofit/>
          </a:bodyPr>
          <a:lstStyle/>
          <a:p>
            <a:endParaRPr/>
          </a:p>
        </p:txBody>
      </p:sp>
      <p:sp>
        <p:nvSpPr>
          <p:cNvPr id="92" name="Body Level One…"/>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file:////var/folders/qy/cv6jb4bd6dqdf4f22pzmyzbm0000gn/T/com.microsoft.Powerpoint/converted_emf.em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9CCF2-91B1-EA47-917F-094247417048}"/>
              </a:ext>
            </a:extLst>
          </p:cNvPr>
          <p:cNvPicPr>
            <a:picLocks noChangeAspect="1"/>
          </p:cNvPicPr>
          <p:nvPr/>
        </p:nvPicPr>
        <p:blipFill>
          <a:blip r:embed="rId2"/>
          <a:stretch>
            <a:fillRect/>
          </a:stretch>
        </p:blipFill>
        <p:spPr>
          <a:xfrm>
            <a:off x="4585502" y="1280160"/>
            <a:ext cx="16293296" cy="6761718"/>
          </a:xfrm>
          <a:prstGeom prst="rect">
            <a:avLst/>
          </a:prstGeom>
          <a:ln>
            <a:noFill/>
          </a:ln>
          <a:effectLst>
            <a:outerShdw blurRad="76200" dist="63500" dir="5040000" algn="tl" rotWithShape="0">
              <a:srgbClr val="000000">
                <a:alpha val="41000"/>
              </a:srgbClr>
            </a:outerShdw>
          </a:effectLst>
        </p:spPr>
      </p:pic>
      <p:sp>
        <p:nvSpPr>
          <p:cNvPr id="10" name="Rectangle 9">
            <a:extLst>
              <a:ext uri="{FF2B5EF4-FFF2-40B4-BE49-F238E27FC236}">
                <a16:creationId xmlns:a16="http://schemas.microsoft.com/office/drawing/2014/main" id="{367E2697-4445-B941-B136-4D2DC9D6F4EF}"/>
              </a:ext>
            </a:extLst>
          </p:cNvPr>
          <p:cNvSpPr/>
          <p:nvPr/>
        </p:nvSpPr>
        <p:spPr>
          <a:xfrm>
            <a:off x="1348316" y="8999144"/>
            <a:ext cx="19238976" cy="191049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3800">
                <a:latin typeface="+mj-lt"/>
                <a:ea typeface="+mj-ea"/>
                <a:cs typeface="+mj-cs"/>
              </a:rPr>
              <a:t>Starting Sunday, November 3 there will be some new KICK / Clubhouse check-in procedures.  Doug Cornelius would like to briefly talk to parents here in the sanctuary today before parents pickup their kids.</a:t>
            </a:r>
          </a:p>
        </p:txBody>
      </p:sp>
      <p:pic>
        <p:nvPicPr>
          <p:cNvPr id="3" name="Picture 2">
            <a:extLst>
              <a:ext uri="{FF2B5EF4-FFF2-40B4-BE49-F238E27FC236}">
                <a16:creationId xmlns:a16="http://schemas.microsoft.com/office/drawing/2014/main" id="{C0197CE7-0D85-ED4C-8014-2662F7A7D264}"/>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42409421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dirty="0"/>
              <a:t>1 Corinthians 1:</a:t>
            </a:r>
            <a:r>
              <a:rPr lang="en-US" dirty="0"/>
              <a:t>19-21</a:t>
            </a:r>
            <a:r>
              <a:rPr dirty="0"/>
              <a:t> ESV</a:t>
            </a:r>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b="1" i="0" baseline="30000" dirty="0">
                <a:sym typeface="Tahoma"/>
              </a:rPr>
              <a:t>19 </a:t>
            </a:r>
            <a:r>
              <a:rPr lang="en-US" sz="4500" i="0" dirty="0">
                <a:sym typeface="Tahoma"/>
              </a:rPr>
              <a:t>For it is written, “I will destroy the wisdom of the wise, and the discernment of the discerning I will thwart.”</a:t>
            </a:r>
            <a:r>
              <a:rPr lang="en-US" sz="4500" b="1" i="0" baseline="30000" dirty="0">
                <a:sym typeface="Tahoma"/>
              </a:rPr>
              <a:t> 20 </a:t>
            </a:r>
            <a:r>
              <a:rPr lang="en-US" sz="4500" i="0" dirty="0">
                <a:sym typeface="Tahoma"/>
              </a:rPr>
              <a:t>Where is the one who is wise? Where is the scribe? Where is the debater of this age? Has not God made foolish the wisdom of the world? </a:t>
            </a:r>
            <a:r>
              <a:rPr lang="en-US" sz="4500" b="1" i="0" baseline="30000" dirty="0">
                <a:sym typeface="Tahoma"/>
              </a:rPr>
              <a:t>21 </a:t>
            </a:r>
            <a:r>
              <a:rPr lang="en-US" sz="4500" i="0" dirty="0">
                <a:sym typeface="Tahoma"/>
              </a:rPr>
              <a:t>For since, in the wisdom of God, the world did not know God through wisdom, it pleased God through the folly of what we preach to save those who believe.</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sz="5400" dirty="0"/>
          </a:p>
        </p:txBody>
      </p:sp>
    </p:spTree>
    <p:extLst>
      <p:ext uri="{BB962C8B-B14F-4D97-AF65-F5344CB8AC3E}">
        <p14:creationId xmlns:p14="http://schemas.microsoft.com/office/powerpoint/2010/main" val="41352879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40" name="1 Paul, called by the will of God to be an apostle of Christ Jesus, and our brother Sosthenes,…"/>
          <p:cNvSpPr txBox="1">
            <a:spLocks noGrp="1"/>
          </p:cNvSpPr>
          <p:nvPr>
            <p:ph type="body" idx="1"/>
          </p:nvPr>
        </p:nvSpPr>
        <p:spPr>
          <a:xfrm>
            <a:off x="1207385" y="864992"/>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Whoever humbles himself like this child is the greatest in the kingdom of heaven. - Matthew 18:4 (ESV)</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lang="en-US" sz="4500" i="0" dirty="0">
              <a:sym typeface="Tahoma"/>
            </a:endParaRPr>
          </a:p>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The greatest among you shall be your servant. Whoever exalts himself will be humbled, and whoever humbles himself will be exalted. - Matthew 23:11-12 (ESV)</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lang="en-US" sz="4500" i="0" dirty="0">
              <a:sym typeface="Tahoma"/>
            </a:endParaRPr>
          </a:p>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Love your enemies and pray for those who persecute you - Matthew 5:44 (ESV)</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lang="en-US" sz="4500" i="0" dirty="0">
              <a:sym typeface="Tahoma"/>
            </a:endParaRPr>
          </a:p>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Whoever would save his life will lose it, but whoever loses his life for my sake will find it. - Matthew 16:25 (ESV)</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lang="en-US" sz="4500" i="0" dirty="0">
              <a:sym typeface="Tahoma"/>
            </a:endParaRPr>
          </a:p>
          <a:p>
            <a:pPr algn="l">
              <a:lnSpc>
                <a:spcPct val="100000"/>
              </a:lnSpc>
              <a:spcBef>
                <a:spcPts val="100"/>
              </a:spcBef>
              <a:spcAft>
                <a:spcPts val="100"/>
              </a:spcAft>
              <a:defRPr sz="4500" i="0">
                <a:solidFill>
                  <a:srgbClr val="FFFFFF"/>
                </a:solidFill>
                <a:latin typeface="Tahoma"/>
                <a:ea typeface="Tahoma"/>
                <a:cs typeface="Tahoma"/>
                <a:sym typeface="Tahoma"/>
              </a:defRPr>
            </a:pPr>
            <a:endParaRPr sz="5400" dirty="0"/>
          </a:p>
        </p:txBody>
      </p:sp>
    </p:spTree>
    <p:extLst>
      <p:ext uri="{BB962C8B-B14F-4D97-AF65-F5344CB8AC3E}">
        <p14:creationId xmlns:p14="http://schemas.microsoft.com/office/powerpoint/2010/main" val="33779933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2032971" y="1542751"/>
            <a:ext cx="11781183" cy="3334246"/>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marL="1143000" indent="-1143000">
              <a:buAutoNum type="arabicParenR"/>
            </a:pPr>
            <a:r>
              <a:rPr lang="en-US" dirty="0"/>
              <a:t>God’s wisdom is vastly different than the wisdom of secular culture.</a:t>
            </a:r>
            <a:endParaRPr dirty="0"/>
          </a:p>
        </p:txBody>
      </p:sp>
    </p:spTree>
    <p:extLst>
      <p:ext uri="{BB962C8B-B14F-4D97-AF65-F5344CB8AC3E}">
        <p14:creationId xmlns:p14="http://schemas.microsoft.com/office/powerpoint/2010/main" val="351826091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dirty="0"/>
              <a:t>1 Corinthians 1:</a:t>
            </a:r>
            <a:r>
              <a:rPr lang="en-US" dirty="0"/>
              <a:t>21</a:t>
            </a:r>
            <a:r>
              <a:rPr dirty="0"/>
              <a:t> </a:t>
            </a:r>
            <a:r>
              <a:rPr lang="en-US" dirty="0"/>
              <a:t>NLT</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Since God in his wisdom saw to it that the world would never know him through human wisdom, he has used our foolish preaching to save those who believe.</a:t>
            </a:r>
            <a:endParaRPr sz="5400" dirty="0"/>
          </a:p>
        </p:txBody>
      </p:sp>
    </p:spTree>
    <p:extLst>
      <p:ext uri="{BB962C8B-B14F-4D97-AF65-F5344CB8AC3E}">
        <p14:creationId xmlns:p14="http://schemas.microsoft.com/office/powerpoint/2010/main" val="6962812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29497"/>
            <a:ext cx="24384000" cy="13716000"/>
          </a:xfrm>
          <a:prstGeom prst="rect">
            <a:avLst/>
          </a:prstGeom>
        </p:spPr>
      </p:pic>
      <p:sp>
        <p:nvSpPr>
          <p:cNvPr id="147" name="God’s Calling"/>
          <p:cNvSpPr txBox="1"/>
          <p:nvPr/>
        </p:nvSpPr>
        <p:spPr>
          <a:xfrm>
            <a:off x="12298444" y="1084970"/>
            <a:ext cx="11781183" cy="5488682"/>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2) God uses our foolish</a:t>
            </a:r>
          </a:p>
          <a:p>
            <a:pPr>
              <a:spcBef>
                <a:spcPts val="0"/>
              </a:spcBef>
            </a:pPr>
            <a:r>
              <a:rPr lang="en-US" dirty="0"/>
              <a:t>    preaching to save those</a:t>
            </a:r>
          </a:p>
          <a:p>
            <a:pPr>
              <a:spcBef>
                <a:spcPts val="0"/>
              </a:spcBef>
            </a:pPr>
            <a:r>
              <a:rPr lang="en-US" dirty="0"/>
              <a:t>    who would never know</a:t>
            </a:r>
          </a:p>
          <a:p>
            <a:pPr>
              <a:spcBef>
                <a:spcPts val="0"/>
              </a:spcBef>
            </a:pPr>
            <a:r>
              <a:rPr lang="en-US" dirty="0"/>
              <a:t>    Him through human</a:t>
            </a:r>
          </a:p>
          <a:p>
            <a:pPr>
              <a:spcBef>
                <a:spcPts val="0"/>
              </a:spcBef>
            </a:pPr>
            <a:r>
              <a:rPr lang="en-US" dirty="0"/>
              <a:t>    wisdom.</a:t>
            </a:r>
            <a:endParaRPr dirty="0"/>
          </a:p>
        </p:txBody>
      </p:sp>
    </p:spTree>
    <p:extLst>
      <p:ext uri="{BB962C8B-B14F-4D97-AF65-F5344CB8AC3E}">
        <p14:creationId xmlns:p14="http://schemas.microsoft.com/office/powerpoint/2010/main" val="41664350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dirty="0"/>
              <a:t>1 Corinthians 1:</a:t>
            </a:r>
            <a:r>
              <a:rPr lang="en-US" dirty="0"/>
              <a:t>22-24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baseline="30000" dirty="0">
                <a:sym typeface="Tahoma"/>
              </a:rPr>
              <a:t>22 </a:t>
            </a:r>
            <a:r>
              <a:rPr lang="en-US" sz="4500" i="0" dirty="0">
                <a:sym typeface="Tahoma"/>
              </a:rPr>
              <a:t>For Jews demand signs and Greeks seek wisdom, </a:t>
            </a:r>
            <a:r>
              <a:rPr lang="en-US" sz="4500" i="0" baseline="30000" dirty="0">
                <a:sym typeface="Tahoma"/>
              </a:rPr>
              <a:t>23 </a:t>
            </a:r>
            <a:r>
              <a:rPr lang="en-US" sz="4500" i="0" dirty="0">
                <a:sym typeface="Tahoma"/>
              </a:rPr>
              <a:t>but we preach Christ crucified, a stumbling block to Jews and folly to Gentiles, </a:t>
            </a:r>
            <a:r>
              <a:rPr lang="en-US" sz="4500" i="0" baseline="30000" dirty="0">
                <a:sym typeface="Tahoma"/>
              </a:rPr>
              <a:t>24 </a:t>
            </a:r>
            <a:r>
              <a:rPr lang="en-US" sz="4500" i="0" dirty="0">
                <a:sym typeface="Tahoma"/>
              </a:rPr>
              <a:t>but to those who are called, both Jews and Greeks, Christ is the power of God and the wisdom of God. </a:t>
            </a:r>
            <a:endParaRPr sz="5400" dirty="0"/>
          </a:p>
        </p:txBody>
      </p:sp>
    </p:spTree>
    <p:extLst>
      <p:ext uri="{BB962C8B-B14F-4D97-AF65-F5344CB8AC3E}">
        <p14:creationId xmlns:p14="http://schemas.microsoft.com/office/powerpoint/2010/main" val="25667415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29497"/>
            <a:ext cx="24384000" cy="13716000"/>
          </a:xfrm>
          <a:prstGeom prst="rect">
            <a:avLst/>
          </a:prstGeom>
        </p:spPr>
      </p:pic>
      <p:sp>
        <p:nvSpPr>
          <p:cNvPr id="147" name="God’s Calling"/>
          <p:cNvSpPr txBox="1"/>
          <p:nvPr/>
        </p:nvSpPr>
        <p:spPr>
          <a:xfrm>
            <a:off x="11449358" y="2112969"/>
            <a:ext cx="12488328" cy="225702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3) The Gospel itself is the</a:t>
            </a:r>
          </a:p>
          <a:p>
            <a:pPr>
              <a:spcBef>
                <a:spcPts val="0"/>
              </a:spcBef>
            </a:pPr>
            <a:r>
              <a:rPr lang="en-US" dirty="0"/>
              <a:t>    power of God for salvation.</a:t>
            </a:r>
            <a:endParaRPr dirty="0"/>
          </a:p>
        </p:txBody>
      </p:sp>
    </p:spTree>
    <p:extLst>
      <p:ext uri="{BB962C8B-B14F-4D97-AF65-F5344CB8AC3E}">
        <p14:creationId xmlns:p14="http://schemas.microsoft.com/office/powerpoint/2010/main" val="426673137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Romans 1:16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For I am not ashamed of the gospel, for it is the power of God for salvation to everyone who believes, to the Jew first and also to the Greek.</a:t>
            </a:r>
            <a:endParaRPr sz="5400" dirty="0"/>
          </a:p>
        </p:txBody>
      </p:sp>
    </p:spTree>
    <p:extLst>
      <p:ext uri="{BB962C8B-B14F-4D97-AF65-F5344CB8AC3E}">
        <p14:creationId xmlns:p14="http://schemas.microsoft.com/office/powerpoint/2010/main" val="103921922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2:14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The natural person does not accept the things of the Spirit of God, for they are folly to him, and he is not able to understand them because they are spiritually discerned.</a:t>
            </a:r>
          </a:p>
          <a:p>
            <a:pPr algn="l">
              <a:lnSpc>
                <a:spcPct val="100000"/>
              </a:lnSpc>
              <a:spcBef>
                <a:spcPts val="100"/>
              </a:spcBef>
              <a:spcAft>
                <a:spcPts val="100"/>
              </a:spcAft>
              <a:defRPr sz="4500" i="0">
                <a:solidFill>
                  <a:srgbClr val="FFFFFF"/>
                </a:solidFill>
                <a:latin typeface="Tahoma"/>
                <a:ea typeface="Tahoma"/>
                <a:cs typeface="Tahoma"/>
                <a:sym typeface="Tahoma"/>
              </a:defRPr>
            </a:pPr>
            <a:endParaRPr lang="en-US" sz="4500" i="0" dirty="0">
              <a:sym typeface="Tahoma"/>
            </a:endParaRPr>
          </a:p>
        </p:txBody>
      </p:sp>
    </p:spTree>
    <p:extLst>
      <p:ext uri="{BB962C8B-B14F-4D97-AF65-F5344CB8AC3E}">
        <p14:creationId xmlns:p14="http://schemas.microsoft.com/office/powerpoint/2010/main" val="76449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2 Corinthians 4:4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In their case the god of this world has blinded the minds of the unbelievers, to keep them from seeing the light of the gospel of the glory of Christ, who is the image of God.</a:t>
            </a:r>
          </a:p>
        </p:txBody>
      </p:sp>
    </p:spTree>
    <p:extLst>
      <p:ext uri="{BB962C8B-B14F-4D97-AF65-F5344CB8AC3E}">
        <p14:creationId xmlns:p14="http://schemas.microsoft.com/office/powerpoint/2010/main" val="25899367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97CE7-0D85-ED4C-8014-2662F7A7D264}"/>
              </a:ext>
            </a:extLst>
          </p:cNvPr>
          <p:cNvPicPr>
            <a:picLocks noChangeAspect="1"/>
          </p:cNvPicPr>
          <p:nvPr/>
        </p:nvPicPr>
        <p:blipFill>
          <a:blip r:link="rId2"/>
          <a:stretch>
            <a:fillRect/>
          </a:stretch>
        </p:blipFill>
        <p:spPr>
          <a:xfrm>
            <a:off x="1270000" y="1270000"/>
            <a:ext cx="63500" cy="76200"/>
          </a:xfrm>
          <a:prstGeom prst="rect">
            <a:avLst/>
          </a:prstGeom>
        </p:spPr>
      </p:pic>
      <p:pic>
        <p:nvPicPr>
          <p:cNvPr id="7" name="Picture 6">
            <a:extLst>
              <a:ext uri="{FF2B5EF4-FFF2-40B4-BE49-F238E27FC236}">
                <a16:creationId xmlns:a16="http://schemas.microsoft.com/office/drawing/2014/main" id="{5B545116-C3F8-7A4A-B8A1-CEE6E08EF123}"/>
              </a:ext>
            </a:extLst>
          </p:cNvPr>
          <p:cNvPicPr>
            <a:picLocks noChangeAspect="1"/>
          </p:cNvPicPr>
          <p:nvPr/>
        </p:nvPicPr>
        <p:blipFill>
          <a:blip r:embed="rId3"/>
          <a:stretch>
            <a:fillRect/>
          </a:stretch>
        </p:blipFill>
        <p:spPr>
          <a:xfrm>
            <a:off x="0" y="-143729"/>
            <a:ext cx="24384000" cy="14003457"/>
          </a:xfrm>
          <a:prstGeom prst="rect">
            <a:avLst/>
          </a:prstGeom>
        </p:spPr>
      </p:pic>
      <p:sp>
        <p:nvSpPr>
          <p:cNvPr id="10" name="Rectangle 9">
            <a:extLst>
              <a:ext uri="{FF2B5EF4-FFF2-40B4-BE49-F238E27FC236}">
                <a16:creationId xmlns:a16="http://schemas.microsoft.com/office/drawing/2014/main" id="{367E2697-4445-B941-B136-4D2DC9D6F4EF}"/>
              </a:ext>
            </a:extLst>
          </p:cNvPr>
          <p:cNvSpPr/>
          <p:nvPr/>
        </p:nvSpPr>
        <p:spPr>
          <a:xfrm>
            <a:off x="13757275" y="1270000"/>
            <a:ext cx="9356725" cy="4154984"/>
          </a:xfrm>
          <a:prstGeom prst="rect">
            <a:avLst/>
          </a:prstGeom>
        </p:spPr>
        <p:txBody>
          <a:bodyPr wrap="square">
            <a:spAutoFit/>
          </a:bodyPr>
          <a:lstStyle/>
          <a:p>
            <a:pPr algn="r"/>
            <a:r>
              <a:rPr lang="en-US" sz="6600" b="1" i="0" dirty="0">
                <a:latin typeface="Calibri" panose="020F0502020204030204" pitchFamily="34" charset="0"/>
                <a:cs typeface="Calibri" panose="020F0502020204030204" pitchFamily="34" charset="0"/>
              </a:rPr>
              <a:t>ALL are invited but please RSVP  to </a:t>
            </a:r>
            <a:r>
              <a:rPr lang="en-US" sz="6600" b="1" i="0" dirty="0" err="1">
                <a:latin typeface="Calibri" panose="020F0502020204030204" pitchFamily="34" charset="0"/>
                <a:cs typeface="Calibri" panose="020F0502020204030204" pitchFamily="34" charset="0"/>
              </a:rPr>
              <a:t>andrea@DarbyCreek.org</a:t>
            </a:r>
            <a:r>
              <a:rPr lang="en-US" sz="6600" b="1" i="0" dirty="0">
                <a:latin typeface="Calibri" panose="020F0502020204030204" pitchFamily="34" charset="0"/>
                <a:cs typeface="Calibri" panose="020F0502020204030204" pitchFamily="34" charset="0"/>
              </a:rPr>
              <a:t> by Oct 25 </a:t>
            </a:r>
          </a:p>
        </p:txBody>
      </p:sp>
    </p:spTree>
    <p:extLst>
      <p:ext uri="{BB962C8B-B14F-4D97-AF65-F5344CB8AC3E}">
        <p14:creationId xmlns:p14="http://schemas.microsoft.com/office/powerpoint/2010/main" val="1952504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29497"/>
            <a:ext cx="24384000" cy="13716000"/>
          </a:xfrm>
          <a:prstGeom prst="rect">
            <a:avLst/>
          </a:prstGeom>
        </p:spPr>
      </p:pic>
      <p:sp>
        <p:nvSpPr>
          <p:cNvPr id="147" name="God’s Calling"/>
          <p:cNvSpPr txBox="1"/>
          <p:nvPr/>
        </p:nvSpPr>
        <p:spPr>
          <a:xfrm>
            <a:off x="11449358" y="2112969"/>
            <a:ext cx="12488328" cy="225702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4) Every salvation is a miracle</a:t>
            </a:r>
          </a:p>
          <a:p>
            <a:pPr>
              <a:spcBef>
                <a:spcPts val="0"/>
              </a:spcBef>
            </a:pPr>
            <a:r>
              <a:rPr lang="en-US" dirty="0"/>
              <a:t>    of God.</a:t>
            </a:r>
            <a:endParaRPr dirty="0"/>
          </a:p>
        </p:txBody>
      </p:sp>
    </p:spTree>
    <p:extLst>
      <p:ext uri="{BB962C8B-B14F-4D97-AF65-F5344CB8AC3E}">
        <p14:creationId xmlns:p14="http://schemas.microsoft.com/office/powerpoint/2010/main" val="6126734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175342" y="2446852"/>
            <a:ext cx="10160000" cy="905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pPr algn="ctr">
              <a:spcBef>
                <a:spcPts val="0"/>
              </a:spcBef>
            </a:pPr>
            <a:r>
              <a:rPr lang="en-US" sz="9600" dirty="0"/>
              <a:t>“We preach Christ and God opens blind eyes.” </a:t>
            </a:r>
          </a:p>
          <a:p>
            <a:pPr algn="ctr">
              <a:spcBef>
                <a:spcPts val="0"/>
              </a:spcBef>
            </a:pPr>
            <a:r>
              <a:rPr lang="en-US" sz="9600" dirty="0"/>
              <a:t>-  Rico Tice</a:t>
            </a:r>
          </a:p>
        </p:txBody>
      </p:sp>
    </p:spTree>
    <p:extLst>
      <p:ext uri="{BB962C8B-B14F-4D97-AF65-F5344CB8AC3E}">
        <p14:creationId xmlns:p14="http://schemas.microsoft.com/office/powerpoint/2010/main" val="132324326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1:25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baseline="30000" dirty="0">
                <a:sym typeface="Tahoma"/>
              </a:rPr>
              <a:t>25 </a:t>
            </a:r>
            <a:r>
              <a:rPr lang="en-US" sz="4500" i="0" dirty="0">
                <a:sym typeface="Tahoma"/>
              </a:rPr>
              <a:t>For the foolishness of God is wiser than men, and the weakness of God is stronger than men.</a:t>
            </a:r>
          </a:p>
        </p:txBody>
      </p:sp>
    </p:spTree>
    <p:extLst>
      <p:ext uri="{BB962C8B-B14F-4D97-AF65-F5344CB8AC3E}">
        <p14:creationId xmlns:p14="http://schemas.microsoft.com/office/powerpoint/2010/main" val="14583967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1:26-29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baseline="30000" dirty="0">
                <a:sym typeface="Tahoma"/>
              </a:rPr>
              <a:t>26 </a:t>
            </a:r>
            <a:r>
              <a:rPr lang="en-US" sz="4500" i="0" dirty="0">
                <a:sym typeface="Tahoma"/>
              </a:rPr>
              <a:t>For consider your calling, brothers: not many of you were wise according to worldly standards, not many were powerful, not many were of noble birth. </a:t>
            </a:r>
            <a:r>
              <a:rPr lang="en-US" sz="4500" i="0" baseline="30000" dirty="0">
                <a:sym typeface="Tahoma"/>
              </a:rPr>
              <a:t>27 </a:t>
            </a:r>
            <a:r>
              <a:rPr lang="en-US" sz="4500" i="0" dirty="0">
                <a:sym typeface="Tahoma"/>
              </a:rPr>
              <a:t>But God chose what is foolish in the world to shame the wise; God chose what is weak in the world to shame the strong; </a:t>
            </a:r>
            <a:r>
              <a:rPr lang="en-US" sz="4500" i="0" baseline="30000" dirty="0">
                <a:sym typeface="Tahoma"/>
              </a:rPr>
              <a:t>28 </a:t>
            </a:r>
            <a:r>
              <a:rPr lang="en-US" sz="4500" i="0" dirty="0">
                <a:sym typeface="Tahoma"/>
              </a:rPr>
              <a:t>God chose what is low and despised in the world, even things that are not, to bring to nothing things that are, </a:t>
            </a:r>
            <a:r>
              <a:rPr lang="en-US" sz="4500" i="0" baseline="30000" dirty="0">
                <a:sym typeface="Tahoma"/>
              </a:rPr>
              <a:t>29 </a:t>
            </a:r>
            <a:r>
              <a:rPr lang="en-US" sz="4500" i="0" dirty="0">
                <a:sym typeface="Tahoma"/>
              </a:rPr>
              <a:t>so that no human being might boast in the presence of God. </a:t>
            </a:r>
          </a:p>
        </p:txBody>
      </p:sp>
    </p:spTree>
    <p:extLst>
      <p:ext uri="{BB962C8B-B14F-4D97-AF65-F5344CB8AC3E}">
        <p14:creationId xmlns:p14="http://schemas.microsoft.com/office/powerpoint/2010/main" val="1417764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2 Corinthians 12:9-10 NASB</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And He has said to me, “My grace is sufficient for you, for power is perfected in weakness.” Most gladly, therefore, I will rather boast about my weaknesses, so that the power of Christ may dwell in me. Therefore I am well content with weaknesses, with insults, with distresses, with persecutions, with difficulties, for Christ’s sake; for when I am weak, then I am strong.</a:t>
            </a:r>
          </a:p>
        </p:txBody>
      </p:sp>
    </p:spTree>
    <p:extLst>
      <p:ext uri="{BB962C8B-B14F-4D97-AF65-F5344CB8AC3E}">
        <p14:creationId xmlns:p14="http://schemas.microsoft.com/office/powerpoint/2010/main" val="36082916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1574360"/>
            <a:ext cx="12488328" cy="3334246"/>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5) Even in our weakness, God</a:t>
            </a:r>
          </a:p>
          <a:p>
            <a:pPr>
              <a:spcBef>
                <a:spcPts val="0"/>
              </a:spcBef>
            </a:pPr>
            <a:r>
              <a:rPr lang="en-US" dirty="0"/>
              <a:t>    can work powerfully</a:t>
            </a:r>
          </a:p>
          <a:p>
            <a:pPr>
              <a:spcBef>
                <a:spcPts val="0"/>
              </a:spcBef>
            </a:pPr>
            <a:r>
              <a:rPr lang="en-US" dirty="0"/>
              <a:t>    through us.</a:t>
            </a:r>
            <a:endParaRPr dirty="0"/>
          </a:p>
        </p:txBody>
      </p:sp>
    </p:spTree>
    <p:extLst>
      <p:ext uri="{BB962C8B-B14F-4D97-AF65-F5344CB8AC3E}">
        <p14:creationId xmlns:p14="http://schemas.microsoft.com/office/powerpoint/2010/main" val="345638625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xfrm>
            <a:off x="13208000" y="493488"/>
            <a:ext cx="10160000" cy="1016000"/>
          </a:xfrm>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pPr algn="ctr"/>
            <a:r>
              <a:rPr lang="en-US" dirty="0"/>
              <a:t>Rockstar</a:t>
            </a:r>
            <a:br>
              <a:rPr lang="en-US" dirty="0"/>
            </a:br>
            <a:endParaRPr lang="en-US" dirty="0"/>
          </a:p>
        </p:txBody>
      </p:sp>
      <p:sp>
        <p:nvSpPr>
          <p:cNvPr id="154" name="Paul called by God as an Apostle"/>
          <p:cNvSpPr txBox="1">
            <a:spLocks noGrp="1"/>
          </p:cNvSpPr>
          <p:nvPr>
            <p:ph type="body" sz="quarter" idx="1"/>
          </p:nvPr>
        </p:nvSpPr>
        <p:spPr>
          <a:xfrm>
            <a:off x="13208000" y="1592946"/>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lgn="ctr">
              <a:buNone/>
            </a:pPr>
            <a:r>
              <a:rPr lang="en-US" dirty="0"/>
              <a:t>By Third Day</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2642806"/>
            <a:ext cx="10160000" cy="10126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pPr algn="ctr">
              <a:spcBef>
                <a:spcPts val="0"/>
              </a:spcBef>
            </a:pPr>
            <a:r>
              <a:rPr lang="en-US" dirty="0"/>
              <a:t>I want to be a rock star</a:t>
            </a:r>
          </a:p>
          <a:p>
            <a:pPr algn="ctr">
              <a:spcBef>
                <a:spcPts val="0"/>
              </a:spcBef>
            </a:pPr>
            <a:r>
              <a:rPr lang="en-US" dirty="0"/>
              <a:t>But, I </a:t>
            </a:r>
            <a:r>
              <a:rPr lang="en-US" dirty="0" err="1"/>
              <a:t>ain't</a:t>
            </a:r>
            <a:r>
              <a:rPr lang="en-US" dirty="0"/>
              <a:t> got what it takes</a:t>
            </a:r>
          </a:p>
          <a:p>
            <a:pPr algn="ctr">
              <a:spcBef>
                <a:spcPts val="0"/>
              </a:spcBef>
            </a:pPr>
            <a:r>
              <a:rPr lang="en-US" dirty="0"/>
              <a:t>The drive and the determination</a:t>
            </a:r>
          </a:p>
          <a:p>
            <a:pPr algn="ctr">
              <a:spcBef>
                <a:spcPts val="0"/>
              </a:spcBef>
            </a:pPr>
            <a:r>
              <a:rPr lang="en-US" dirty="0"/>
              <a:t>And the lucky breaks</a:t>
            </a:r>
          </a:p>
          <a:p>
            <a:pPr algn="ctr">
              <a:spcBef>
                <a:spcPts val="0"/>
              </a:spcBef>
            </a:pPr>
            <a:r>
              <a:rPr lang="en-US" dirty="0"/>
              <a:t>I want to be a rock star</a:t>
            </a:r>
          </a:p>
          <a:p>
            <a:pPr algn="ctr">
              <a:spcBef>
                <a:spcPts val="0"/>
              </a:spcBef>
            </a:pPr>
            <a:r>
              <a:rPr lang="en-US" dirty="0"/>
              <a:t>But, I </a:t>
            </a:r>
            <a:r>
              <a:rPr lang="en-US" dirty="0" err="1"/>
              <a:t>ain't</a:t>
            </a:r>
            <a:r>
              <a:rPr lang="en-US" dirty="0"/>
              <a:t> got the face</a:t>
            </a:r>
          </a:p>
          <a:p>
            <a:pPr algn="ctr">
              <a:spcBef>
                <a:spcPts val="0"/>
              </a:spcBef>
            </a:pPr>
            <a:r>
              <a:rPr lang="en-US" dirty="0"/>
              <a:t>I want to be a rock star</a:t>
            </a:r>
          </a:p>
          <a:p>
            <a:pPr algn="ctr">
              <a:spcBef>
                <a:spcPts val="0"/>
              </a:spcBef>
            </a:pPr>
            <a:r>
              <a:rPr lang="en-US" dirty="0"/>
              <a:t>But, I </a:t>
            </a:r>
            <a:r>
              <a:rPr lang="en-US" dirty="0" err="1"/>
              <a:t>ain't</a:t>
            </a:r>
            <a:r>
              <a:rPr lang="en-US" dirty="0"/>
              <a:t> got what it takes</a:t>
            </a:r>
          </a:p>
          <a:p>
            <a:pPr algn="ctr">
              <a:spcBef>
                <a:spcPts val="0"/>
              </a:spcBef>
            </a:pPr>
            <a:endParaRPr lang="en-US" dirty="0"/>
          </a:p>
          <a:p>
            <a:pPr algn="ctr">
              <a:spcBef>
                <a:spcPts val="0"/>
              </a:spcBef>
            </a:pPr>
            <a:r>
              <a:rPr lang="en-US" dirty="0"/>
              <a:t>Well, it's alright, yeah it's alright</a:t>
            </a:r>
          </a:p>
          <a:p>
            <a:pPr algn="ctr">
              <a:spcBef>
                <a:spcPts val="0"/>
              </a:spcBef>
            </a:pPr>
            <a:r>
              <a:rPr lang="en-US" dirty="0"/>
              <a:t>No, I </a:t>
            </a:r>
            <a:r>
              <a:rPr lang="en-US" dirty="0" err="1"/>
              <a:t>ain't</a:t>
            </a:r>
            <a:r>
              <a:rPr lang="en-US" dirty="0"/>
              <a:t> got nothing</a:t>
            </a:r>
          </a:p>
          <a:p>
            <a:pPr algn="ctr">
              <a:spcBef>
                <a:spcPts val="0"/>
              </a:spcBef>
            </a:pPr>
            <a:r>
              <a:rPr lang="en-US" dirty="0"/>
              <a:t>But, to you I'm something</a:t>
            </a:r>
          </a:p>
          <a:p>
            <a:pPr algn="ctr">
              <a:spcBef>
                <a:spcPts val="0"/>
              </a:spcBef>
            </a:pPr>
            <a:r>
              <a:rPr lang="en-US" dirty="0"/>
              <a:t>Something so much more</a:t>
            </a:r>
          </a:p>
          <a:p>
            <a:pPr algn="ctr">
              <a:spcBef>
                <a:spcPts val="0"/>
              </a:spcBef>
            </a:pPr>
            <a:endParaRPr lang="en-US" dirty="0"/>
          </a:p>
          <a:p>
            <a:endParaRPr lang="en-US" dirty="0"/>
          </a:p>
        </p:txBody>
      </p:sp>
    </p:spTree>
    <p:extLst>
      <p:ext uri="{BB962C8B-B14F-4D97-AF65-F5344CB8AC3E}">
        <p14:creationId xmlns:p14="http://schemas.microsoft.com/office/powerpoint/2010/main" val="13935499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1574360"/>
            <a:ext cx="12488328" cy="3334246"/>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6) We all have value and</a:t>
            </a:r>
          </a:p>
          <a:p>
            <a:pPr>
              <a:spcBef>
                <a:spcPts val="0"/>
              </a:spcBef>
            </a:pPr>
            <a:r>
              <a:rPr lang="en-US" dirty="0"/>
              <a:t>    purpose in the family of</a:t>
            </a:r>
          </a:p>
          <a:p>
            <a:pPr>
              <a:spcBef>
                <a:spcPts val="0"/>
              </a:spcBef>
            </a:pPr>
            <a:r>
              <a:rPr lang="en-US" dirty="0"/>
              <a:t>    God.</a:t>
            </a:r>
            <a:endParaRPr dirty="0"/>
          </a:p>
        </p:txBody>
      </p:sp>
    </p:spTree>
    <p:extLst>
      <p:ext uri="{BB962C8B-B14F-4D97-AF65-F5344CB8AC3E}">
        <p14:creationId xmlns:p14="http://schemas.microsoft.com/office/powerpoint/2010/main" val="13827305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2 Corinthians 3:4-6 NASB</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Such confidence we have through Christ toward God. Not that we are adequate in ourselves to consider anything as coming from ourselves, but our adequacy is from God, who also made us adequate as servants of a new covenant.</a:t>
            </a:r>
          </a:p>
        </p:txBody>
      </p:sp>
    </p:spTree>
    <p:extLst>
      <p:ext uri="{BB962C8B-B14F-4D97-AF65-F5344CB8AC3E}">
        <p14:creationId xmlns:p14="http://schemas.microsoft.com/office/powerpoint/2010/main" val="38904849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1574360"/>
            <a:ext cx="12488328" cy="3334246"/>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7) Our adequacy is from God.</a:t>
            </a:r>
          </a:p>
          <a:p>
            <a:pPr>
              <a:spcBef>
                <a:spcPts val="0"/>
              </a:spcBef>
            </a:pPr>
            <a:r>
              <a:rPr lang="en-US" dirty="0"/>
              <a:t>    It flows from a close</a:t>
            </a:r>
          </a:p>
          <a:p>
            <a:pPr>
              <a:spcBef>
                <a:spcPts val="0"/>
              </a:spcBef>
            </a:pPr>
            <a:r>
              <a:rPr lang="en-US" dirty="0"/>
              <a:t>    relationship with Him.</a:t>
            </a:r>
            <a:endParaRPr dirty="0"/>
          </a:p>
        </p:txBody>
      </p:sp>
    </p:spTree>
    <p:extLst>
      <p:ext uri="{BB962C8B-B14F-4D97-AF65-F5344CB8AC3E}">
        <p14:creationId xmlns:p14="http://schemas.microsoft.com/office/powerpoint/2010/main" val="214500435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73641E-7311-7242-8D94-BD73D1480D70}"/>
              </a:ext>
            </a:extLst>
          </p:cNvPr>
          <p:cNvPicPr>
            <a:picLocks noChangeAspect="1"/>
          </p:cNvPicPr>
          <p:nvPr/>
        </p:nvPicPr>
        <p:blipFill rotWithShape="1">
          <a:blip r:embed="rId2"/>
          <a:srcRect t="2100" r="1" b="7101"/>
          <a:stretch/>
        </p:blipFill>
        <p:spPr>
          <a:xfrm>
            <a:off x="9289052" y="10"/>
            <a:ext cx="15105890" cy="13715990"/>
          </a:xfrm>
          <a:prstGeom prst="rect">
            <a:avLst/>
          </a:prstGeom>
          <a:ln>
            <a:noFill/>
          </a:ln>
          <a:effectLst/>
        </p:spPr>
      </p:pic>
      <p:sp>
        <p:nvSpPr>
          <p:cNvPr id="10" name="Rectangle 9">
            <a:extLst>
              <a:ext uri="{FF2B5EF4-FFF2-40B4-BE49-F238E27FC236}">
                <a16:creationId xmlns:a16="http://schemas.microsoft.com/office/drawing/2014/main" id="{367E2697-4445-B941-B136-4D2DC9D6F4EF}"/>
              </a:ext>
            </a:extLst>
          </p:cNvPr>
          <p:cNvSpPr/>
          <p:nvPr/>
        </p:nvSpPr>
        <p:spPr>
          <a:xfrm>
            <a:off x="1360644" y="4126524"/>
            <a:ext cx="7478556" cy="532227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400">
                <a:latin typeface="+mj-lt"/>
                <a:ea typeface="+mj-ea"/>
                <a:cs typeface="+mj-cs"/>
              </a:rPr>
              <a:t>Shelby Cornelius has been hired as our new Youth Ministry Leader!</a:t>
            </a:r>
          </a:p>
        </p:txBody>
      </p:sp>
      <p:pic>
        <p:nvPicPr>
          <p:cNvPr id="3" name="Picture 2">
            <a:extLst>
              <a:ext uri="{FF2B5EF4-FFF2-40B4-BE49-F238E27FC236}">
                <a16:creationId xmlns:a16="http://schemas.microsoft.com/office/drawing/2014/main" id="{C0197CE7-0D85-ED4C-8014-2662F7A7D264}"/>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0115294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1:30-31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baseline="30000" dirty="0">
                <a:sym typeface="Tahoma"/>
              </a:rPr>
              <a:t>30 </a:t>
            </a:r>
            <a:r>
              <a:rPr lang="en-US" sz="4500" i="0" dirty="0">
                <a:sym typeface="Tahoma"/>
              </a:rPr>
              <a:t>And because of him you are in Christ Jesus, who became to us wisdom from God, righteousness and sanctification and redemption, </a:t>
            </a:r>
            <a:r>
              <a:rPr lang="en-US" sz="4500" i="0" baseline="30000" dirty="0">
                <a:sym typeface="Tahoma"/>
              </a:rPr>
              <a:t>31 </a:t>
            </a:r>
            <a:r>
              <a:rPr lang="en-US" sz="4500" i="0" dirty="0">
                <a:sym typeface="Tahoma"/>
              </a:rPr>
              <a:t>so that, as it is written, “Let the one who boasts, boast in the Lord.”</a:t>
            </a:r>
          </a:p>
        </p:txBody>
      </p:sp>
    </p:spTree>
    <p:extLst>
      <p:ext uri="{BB962C8B-B14F-4D97-AF65-F5344CB8AC3E}">
        <p14:creationId xmlns:p14="http://schemas.microsoft.com/office/powerpoint/2010/main" val="163123272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xfrm>
            <a:off x="13208000" y="1211942"/>
            <a:ext cx="10160000" cy="1016000"/>
          </a:xfrm>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pPr algn="ctr"/>
            <a:r>
              <a:rPr lang="en-US" dirty="0"/>
              <a:t>Rebel</a:t>
            </a:r>
            <a:br>
              <a:rPr lang="en-US" dirty="0"/>
            </a:br>
            <a:endParaRPr lang="en-US" dirty="0"/>
          </a:p>
        </p:txBody>
      </p:sp>
      <p:sp>
        <p:nvSpPr>
          <p:cNvPr id="154" name="Paul called by God as an Apostle"/>
          <p:cNvSpPr txBox="1">
            <a:spLocks noGrp="1"/>
          </p:cNvSpPr>
          <p:nvPr>
            <p:ph type="body" sz="quarter" idx="1"/>
          </p:nvPr>
        </p:nvSpPr>
        <p:spPr>
          <a:xfrm>
            <a:off x="13208000" y="2259396"/>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lgn="ctr">
              <a:buNone/>
            </a:pPr>
            <a:r>
              <a:rPr lang="en-US" dirty="0"/>
              <a:t>By Lecrae</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3328604"/>
            <a:ext cx="10160000" cy="5684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pPr algn="ctr">
              <a:spcBef>
                <a:spcPts val="0"/>
              </a:spcBef>
            </a:pPr>
            <a:r>
              <a:rPr lang="en-US" dirty="0"/>
              <a:t>“Christ rebelled by shunning the culture</a:t>
            </a:r>
          </a:p>
          <a:p>
            <a:pPr algn="ctr">
              <a:spcBef>
                <a:spcPts val="0"/>
              </a:spcBef>
            </a:pPr>
            <a:r>
              <a:rPr lang="en-US" dirty="0"/>
              <a:t>Eating with the sinners, giving Pharisees ulcers</a:t>
            </a:r>
          </a:p>
          <a:p>
            <a:pPr algn="ctr">
              <a:spcBef>
                <a:spcPts val="0"/>
              </a:spcBef>
            </a:pPr>
            <a:r>
              <a:rPr lang="en-US" dirty="0"/>
              <a:t>He never got married, he was broke plus homeless</a:t>
            </a:r>
          </a:p>
          <a:p>
            <a:pPr algn="ctr">
              <a:spcBef>
                <a:spcPts val="0"/>
              </a:spcBef>
            </a:pPr>
            <a:r>
              <a:rPr lang="en-US" dirty="0"/>
              <a:t>Yeah that's the God I roll with”</a:t>
            </a:r>
          </a:p>
          <a:p>
            <a:pPr algn="ctr">
              <a:spcBef>
                <a:spcPts val="0"/>
              </a:spcBef>
            </a:pPr>
            <a:endParaRPr lang="en-US" dirty="0"/>
          </a:p>
          <a:p>
            <a:pPr algn="ctr">
              <a:spcBef>
                <a:spcPts val="0"/>
              </a:spcBef>
            </a:pPr>
            <a:endParaRPr lang="en-US" dirty="0"/>
          </a:p>
          <a:p>
            <a:endParaRPr lang="en-US" dirty="0"/>
          </a:p>
        </p:txBody>
      </p:sp>
    </p:spTree>
    <p:extLst>
      <p:ext uri="{BB962C8B-B14F-4D97-AF65-F5344CB8AC3E}">
        <p14:creationId xmlns:p14="http://schemas.microsoft.com/office/powerpoint/2010/main" val="10127416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2112969"/>
            <a:ext cx="12488328" cy="225702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8) If we do any boasting, we</a:t>
            </a:r>
          </a:p>
          <a:p>
            <a:pPr>
              <a:spcBef>
                <a:spcPts val="0"/>
              </a:spcBef>
            </a:pPr>
            <a:r>
              <a:rPr lang="en-US" dirty="0"/>
              <a:t>    should boast in the Lord.</a:t>
            </a:r>
            <a:endParaRPr dirty="0"/>
          </a:p>
        </p:txBody>
      </p:sp>
    </p:spTree>
    <p:extLst>
      <p:ext uri="{BB962C8B-B14F-4D97-AF65-F5344CB8AC3E}">
        <p14:creationId xmlns:p14="http://schemas.microsoft.com/office/powerpoint/2010/main" val="64298065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2:1-5 ESV</a:t>
            </a:r>
            <a:endParaRPr dirty="0"/>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100"/>
              </a:spcBef>
              <a:spcAft>
                <a:spcPts val="100"/>
              </a:spcAft>
              <a:defRPr sz="4500" i="0">
                <a:solidFill>
                  <a:srgbClr val="FFFFFF"/>
                </a:solidFill>
                <a:latin typeface="Tahoma"/>
                <a:ea typeface="Tahoma"/>
                <a:cs typeface="Tahoma"/>
                <a:sym typeface="Tahoma"/>
              </a:defRPr>
            </a:pPr>
            <a:r>
              <a:rPr lang="en-US" sz="4500" i="0" dirty="0">
                <a:sym typeface="Tahoma"/>
              </a:rPr>
              <a:t>And I, when I came to you, brothers, did not come proclaiming to you the testimony of God with lofty speech or wisdom. </a:t>
            </a:r>
            <a:r>
              <a:rPr lang="en-US" sz="4500" i="0" baseline="30000" dirty="0">
                <a:sym typeface="Tahoma"/>
              </a:rPr>
              <a:t>2 </a:t>
            </a:r>
            <a:r>
              <a:rPr lang="en-US" sz="4500" i="0" dirty="0">
                <a:sym typeface="Tahoma"/>
              </a:rPr>
              <a:t>For I decided to know nothing among you except Jesus Christ and him crucified. </a:t>
            </a:r>
            <a:r>
              <a:rPr lang="en-US" sz="4500" i="0" baseline="30000" dirty="0">
                <a:sym typeface="Tahoma"/>
              </a:rPr>
              <a:t>3 </a:t>
            </a:r>
            <a:r>
              <a:rPr lang="en-US" sz="4500" i="0" dirty="0">
                <a:sym typeface="Tahoma"/>
              </a:rPr>
              <a:t>And I was with you in weakness and in fear and much trembling, </a:t>
            </a:r>
            <a:r>
              <a:rPr lang="en-US" sz="4500" i="0" baseline="30000" dirty="0">
                <a:sym typeface="Tahoma"/>
              </a:rPr>
              <a:t>4 </a:t>
            </a:r>
            <a:r>
              <a:rPr lang="en-US" sz="4500" i="0" dirty="0">
                <a:sym typeface="Tahoma"/>
              </a:rPr>
              <a:t>and my speech and my message were not in plausible words of wisdom, but in demonstration of the Spirit and of power, </a:t>
            </a:r>
            <a:r>
              <a:rPr lang="en-US" sz="4500" i="0" baseline="30000" dirty="0">
                <a:sym typeface="Tahoma"/>
              </a:rPr>
              <a:t>5 </a:t>
            </a:r>
            <a:r>
              <a:rPr lang="en-US" sz="4500" i="0" dirty="0">
                <a:sym typeface="Tahoma"/>
              </a:rPr>
              <a:t>so that your faith might not rest in the wisdom of men but in the power of God.</a:t>
            </a:r>
          </a:p>
        </p:txBody>
      </p:sp>
    </p:spTree>
    <p:extLst>
      <p:ext uri="{BB962C8B-B14F-4D97-AF65-F5344CB8AC3E}">
        <p14:creationId xmlns:p14="http://schemas.microsoft.com/office/powerpoint/2010/main" val="20722692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2112969"/>
            <a:ext cx="12488328" cy="2257028"/>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9) Keep the focus on Christ</a:t>
            </a:r>
          </a:p>
          <a:p>
            <a:pPr>
              <a:spcBef>
                <a:spcPts val="0"/>
              </a:spcBef>
            </a:pPr>
            <a:r>
              <a:rPr lang="en-US" dirty="0"/>
              <a:t>    and Him crucified.</a:t>
            </a:r>
            <a:endParaRPr dirty="0"/>
          </a:p>
        </p:txBody>
      </p:sp>
    </p:spTree>
    <p:extLst>
      <p:ext uri="{BB962C8B-B14F-4D97-AF65-F5344CB8AC3E}">
        <p14:creationId xmlns:p14="http://schemas.microsoft.com/office/powerpoint/2010/main" val="38847538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449358" y="1574360"/>
            <a:ext cx="12488328" cy="3334246"/>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7000" i="0" spc="70">
                <a:solidFill>
                  <a:srgbClr val="FFFFFF"/>
                </a:solidFill>
                <a:latin typeface="Tahoma"/>
                <a:ea typeface="Tahoma"/>
                <a:cs typeface="Tahoma"/>
                <a:sym typeface="Tahoma"/>
              </a:defRPr>
            </a:lvl1pPr>
          </a:lstStyle>
          <a:p>
            <a:pPr>
              <a:spcBef>
                <a:spcPts val="0"/>
              </a:spcBef>
            </a:pPr>
            <a:r>
              <a:rPr lang="en-US" dirty="0"/>
              <a:t>10) Let’s not put our faith in</a:t>
            </a:r>
          </a:p>
          <a:p>
            <a:pPr>
              <a:spcBef>
                <a:spcPts val="0"/>
              </a:spcBef>
            </a:pPr>
            <a:r>
              <a:rPr lang="en-US" dirty="0"/>
              <a:t>      our own abilities, but in</a:t>
            </a:r>
          </a:p>
          <a:p>
            <a:pPr>
              <a:spcBef>
                <a:spcPts val="0"/>
              </a:spcBef>
            </a:pPr>
            <a:r>
              <a:rPr lang="en-US" dirty="0"/>
              <a:t>      the power of God.</a:t>
            </a:r>
            <a:endParaRPr dirty="0"/>
          </a:p>
        </p:txBody>
      </p:sp>
    </p:spTree>
    <p:extLst>
      <p:ext uri="{BB962C8B-B14F-4D97-AF65-F5344CB8AC3E}">
        <p14:creationId xmlns:p14="http://schemas.microsoft.com/office/powerpoint/2010/main" val="22745178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33" name="Rectangle"/>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sp>
        <p:nvSpPr>
          <p:cNvPr id="134" name="Line"/>
          <p:cNvSpPr>
            <a:spLocks noGrp="1"/>
          </p:cNvSpPr>
          <p:nvPr>
            <p:ph type="body" idx="15"/>
          </p:nvPr>
        </p:nvSpPr>
        <p:spPr>
          <a:xfrm>
            <a:off x="1016000" y="10718800"/>
            <a:ext cx="22351997" cy="6"/>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5" name="Church matters"/>
          <p:cNvSpPr txBox="1">
            <a:spLocks noGrp="1"/>
          </p:cNvSpPr>
          <p:nvPr>
            <p:ph type="title"/>
          </p:nvPr>
        </p:nvSpPr>
        <p:spPr>
          <a:prstGeom prst="rect">
            <a:avLst/>
          </a:prstGeom>
        </p:spPr>
        <p:txBody>
          <a:bodyPr/>
          <a:lstStyle/>
          <a:p>
            <a:r>
              <a:rPr dirty="0"/>
              <a:t>Church matters</a:t>
            </a:r>
          </a:p>
        </p:txBody>
      </p:sp>
      <p:sp>
        <p:nvSpPr>
          <p:cNvPr id="136" name="A Series on 1 Corinthians"/>
          <p:cNvSpPr txBox="1">
            <a:spLocks noGrp="1"/>
          </p:cNvSpPr>
          <p:nvPr>
            <p:ph type="body" sz="quarter" idx="1"/>
          </p:nvPr>
        </p:nvSpPr>
        <p:spPr>
          <a:xfrm>
            <a:off x="1016000" y="10934700"/>
            <a:ext cx="22352000" cy="1587500"/>
          </a:xfrm>
          <a:prstGeom prst="rect">
            <a:avLst/>
          </a:prstGeom>
        </p:spPr>
        <p:txBody>
          <a:bodyPr/>
          <a:lstStyle/>
          <a:p>
            <a:r>
              <a:rPr dirty="0"/>
              <a:t>A Series on 1 Corinthians</a:t>
            </a:r>
            <a:endParaRPr lang="en-US" dirty="0"/>
          </a:p>
          <a:p>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552594"/>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dirty="0"/>
              <a:t>1 Corinthians 1:18-2:5 (ESV)</a:t>
            </a:r>
            <a:endParaRPr dirty="0"/>
          </a:p>
        </p:txBody>
      </p:sp>
      <p:sp>
        <p:nvSpPr>
          <p:cNvPr id="140" name="1 Paul, called by the will of God to be an apostle of Christ Jesus, and our brother Sosthenes,…"/>
          <p:cNvSpPr txBox="1">
            <a:spLocks noGrp="1"/>
          </p:cNvSpPr>
          <p:nvPr>
            <p:ph type="body" idx="1"/>
          </p:nvPr>
        </p:nvSpPr>
        <p:spPr>
          <a:xfrm>
            <a:off x="671736" y="1860390"/>
            <a:ext cx="16020927"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400" baseline="30000" dirty="0"/>
              <a:t>18 </a:t>
            </a:r>
            <a:r>
              <a:rPr lang="en-US" sz="4400" dirty="0"/>
              <a:t>For the word of the cross is folly to those who are perishing, but to us who are being saved it is the power of God. </a:t>
            </a:r>
            <a:r>
              <a:rPr lang="en-US" sz="4400" baseline="30000" dirty="0"/>
              <a:t>19 </a:t>
            </a:r>
            <a:r>
              <a:rPr lang="en-US" sz="4400" dirty="0"/>
              <a:t>For it is written, “I will destroy the wisdom of the wise, and the discernment of the discerning I will thwart.” </a:t>
            </a:r>
            <a:r>
              <a:rPr lang="en-US" sz="4400" baseline="30000" dirty="0"/>
              <a:t>20 </a:t>
            </a:r>
            <a:r>
              <a:rPr lang="en-US" sz="4400" dirty="0"/>
              <a:t>Where is the one who is wise? Where is the scribe? Where is the debater of this age? Has not God made foolish the wisdom of the world? </a:t>
            </a:r>
            <a:r>
              <a:rPr lang="en-US" sz="4400" baseline="30000" dirty="0"/>
              <a:t>21 </a:t>
            </a:r>
            <a:r>
              <a:rPr lang="en-US" sz="4400" dirty="0"/>
              <a:t>For since, in the wisdom of God, the world did not know God through wisdom, it pleased God through the folly of what we preach to save those who believe. </a:t>
            </a:r>
            <a:r>
              <a:rPr lang="en-US" sz="4400" baseline="30000" dirty="0"/>
              <a:t>22 </a:t>
            </a:r>
            <a:r>
              <a:rPr lang="en-US" sz="4400" dirty="0"/>
              <a:t>For Jews demand signs and Greeks seek wisdom, </a:t>
            </a:r>
            <a:r>
              <a:rPr lang="en-US" sz="4400" baseline="30000" dirty="0"/>
              <a:t>23 </a:t>
            </a:r>
            <a:r>
              <a:rPr lang="en-US" sz="4400" dirty="0"/>
              <a:t>but we preach Christ crucified, a stumbling block to Jews and folly to Gentiles, </a:t>
            </a:r>
            <a:r>
              <a:rPr lang="en-US" sz="4400" baseline="30000" dirty="0"/>
              <a:t>24 </a:t>
            </a:r>
            <a:r>
              <a:rPr lang="en-US" sz="4400" dirty="0"/>
              <a:t>but to those who are called, both Jews and Greeks, Christ is the power of God and the wisdom of God. </a:t>
            </a:r>
            <a:r>
              <a:rPr lang="en-US" sz="4400" baseline="30000" dirty="0"/>
              <a:t>25 </a:t>
            </a:r>
            <a:r>
              <a:rPr lang="en-US" sz="4400" dirty="0"/>
              <a:t>For the foolishness of God is wiser than men, and the weakness of God is stronger than men. </a:t>
            </a:r>
            <a:endParaRPr sz="44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40" name="1 Paul, called by the will of God to be an apostle of Christ Jesus, and our brother Sosthenes,…"/>
          <p:cNvSpPr txBox="1">
            <a:spLocks noGrp="1"/>
          </p:cNvSpPr>
          <p:nvPr>
            <p:ph type="body" idx="1"/>
          </p:nvPr>
        </p:nvSpPr>
        <p:spPr>
          <a:xfrm>
            <a:off x="1016000" y="902206"/>
            <a:ext cx="15168880"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baseline="30000" dirty="0"/>
              <a:t>26 </a:t>
            </a:r>
            <a:r>
              <a:rPr lang="en-US" dirty="0"/>
              <a:t>For consider your calling, brothers: not many of you were wise according to worldly standards, not many were powerful, not many were of noble birth. </a:t>
            </a:r>
            <a:r>
              <a:rPr lang="en-US" sz="4500" i="0" baseline="30000" dirty="0">
                <a:solidFill>
                  <a:srgbClr val="FFFFFF"/>
                </a:solidFill>
                <a:latin typeface="Tahoma"/>
                <a:ea typeface="Tahoma"/>
                <a:cs typeface="Tahoma"/>
              </a:rPr>
              <a:t>27 </a:t>
            </a:r>
            <a:r>
              <a:rPr lang="en-US" dirty="0"/>
              <a:t>But God chose what is foolish in the world to shame the wise; God chose what is weak in the world to shame the strong; </a:t>
            </a:r>
            <a:r>
              <a:rPr lang="en-US" sz="4500" i="0" baseline="30000" dirty="0">
                <a:solidFill>
                  <a:srgbClr val="FFFFFF"/>
                </a:solidFill>
                <a:latin typeface="Tahoma"/>
                <a:ea typeface="Tahoma"/>
                <a:cs typeface="Tahoma"/>
              </a:rPr>
              <a:t>28 </a:t>
            </a:r>
            <a:r>
              <a:rPr lang="en-US" dirty="0"/>
              <a:t>God chose what is low and despised in the world, even things that are not, to bring to nothing things that are, </a:t>
            </a:r>
            <a:r>
              <a:rPr lang="en-US" sz="4500" i="0" baseline="30000" dirty="0">
                <a:solidFill>
                  <a:srgbClr val="FFFFFF"/>
                </a:solidFill>
                <a:latin typeface="Tahoma"/>
                <a:ea typeface="Tahoma"/>
                <a:cs typeface="Tahoma"/>
              </a:rPr>
              <a:t>29 </a:t>
            </a:r>
            <a:r>
              <a:rPr lang="en-US" dirty="0"/>
              <a:t>so that no human being might boast in the presence of God. </a:t>
            </a:r>
            <a:r>
              <a:rPr lang="en-US" sz="4500" i="0" baseline="30000" dirty="0">
                <a:solidFill>
                  <a:srgbClr val="FFFFFF"/>
                </a:solidFill>
                <a:latin typeface="Tahoma"/>
                <a:ea typeface="Tahoma"/>
                <a:cs typeface="Tahoma"/>
              </a:rPr>
              <a:t>30 </a:t>
            </a:r>
            <a:r>
              <a:rPr lang="en-US" dirty="0"/>
              <a:t>And because of him you are in Christ Jesus, who became to us wisdom from God, righteousness and sanctification and redemption, </a:t>
            </a:r>
            <a:r>
              <a:rPr lang="en-US" sz="4500" i="0" baseline="30000" dirty="0">
                <a:solidFill>
                  <a:srgbClr val="FFFFFF"/>
                </a:solidFill>
                <a:latin typeface="Tahoma"/>
                <a:ea typeface="Tahoma"/>
                <a:cs typeface="Tahoma"/>
              </a:rPr>
              <a:t>31 </a:t>
            </a:r>
            <a:r>
              <a:rPr lang="en-US" dirty="0"/>
              <a:t>so that, as it is written, “Let the one who boasts, boast in the Lord.”</a:t>
            </a:r>
            <a:endParaRPr dirty="0"/>
          </a:p>
        </p:txBody>
      </p:sp>
    </p:spTree>
    <p:extLst>
      <p:ext uri="{BB962C8B-B14F-4D97-AF65-F5344CB8AC3E}">
        <p14:creationId xmlns:p14="http://schemas.microsoft.com/office/powerpoint/2010/main" val="2456521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40" name="1 Paul, called by the will of God to be an apostle of Christ Jesus, and our brother Sosthenes,…"/>
          <p:cNvSpPr txBox="1">
            <a:spLocks noGrp="1"/>
          </p:cNvSpPr>
          <p:nvPr>
            <p:ph type="body" idx="1"/>
          </p:nvPr>
        </p:nvSpPr>
        <p:spPr>
          <a:xfrm>
            <a:off x="1054910" y="958086"/>
            <a:ext cx="14956817"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sz="4800" b="1" dirty="0"/>
              <a:t>2 </a:t>
            </a:r>
            <a:r>
              <a:rPr lang="en-US" dirty="0"/>
              <a:t> </a:t>
            </a:r>
            <a:r>
              <a:rPr lang="en-US" baseline="30000" dirty="0"/>
              <a:t>1 </a:t>
            </a:r>
            <a:r>
              <a:rPr lang="en-US" dirty="0"/>
              <a:t>And I, when I came to you, brothers, did not come proclaiming to you the testimony of God with lofty speech or wisdom. </a:t>
            </a:r>
            <a:r>
              <a:rPr lang="en-US" baseline="30000" dirty="0"/>
              <a:t>2 </a:t>
            </a:r>
            <a:r>
              <a:rPr lang="en-US" dirty="0"/>
              <a:t>For I decided to know nothing among you except Jesus Christ and him crucified. </a:t>
            </a:r>
            <a:r>
              <a:rPr lang="en-US" sz="4500" i="0" baseline="30000" dirty="0">
                <a:solidFill>
                  <a:srgbClr val="FFFFFF"/>
                </a:solidFill>
                <a:latin typeface="Tahoma"/>
                <a:ea typeface="Tahoma"/>
                <a:cs typeface="Tahoma"/>
              </a:rPr>
              <a:t>3 </a:t>
            </a:r>
            <a:r>
              <a:rPr lang="en-US" dirty="0"/>
              <a:t>And I was with you in weakness and in fear and much trembling, </a:t>
            </a:r>
            <a:r>
              <a:rPr lang="en-US" sz="4500" i="0" baseline="30000" dirty="0">
                <a:solidFill>
                  <a:srgbClr val="FFFFFF"/>
                </a:solidFill>
                <a:latin typeface="Tahoma"/>
                <a:ea typeface="Tahoma"/>
                <a:cs typeface="Tahoma"/>
              </a:rPr>
              <a:t>4 </a:t>
            </a:r>
            <a:r>
              <a:rPr lang="en-US" dirty="0"/>
              <a:t>and my speech and my message were not in plausible words of wisdom, but in demonstration of the Spirit and of power, </a:t>
            </a:r>
            <a:r>
              <a:rPr lang="en-US" sz="4500" i="0" baseline="30000" dirty="0">
                <a:solidFill>
                  <a:srgbClr val="FFFFFF"/>
                </a:solidFill>
                <a:latin typeface="Tahoma"/>
                <a:ea typeface="Tahoma"/>
                <a:cs typeface="Tahoma"/>
              </a:rPr>
              <a:t>5 </a:t>
            </a:r>
            <a:r>
              <a:rPr lang="en-US" dirty="0"/>
              <a:t>so that your faith might not rest in the wisdom of men but in the power of God.</a:t>
            </a:r>
            <a:endParaRPr dirty="0"/>
          </a:p>
        </p:txBody>
      </p:sp>
    </p:spTree>
    <p:extLst>
      <p:ext uri="{BB962C8B-B14F-4D97-AF65-F5344CB8AC3E}">
        <p14:creationId xmlns:p14="http://schemas.microsoft.com/office/powerpoint/2010/main" val="30011080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dirty="0"/>
              <a:t>1 Corinthians 1:</a:t>
            </a:r>
            <a:r>
              <a:rPr lang="en-US" dirty="0"/>
              <a:t>18</a:t>
            </a:r>
            <a:r>
              <a:rPr dirty="0"/>
              <a:t> ESV</a:t>
            </a:r>
          </a:p>
        </p:txBody>
      </p:sp>
      <p:sp>
        <p:nvSpPr>
          <p:cNvPr id="140" name="1 Paul, called by the will of God to be an apostle of Christ Jesus, and our brother Sosthenes,…"/>
          <p:cNvSpPr txBox="1">
            <a:spLocks noGrp="1"/>
          </p:cNvSpPr>
          <p:nvPr>
            <p:ph type="body" idx="1"/>
          </p:nvPr>
        </p:nvSpPr>
        <p:spPr>
          <a:xfrm>
            <a:off x="1015999" y="2502406"/>
            <a:ext cx="14727583"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baseline="30000" dirty="0"/>
              <a:t>18 </a:t>
            </a:r>
            <a:r>
              <a:rPr lang="en-US" dirty="0"/>
              <a:t>For the word of the cross is folly to those who are perishing, but to us who are being saved it is the power of God. </a:t>
            </a:r>
            <a:endParaRPr dirty="0"/>
          </a:p>
        </p:txBody>
      </p:sp>
    </p:spTree>
    <p:extLst>
      <p:ext uri="{BB962C8B-B14F-4D97-AF65-F5344CB8AC3E}">
        <p14:creationId xmlns:p14="http://schemas.microsoft.com/office/powerpoint/2010/main" val="7621797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pPr algn="ctr"/>
            <a:r>
              <a:rPr lang="en-US" dirty="0"/>
              <a:t>Isn’t It Love</a:t>
            </a:r>
            <a:br>
              <a:rPr lang="en-US" dirty="0"/>
            </a:br>
            <a:endParaRPr lang="en-US"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lgn="ctr">
              <a:buNone/>
            </a:pPr>
            <a:r>
              <a:rPr lang="en-US" dirty="0"/>
              <a:t>By Andrew Peterson</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3949088"/>
            <a:ext cx="10160000" cy="905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pPr algn="ctr">
              <a:spcBef>
                <a:spcPts val="0"/>
              </a:spcBef>
            </a:pPr>
            <a:r>
              <a:rPr lang="en-US" dirty="0"/>
              <a:t>Isn't it love to look down from the sky</a:t>
            </a:r>
          </a:p>
          <a:p>
            <a:pPr algn="ctr">
              <a:spcBef>
                <a:spcPts val="0"/>
              </a:spcBef>
            </a:pPr>
            <a:r>
              <a:rPr lang="en-US" dirty="0"/>
              <a:t>And see your only son on the cross </a:t>
            </a:r>
            <a:r>
              <a:rPr lang="en-US" dirty="0" err="1"/>
              <a:t>askin</a:t>
            </a:r>
            <a:r>
              <a:rPr lang="en-US" dirty="0"/>
              <a:t>' why</a:t>
            </a:r>
          </a:p>
          <a:p>
            <a:pPr algn="ctr">
              <a:spcBef>
                <a:spcPts val="0"/>
              </a:spcBef>
            </a:pPr>
            <a:r>
              <a:rPr lang="en-US" dirty="0"/>
              <a:t>And somehow let him die that way</a:t>
            </a:r>
          </a:p>
          <a:p>
            <a:pPr algn="ctr">
              <a:spcBef>
                <a:spcPts val="0"/>
              </a:spcBef>
            </a:pPr>
            <a:r>
              <a:rPr lang="en-US" dirty="0"/>
              <a:t>And not call the whole thing off</a:t>
            </a:r>
          </a:p>
          <a:p>
            <a:pPr algn="ctr">
              <a:spcBef>
                <a:spcPts val="0"/>
              </a:spcBef>
            </a:pPr>
            <a:endParaRPr lang="en-US" sz="2400" dirty="0"/>
          </a:p>
          <a:p>
            <a:pPr algn="ctr">
              <a:spcBef>
                <a:spcPts val="0"/>
              </a:spcBef>
            </a:pPr>
            <a:r>
              <a:rPr lang="en-US" dirty="0"/>
              <a:t>All for this man stuck in Kalamazoo</a:t>
            </a:r>
          </a:p>
          <a:p>
            <a:pPr algn="ctr">
              <a:spcBef>
                <a:spcPts val="0"/>
              </a:spcBef>
            </a:pPr>
            <a:r>
              <a:rPr lang="en-US" dirty="0"/>
              <a:t>Who loses his bags and his way sometimes too</a:t>
            </a:r>
          </a:p>
          <a:p>
            <a:pPr algn="ctr">
              <a:spcBef>
                <a:spcPts val="0"/>
              </a:spcBef>
            </a:pPr>
            <a:r>
              <a:rPr lang="en-US" dirty="0"/>
              <a:t>But that was </a:t>
            </a:r>
            <a:r>
              <a:rPr lang="en-US" dirty="0" err="1"/>
              <a:t>somethin</a:t>
            </a:r>
            <a:r>
              <a:rPr lang="en-US" dirty="0"/>
              <a:t>' that you already knew</a:t>
            </a:r>
          </a:p>
          <a:p>
            <a:pPr algn="ctr">
              <a:spcBef>
                <a:spcPts val="0"/>
              </a:spcBef>
            </a:pPr>
            <a:r>
              <a:rPr lang="en-US" dirty="0"/>
              <a:t>And still you died for me</a:t>
            </a:r>
          </a:p>
          <a:p>
            <a:endParaRPr lang="en-US" dirty="0"/>
          </a:p>
        </p:txBody>
      </p:sp>
    </p:spTree>
    <p:extLst>
      <p:ext uri="{BB962C8B-B14F-4D97-AF65-F5344CB8AC3E}">
        <p14:creationId xmlns:p14="http://schemas.microsoft.com/office/powerpoint/2010/main" val="1325591439"/>
      </p:ext>
    </p:extLst>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269</TotalTime>
  <Words>1741</Words>
  <Application>Microsoft Macintosh PowerPoint</Application>
  <PresentationFormat>Custom</PresentationFormat>
  <Paragraphs>103</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Baskerville</vt:lpstr>
      <vt:lpstr>Calibri</vt:lpstr>
      <vt:lpstr>DIN Alternate</vt:lpstr>
      <vt:lpstr>DIN Condensed</vt:lpstr>
      <vt:lpstr>Helvetica</vt:lpstr>
      <vt:lpstr>Helvetica Neue</vt:lpstr>
      <vt:lpstr>Iowan Old Style</vt:lpstr>
      <vt:lpstr>Tahoma</vt:lpstr>
      <vt:lpstr>Zapf Dingbats</vt:lpstr>
      <vt:lpstr>New_Template9</vt:lpstr>
      <vt:lpstr>PowerPoint Presentation</vt:lpstr>
      <vt:lpstr>PowerPoint Presentation</vt:lpstr>
      <vt:lpstr>PowerPoint Presentation</vt:lpstr>
      <vt:lpstr>Church matters</vt:lpstr>
      <vt:lpstr>1 Corinthians 1:18-2:5 (ESV)</vt:lpstr>
      <vt:lpstr>PowerPoint Presentation</vt:lpstr>
      <vt:lpstr>PowerPoint Presentation</vt:lpstr>
      <vt:lpstr>1 Corinthians 1:18 ESV</vt:lpstr>
      <vt:lpstr>Isn’t It Love </vt:lpstr>
      <vt:lpstr>1 Corinthians 1:19-21 ESV</vt:lpstr>
      <vt:lpstr>PowerPoint Presentation</vt:lpstr>
      <vt:lpstr>PowerPoint Presentation</vt:lpstr>
      <vt:lpstr>1 Corinthians 1:21 NLT</vt:lpstr>
      <vt:lpstr>PowerPoint Presentation</vt:lpstr>
      <vt:lpstr>1 Corinthians 1:22-24 ESV</vt:lpstr>
      <vt:lpstr>PowerPoint Presentation</vt:lpstr>
      <vt:lpstr>Romans 1:16 ESV</vt:lpstr>
      <vt:lpstr>1 Corinthians 2:14 ESV</vt:lpstr>
      <vt:lpstr>2 Corinthians 4:4 ESV</vt:lpstr>
      <vt:lpstr>PowerPoint Presentation</vt:lpstr>
      <vt:lpstr>PowerPoint Presentation</vt:lpstr>
      <vt:lpstr>1 Corinthians 1:25 ESV</vt:lpstr>
      <vt:lpstr>1 Corinthians 1:26-29 ESV</vt:lpstr>
      <vt:lpstr>2 Corinthians 12:9-10 NASB</vt:lpstr>
      <vt:lpstr>PowerPoint Presentation</vt:lpstr>
      <vt:lpstr>Rockstar </vt:lpstr>
      <vt:lpstr>PowerPoint Presentation</vt:lpstr>
      <vt:lpstr>2 Corinthians 3:4-6 NASB</vt:lpstr>
      <vt:lpstr>PowerPoint Presentation</vt:lpstr>
      <vt:lpstr>1 Corinthians 1:30-31 ESV</vt:lpstr>
      <vt:lpstr>Rebel </vt:lpstr>
      <vt:lpstr>PowerPoint Presentation</vt:lpstr>
      <vt:lpstr>1 Corinthians 2:1-5 ESV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matters</dc:title>
  <cp:lastModifiedBy>Charley Charlton</cp:lastModifiedBy>
  <cp:revision>12</cp:revision>
  <dcterms:modified xsi:type="dcterms:W3CDTF">2019-10-19T23:32:32Z</dcterms:modified>
</cp:coreProperties>
</file>