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765" r:id="rId2"/>
    <p:sldId id="699" r:id="rId3"/>
    <p:sldId id="777" r:id="rId4"/>
    <p:sldId id="722" r:id="rId5"/>
    <p:sldId id="776" r:id="rId6"/>
    <p:sldId id="706" r:id="rId7"/>
    <p:sldId id="763" r:id="rId8"/>
    <p:sldId id="731" r:id="rId9"/>
    <p:sldId id="779" r:id="rId10"/>
    <p:sldId id="780" r:id="rId11"/>
    <p:sldId id="781" r:id="rId12"/>
    <p:sldId id="782" r:id="rId13"/>
    <p:sldId id="758" r:id="rId14"/>
    <p:sldId id="783" r:id="rId15"/>
    <p:sldId id="784" r:id="rId16"/>
    <p:sldId id="785" r:id="rId17"/>
    <p:sldId id="774" r:id="rId18"/>
    <p:sldId id="786" r:id="rId19"/>
    <p:sldId id="787" r:id="rId20"/>
    <p:sldId id="788" r:id="rId21"/>
    <p:sldId id="778"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C66"/>
    <a:srgbClr val="AFD2FF"/>
    <a:srgbClr val="FF8F33"/>
    <a:srgbClr val="FFBC77"/>
    <a:srgbClr val="00FB92"/>
    <a:srgbClr val="AB3211"/>
    <a:srgbClr val="8F1505"/>
    <a:srgbClr val="881B75"/>
    <a:srgbClr val="FF8834"/>
    <a:srgbClr val="EAA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95000"/>
  </p:normalViewPr>
  <p:slideViewPr>
    <p:cSldViewPr snapToGrid="0">
      <p:cViewPr varScale="1">
        <p:scale>
          <a:sx n="108" d="100"/>
          <a:sy n="108" d="100"/>
        </p:scale>
        <p:origin x="688"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9/22/19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5T12:53:50.396"/>
    </inkml:context>
    <inkml:brush xml:id="br0">
      <inkml:brushProperty name="width" value="0.05" units="cm"/>
      <inkml:brushProperty name="height" value="0.05" units="cm"/>
      <inkml:brushProperty name="color" value="#E71224"/>
    </inkml:brush>
  </inkml:definitions>
  <inkml:trace contextRef="#ctx0" brushRef="#br0">11406 232 24575,'-5'-11'0,"-1"4"0,-12-3 0,-1 3 0,-15-7 0,-11-1 0,-11 0 0,15 6 0,-18 1 0,35 3 0,-19 3 0,17-3 0,7 5 0,2 0 0,-9 0 0,5 0 0,-42-9 0,22 7 0,-44-6 0,26 8 0,0 0 0,16 0 0,24 0 0,1 0 0,7 0 0,0 0 0,0 0 0,0 0 0,-6 0 0,-20 7 0,-1-5 0,-7 5 0,-18 2 0,12-7 0,-8 6 0,16-8 0,18 0 0,-19 0 0,-28-9 0,-10-2 0,7 0 0,12 3 0,28 8 0,-1 0 0,-6 0 0,15 0 0,-15 7 0,6-6 0,-7 6 0,7-2 0,2-3 0,9 9 0,-19-9 0,6 3 0,-36-5 0,40 0 0,-61 0 0,47 0 0,-41 0 0,23 0 0,19 0 0,-5 0 0,25 0 0,-15 0 0,21 0 0,-19 0 0,11 0 0,-7 0 0,-6 0 0,15 0 0,-7 0 0,15 0 0,2 0 0,-1 0 0,-19 0 0,7 0 0,-55 0 0,7 0 0,12 0 0,-2 0 0,-22 0 0,32 0 0,3 0 0,-3 0 0,-1 0 0,7 0 0,31 0 0,-19 0 0,1 0 0,8 0 0,-11 0 0,-6 0 0,-14 8 0,0-6 0,-21 6 0,50-8 0,-64 0 0,5-9 0,32 3 0,-4 0 0,-12-4 0,4-1 0,-18-1 0,33 7 0,1 1 0,-14-5 0,-9 7 0,11-6 0,30 8 0,6 0 0,4 0 0,1 0 0,-24-7 0,21 5 0,-56-5 0,8 7 0,25 0 0,-1 0 0,-28 0 0,32 0 0,17 0 0,21 0 0,-6 0 0,7 0 0,0 0 0,-14 0 0,-14 0 0,-17 0 0,-9 0 0,-1 0 0,19 0 0,-5 0 0,25 0 0,0 0 0,3 0 0,-4 0 0,-17 0 0,7 0 0,-47 0 0,32 0 0,-3 0 0,-14 0 0,-2 0 0,0 0 0,3 0 0,-20 0 0,34 0 0,36 0 0,2 0 0,-1 0 0,6 0 0,-30 0 0,1 0 0,-49 0 0,36 0 0,-42 0 0,63 0 0,-30 0 0,42 0 0,-4 0 0,14 0 0,-7 0 0,-9 0 0,-9-7 0,-7 6 0,-1-6 0,8 7 0,3 0 0,14 0 0,1 0 0,1 0 0,-3 0 0,-23 0 0,-43 0 0,28 0 0,2-4 0,1 0 0,15 2 0,-17-6 0,23 8 0,1 0 0,5 0 0,-6 0 0,-9 0 0,20 0 0,-19 0 0,29 0 0,-11 0 0,5 0 0,-14 0 0,-13 7 0,-9-5 0,-11 5 0,1-7 0,17 0 0,-13 0 0,13 0 0,-17 0 0,9-6 0,17 4 0,-1-4 0,19 6 0,-13 0 0,1 0 0,12 0 0,-19 0 0,1-8 0,1 7 0,-23-7 0,31 8 0,-14-5 0,19 3 0,-1-4 0,1 6 0,-9 0 0,-2 0 0,1 0 0,-17 0 0,29 0 0,-27 7 0,35-6 0,-17 6 0,13-7 0,-14 6 0,-3-4 0,0 4 0,-5 1 0,13-6 0,-23 6 0,13-7 0,-16 6 0,1-4 0,15 10 0,-13-11 0,15 5 0,0-6 0,-15 7 0,13-5 0,-1 5 0,7-7 0,5 0 0,-9 6 0,7-4 0,-11 4 0,25-6 0,-17 6 0,13-4 0,-6 3 0,-1 1 0,7-5 0,-13 5 0,-7 1 0,7 0 0,-9 1 0,4 12 0,7-17 0,-31 19 0,31-15 0,-31 9 0,37-8 0,-25 12 0,28-17 0,-7 15 0,4-11 0,12 4 0,-12 7 0,11-6 0,-4 6 0,-11 9 0,6-11 0,-8 12 0,13-16 0,5 5 0,1-9 0,4 8 0,2-10 0,5 5 0,0 0 0,-6 6 0,5-4 0,-5 10 0,6-10 0,0 11 0,0-5 0,0 6 0,0 0 0,5-6 0,-4 13 0,4-17 0,0 5 0,-4-10 0,9-4 0,-3 19 0,5-4 0,2 13 0,4-9 0,-4 1 0,5-1 0,-7-6 0,-6-2 0,4-6 0,-9 0 0,9 0 0,-9 0 0,15 0 0,-7 7 0,33 5 0,-25-3 0,33 2 0,-21-3 0,14-3 0,-7 4 0,-14-7 0,1-6 0,-20 2 0,13-7 0,-10 2 0,0 1 0,18-4 0,-14 9 0,39-1 0,-26-3 0,50 18 0,-33-14 0,46 24 0,-37-17 0,36 8 0,-26-16 0,-1 5 0,-21-13 0,-13 5 0,-12-6 0,6 0 0,17 7 0,-12-5 0,49 13 0,-31-7 0,44 2 0,-44-3 0,14-7 0,-30 0 0,0 0 0,1 5 0,-1-3 0,9 10 0,11-11 0,35 14 0,2-12 0,-14 5 0,-7-8 0,-32 0 0,25 0 0,-8 0 0,7 0 0,-10 0 0,22 0 0,-16 0 0,25 0 0,-36 0 0,34 0 0,-22 0 0,27 0 0,-12 0 0,-17 0 0,3 0 0,-16 0 0,18 0 0,3 0 0,21 0 0,-9 0 0,-9 0 0,1 0 0,-22 0 0,1 0 0,11 8 0,-19-6 0,32 5 0,-25-7 0,13 0 0,-15 0 0,-7 0 0,2 0 0,-12 0 0,24 0 0,5 0 0,17 0 0,12 0 0,-27 0 0,34 0 0,-44 0 0,35 0 0,-8 0 0,-17 0 0,22 0 0,-13 0 0,-9 0 0,5 0 0,-36 0 0,-2 0 0,0 0 0,10 0 0,18 0 0,-7 0 0,23-8 0,27-1 0,8-6 0,-40 6 0,-1 1 0,32 0 0,-32-6 0,19 13 0,-18-3 0,2 1 0,32 3 0,-29 1 0,-2-2 0,6-6 0,1 5 0,-11-12 0,-2 6 0,1-7 0,-8 0 0,7 6 0,-6-3 0,-18 11 0,7-5 0,-9 6 0,8 0 0,18-7 0,-15 5 0,5-6 0,-9 8 0,1 0 0,19-7 0,-9 5 0,30-13 0,-17 13 0,1-6 0,13 8 0,-39 5 0,29-3 0,-17 3 0,1-5 0,17 8 0,-25-7 0,23 14 0,-31-13 0,42 13 0,-22-6 0,17 1 0,-22 3 0,7-12 0,-14 5 0,0-6 0,-6 0 0,-19 0 0,18 0 0,-2 0 0,36 8 0,5-6 0,-19 2 0,1 0 0,31-4 0,-3 0 0,-42 0 0,-6 0 0,-5 0 0,9 7 0,41-6 0,-15 13 0,-13-12 0,3-2 0,40 7 0,2-7 0,-12 0 0,-25 0 0,-16 0 0,-5 0 0,-1 0 0,-1 0 0,-9 0 0,43 0 0,-3 8 0,0-7 0,0 0 0,4 7 0,-6-7 0,-2-2 0,-8 1 0,37 0 0,-35 0 0,-1 0 0,-11 6 0,10-4 0,3 4 0,9-6 0,-17 0 0,13 0 0,-32 0 0,15 0 0,-25 0 0,-2 0 0,-6 0 0,35 9 0,-2-7 0,44 14 0,-30-14 0,16 6 0,-7-8 0,1 7 0,-9-5 0,2 5 0,-31-7 0,7 0 0,-20 0 0,-6 0 0,0 0 0,35 8 0,-12 1 0,40 0 0,-36-2 0,14-7 0,-25 0 0,6 0 0,-7 0 0,-7 0 0,13 0 0,-18 0 0,18 0 0,-5 0 0,9 0 0,7 0 0,1 0 0,-15 0 0,-4 0 0,-8 0 0,-4 0 0,19 0 0,-3 0 0,6 0 0,-1 0 0,-9 0 0,-6 0 0,13 0 0,-11 0 0,21-7 0,-22 1 0,6-2 0,-15-2 0,0 9 0,-5-9 0,3 9 0,4-10 0,-1 5 0,12-1 0,3-4 0,1 3 0,5-5 0,-14 1 0,-2 0 0,-6 6 0,1-11 0,-6 3 0,5-5 0,-5-5 0,1 12 0,3-6 0,-9 7 0,4 0 0,-5 0 0,6-6 0,-5 4 0,5-5 0,-6 1 0,0-2 0,0-7 0,0 7 0,0-13 0,0 18 0,0-12 0,0 15 0,0 0 0,0 0 0,0 0 0,0 0 0,0-7 0,0 6 0,0-6 0,0 7 0,0 0 0,0 0 0,0 0 0,0 0 0,0 0 0,0 0 0,-6-6 0,5 4 0,-5-4 0,6 6 0,0 0 0,-5 0 0,4 0 0,-4 0 0,0 5 0,4-4 0,-4 4 0,0-5 0,4 0 0,-9 0 0,9 0 0,-9 5 0,9-4 0,-9 4 0,9-5 0,-9 4 0,9-2 0,-9 3 0,9-5 0,-9 4 0,9-2 0,-4 3 0,0-1 0,4-2 0,-9 3 0,9-5 0,-9 4 0,9-2 0,-9 7 0,9-7 0,-9 3 0,9-5 0,-4 0 0,0 4 0,4-2 0,-9 2 0,4-4 0,0 0 0,-4 5 0,4-3 0,-5 2 0,0 1 0,5-3 0,-4 7 0,4-3 0,0 1 0,-4 2 0,9-7 0,-9 7 0,4-3 0,0 1 0,1-3 0,0 1 0,-1-3 0,0 2 0,-4 1 0,9-3 0,-9 7 0,4-3 0,0 1 0,-4 2 0,9-7 0,-9 7 0,9-8 0,-4 4 0,0 0 0,4-4 0,-9 9 0,9-9 0,-9 9 0,9-9 0,-9 9 0,9-4 0,-4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9/22/19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180207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249124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19763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3263269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96809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255267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4229611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123178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252747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4119191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19</a:t>
            </a:fld>
            <a:endParaRPr lang="en-US"/>
          </a:p>
        </p:txBody>
      </p:sp>
    </p:spTree>
    <p:extLst>
      <p:ext uri="{BB962C8B-B14F-4D97-AF65-F5344CB8AC3E}">
        <p14:creationId xmlns:p14="http://schemas.microsoft.com/office/powerpoint/2010/main" val="350105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4447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20</a:t>
            </a:fld>
            <a:endParaRPr lang="en-US"/>
          </a:p>
        </p:txBody>
      </p:sp>
    </p:spTree>
    <p:extLst>
      <p:ext uri="{BB962C8B-B14F-4D97-AF65-F5344CB8AC3E}">
        <p14:creationId xmlns:p14="http://schemas.microsoft.com/office/powerpoint/2010/main" val="3556254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21</a:t>
            </a:fld>
            <a:endParaRPr lang="en-US"/>
          </a:p>
        </p:txBody>
      </p:sp>
    </p:spTree>
    <p:extLst>
      <p:ext uri="{BB962C8B-B14F-4D97-AF65-F5344CB8AC3E}">
        <p14:creationId xmlns:p14="http://schemas.microsoft.com/office/powerpoint/2010/main" val="175446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65677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99829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393298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106351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167346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74669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99718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9/22/19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9/22/19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var/folders/qy/cv6jb4bd6dqdf4f22pzmyzbm0000gn/T/com.microsoft.Powerpoint/converted_emf.emf"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file:////var/folders/qy/cv6jb4bd6dqdf4f22pzmyzbm0000gn/T/com.microsoft.Powerpoint/converted_emf.em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file:////var/folders/qy/cv6jb4bd6dqdf4f22pzmyzbm0000gn/T/com.microsoft.Powerpoint/converted_emf.em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E9B95E9-8080-6041-93F5-53B33ECE9583}"/>
              </a:ext>
            </a:extLst>
          </p:cNvPr>
          <p:cNvSpPr txBox="1"/>
          <p:nvPr/>
        </p:nvSpPr>
        <p:spPr>
          <a:xfrm>
            <a:off x="3778858" y="526333"/>
            <a:ext cx="5509137" cy="1754326"/>
          </a:xfrm>
          <a:prstGeom prst="rect">
            <a:avLst/>
          </a:prstGeom>
          <a:noFill/>
        </p:spPr>
        <p:txBody>
          <a:bodyPr wrap="none" rtlCol="0">
            <a:spAutoFit/>
          </a:bodyPr>
          <a:lstStyle/>
          <a:p>
            <a:pPr algn="ctr"/>
            <a:r>
              <a:rPr lang="en-US" sz="3600" b="1" dirty="0">
                <a:solidFill>
                  <a:srgbClr val="FFFF00"/>
                </a:solidFill>
              </a:rPr>
              <a:t>GO Sunday is </a:t>
            </a:r>
            <a:r>
              <a:rPr lang="en-US" sz="3600" b="1" dirty="0">
                <a:solidFill>
                  <a:schemeClr val="bg1"/>
                </a:solidFill>
              </a:rPr>
              <a:t>NEXT SUNDAY</a:t>
            </a:r>
          </a:p>
          <a:p>
            <a:pPr algn="ctr"/>
            <a:r>
              <a:rPr lang="en-US" sz="3600" b="1" dirty="0">
                <a:solidFill>
                  <a:srgbClr val="FFFF00"/>
                </a:solidFill>
              </a:rPr>
              <a:t>Arrive Here at 9:30am!!</a:t>
            </a:r>
          </a:p>
          <a:p>
            <a:pPr algn="ctr"/>
            <a:r>
              <a:rPr lang="en-US" sz="3600" b="1" dirty="0" err="1">
                <a:solidFill>
                  <a:srgbClr val="FFFF00"/>
                </a:solidFill>
              </a:rPr>
              <a:t>SignUp</a:t>
            </a:r>
            <a:r>
              <a:rPr lang="en-US" sz="3600" b="1" dirty="0">
                <a:solidFill>
                  <a:srgbClr val="FFFF00"/>
                </a:solidFill>
              </a:rPr>
              <a:t> on Our Website</a:t>
            </a:r>
          </a:p>
        </p:txBody>
      </p:sp>
      <p:pic>
        <p:nvPicPr>
          <p:cNvPr id="3" name="Picture 2">
            <a:extLst>
              <a:ext uri="{FF2B5EF4-FFF2-40B4-BE49-F238E27FC236}">
                <a16:creationId xmlns:a16="http://schemas.microsoft.com/office/drawing/2014/main" id="{C7C8649A-E118-074C-8A74-5290EA256684}"/>
              </a:ext>
            </a:extLst>
          </p:cNvPr>
          <p:cNvPicPr>
            <a:picLocks noChangeAspect="1"/>
          </p:cNvPicPr>
          <p:nvPr/>
        </p:nvPicPr>
        <p:blipFill>
          <a:blip r:embed="rId3"/>
          <a:stretch>
            <a:fillRect/>
          </a:stretch>
        </p:blipFill>
        <p:spPr>
          <a:xfrm>
            <a:off x="0" y="2695935"/>
            <a:ext cx="12192000" cy="2083646"/>
          </a:xfrm>
          <a:prstGeom prst="rect">
            <a:avLst/>
          </a:prstGeom>
        </p:spPr>
      </p:pic>
      <p:pic>
        <p:nvPicPr>
          <p:cNvPr id="4" name="Picture 3">
            <a:extLst>
              <a:ext uri="{FF2B5EF4-FFF2-40B4-BE49-F238E27FC236}">
                <a16:creationId xmlns:a16="http://schemas.microsoft.com/office/drawing/2014/main" id="{3318EB90-4D75-5843-B2C0-4A17FF96C66F}"/>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3E484B89-329D-934F-983F-52088B7D9BA7}"/>
              </a:ext>
            </a:extLst>
          </p:cNvPr>
          <p:cNvPicPr>
            <a:picLocks noChangeAspect="1"/>
          </p:cNvPicPr>
          <p:nvPr/>
        </p:nvPicPr>
        <p:blipFill>
          <a:blip r:link="rId4"/>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72B0DB4A-228C-7040-8F34-826E94A8609E}"/>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1255478162"/>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262979"/>
          </a:xfrm>
          <a:prstGeom prst="rect">
            <a:avLst/>
          </a:prstGeom>
          <a:noFill/>
        </p:spPr>
        <p:txBody>
          <a:bodyPr wrap="square" rtlCol="0">
            <a:spAutoFit/>
          </a:bodyPr>
          <a:lstStyle/>
          <a:p>
            <a:r>
              <a:rPr lang="en-US" sz="2800" dirty="0">
                <a:solidFill>
                  <a:srgbClr val="FFFF00"/>
                </a:solidFill>
              </a:rPr>
              <a:t>26</a:t>
            </a:r>
            <a:r>
              <a:rPr lang="en-US" sz="2800" dirty="0">
                <a:solidFill>
                  <a:schemeClr val="bg1"/>
                </a:solidFill>
              </a:rPr>
              <a:t> Six days you shall gather it, but on the seventh day, which is a Sabbath, there will be none.”</a:t>
            </a:r>
          </a:p>
          <a:p>
            <a:r>
              <a:rPr lang="en-US" sz="2800" dirty="0">
                <a:solidFill>
                  <a:srgbClr val="FFFF00"/>
                </a:solidFill>
              </a:rPr>
              <a:t>27</a:t>
            </a:r>
            <a:r>
              <a:rPr lang="en-US" sz="2800" dirty="0">
                <a:solidFill>
                  <a:schemeClr val="bg1"/>
                </a:solidFill>
              </a:rPr>
              <a:t> On the seventh day some of the people went out to gather, but they found none. </a:t>
            </a:r>
          </a:p>
          <a:p>
            <a:r>
              <a:rPr lang="en-US" sz="2800" dirty="0">
                <a:solidFill>
                  <a:srgbClr val="FFFF00"/>
                </a:solidFill>
              </a:rPr>
              <a:t>28 </a:t>
            </a:r>
            <a:r>
              <a:rPr lang="en-US" sz="2800" dirty="0">
                <a:solidFill>
                  <a:schemeClr val="bg1"/>
                </a:solidFill>
              </a:rPr>
              <a:t>And the Lord said to Moses, “How long will you refuse to keep my commandments and my laws? </a:t>
            </a:r>
          </a:p>
          <a:p>
            <a:r>
              <a:rPr lang="en-US" sz="2800" dirty="0">
                <a:solidFill>
                  <a:srgbClr val="FFFF00"/>
                </a:solidFill>
              </a:rPr>
              <a:t>29</a:t>
            </a:r>
            <a:r>
              <a:rPr lang="en-US" sz="2800" dirty="0">
                <a:solidFill>
                  <a:schemeClr val="bg1"/>
                </a:solidFill>
              </a:rPr>
              <a:t> See! The Lord has given you the Sabbath; therefore on the sixth day he gives you bread for two days. Remain each of you in his place; let no one go out of his place on the seventh day.” </a:t>
            </a:r>
          </a:p>
          <a:p>
            <a:r>
              <a:rPr lang="en-US" sz="2800" dirty="0">
                <a:solidFill>
                  <a:srgbClr val="FFFF00"/>
                </a:solidFill>
              </a:rPr>
              <a:t>30 </a:t>
            </a:r>
            <a:r>
              <a:rPr lang="en-US" sz="2800" dirty="0">
                <a:solidFill>
                  <a:schemeClr val="bg1"/>
                </a:solidFill>
              </a:rPr>
              <a:t>So the people rested on the seventh day.</a:t>
            </a:r>
          </a:p>
          <a:p>
            <a:r>
              <a:rPr lang="en-US" sz="2800" dirty="0">
                <a:solidFill>
                  <a:srgbClr val="FFFF00"/>
                </a:solidFill>
              </a:rPr>
              <a:t>31</a:t>
            </a:r>
            <a:r>
              <a:rPr lang="en-US" sz="2800" dirty="0">
                <a:solidFill>
                  <a:schemeClr val="bg1"/>
                </a:solidFill>
              </a:rPr>
              <a:t> Now the house of Israel called its name manna. It was like coriander seed, white, and the taste of it was like wafers made.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Exodus 16:22-31 (ESV)</a:t>
            </a:r>
          </a:p>
        </p:txBody>
      </p:sp>
    </p:spTree>
    <p:extLst>
      <p:ext uri="{BB962C8B-B14F-4D97-AF65-F5344CB8AC3E}">
        <p14:creationId xmlns:p14="http://schemas.microsoft.com/office/powerpoint/2010/main" val="94291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970318"/>
          </a:xfrm>
          <a:prstGeom prst="rect">
            <a:avLst/>
          </a:prstGeom>
          <a:noFill/>
        </p:spPr>
        <p:txBody>
          <a:bodyPr wrap="square" rtlCol="0">
            <a:spAutoFit/>
          </a:bodyPr>
          <a:lstStyle/>
          <a:p>
            <a:r>
              <a:rPr lang="en-US" sz="2800" dirty="0">
                <a:solidFill>
                  <a:srgbClr val="FFFF00"/>
                </a:solidFill>
              </a:rPr>
              <a:t>8</a:t>
            </a:r>
            <a:r>
              <a:rPr lang="en-US" sz="2800" dirty="0">
                <a:solidFill>
                  <a:schemeClr val="bg1"/>
                </a:solidFill>
              </a:rPr>
              <a:t> “Remember the Sabbath day, to keep it holy. </a:t>
            </a:r>
          </a:p>
          <a:p>
            <a:r>
              <a:rPr lang="en-US" sz="2800" dirty="0">
                <a:solidFill>
                  <a:srgbClr val="FFFF00"/>
                </a:solidFill>
              </a:rPr>
              <a:t>9</a:t>
            </a:r>
            <a:r>
              <a:rPr lang="en-US" sz="2800" dirty="0">
                <a:solidFill>
                  <a:schemeClr val="bg1"/>
                </a:solidFill>
              </a:rPr>
              <a:t> Six days you shall labor, and do all your work, </a:t>
            </a:r>
          </a:p>
          <a:p>
            <a:r>
              <a:rPr lang="en-US" sz="2800" dirty="0">
                <a:solidFill>
                  <a:srgbClr val="FFFF00"/>
                </a:solidFill>
              </a:rPr>
              <a:t>10</a:t>
            </a:r>
            <a:r>
              <a:rPr lang="en-US" sz="2800" dirty="0">
                <a:solidFill>
                  <a:schemeClr val="bg1"/>
                </a:solidFill>
              </a:rPr>
              <a:t> but the seventh day is a Sabbath to the Lord your God. On it you shall not do any work, you, or your son, or your daughter, your male servant, or your female servant, or your livestock, or the sojourner who is within your gates. </a:t>
            </a:r>
          </a:p>
          <a:p>
            <a:r>
              <a:rPr lang="en-US" sz="2800" dirty="0">
                <a:solidFill>
                  <a:srgbClr val="FFFF00"/>
                </a:solidFill>
              </a:rPr>
              <a:t>11</a:t>
            </a:r>
            <a:r>
              <a:rPr lang="en-US" sz="2800" dirty="0">
                <a:solidFill>
                  <a:schemeClr val="bg1"/>
                </a:solidFill>
              </a:rPr>
              <a:t> For in six days the Lord made heaven and earth, the sea, and all that is in them, and rested on the seventh day. Therefore the Lord blessed the Sabbath day and made it holy.</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Exodus 20:8-11 (ESV)</a:t>
            </a:r>
          </a:p>
        </p:txBody>
      </p:sp>
    </p:spTree>
    <p:extLst>
      <p:ext uri="{BB962C8B-B14F-4D97-AF65-F5344CB8AC3E}">
        <p14:creationId xmlns:p14="http://schemas.microsoft.com/office/powerpoint/2010/main" val="1515312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262979"/>
          </a:xfrm>
          <a:prstGeom prst="rect">
            <a:avLst/>
          </a:prstGeom>
          <a:noFill/>
        </p:spPr>
        <p:txBody>
          <a:bodyPr wrap="square" rtlCol="0">
            <a:spAutoFit/>
          </a:bodyPr>
          <a:lstStyle/>
          <a:p>
            <a:r>
              <a:rPr lang="en-US" sz="2800" dirty="0">
                <a:solidFill>
                  <a:srgbClr val="FFFF00"/>
                </a:solidFill>
              </a:rPr>
              <a:t>23</a:t>
            </a:r>
            <a:r>
              <a:rPr lang="en-US" sz="2800" dirty="0">
                <a:solidFill>
                  <a:schemeClr val="bg1"/>
                </a:solidFill>
              </a:rPr>
              <a:t> One Sabbath he was going through the </a:t>
            </a:r>
            <a:r>
              <a:rPr lang="en-US" sz="2800" dirty="0" err="1">
                <a:solidFill>
                  <a:schemeClr val="bg1"/>
                </a:solidFill>
              </a:rPr>
              <a:t>grainfields</a:t>
            </a:r>
            <a:r>
              <a:rPr lang="en-US" sz="2800" dirty="0">
                <a:solidFill>
                  <a:schemeClr val="bg1"/>
                </a:solidFill>
              </a:rPr>
              <a:t>, and as they made their way, his disciples began to pluck heads of grain. </a:t>
            </a:r>
          </a:p>
          <a:p>
            <a:r>
              <a:rPr lang="en-US" sz="2800" dirty="0">
                <a:solidFill>
                  <a:srgbClr val="FFFF00"/>
                </a:solidFill>
              </a:rPr>
              <a:t>24</a:t>
            </a:r>
            <a:r>
              <a:rPr lang="en-US" sz="2800" dirty="0">
                <a:solidFill>
                  <a:schemeClr val="bg1"/>
                </a:solidFill>
              </a:rPr>
              <a:t> And the Pharisees were saying to him, “Look, why are they doing what is not lawful on the Sabbath?” </a:t>
            </a:r>
          </a:p>
          <a:p>
            <a:r>
              <a:rPr lang="en-US" sz="2800" dirty="0">
                <a:solidFill>
                  <a:srgbClr val="FFFF00"/>
                </a:solidFill>
              </a:rPr>
              <a:t>25</a:t>
            </a:r>
            <a:r>
              <a:rPr lang="en-US" sz="2800" dirty="0">
                <a:solidFill>
                  <a:schemeClr val="bg1"/>
                </a:solidFill>
              </a:rPr>
              <a:t> And he said to them, “Have you never read what David did, when he was in need and was hungry, he and those who were with him: </a:t>
            </a:r>
          </a:p>
          <a:p>
            <a:r>
              <a:rPr lang="en-US" sz="2800" dirty="0">
                <a:solidFill>
                  <a:srgbClr val="FFFF00"/>
                </a:solidFill>
              </a:rPr>
              <a:t>26</a:t>
            </a:r>
            <a:r>
              <a:rPr lang="en-US" sz="2800" dirty="0">
                <a:solidFill>
                  <a:schemeClr val="bg1"/>
                </a:solidFill>
              </a:rPr>
              <a:t> how he entered the house of God, in the time of </a:t>
            </a:r>
            <a:r>
              <a:rPr lang="en-US" sz="2800" dirty="0" err="1">
                <a:solidFill>
                  <a:schemeClr val="bg1"/>
                </a:solidFill>
              </a:rPr>
              <a:t>Abiathar</a:t>
            </a:r>
            <a:r>
              <a:rPr lang="en-US" sz="2800" dirty="0">
                <a:solidFill>
                  <a:schemeClr val="bg1"/>
                </a:solidFill>
              </a:rPr>
              <a:t> the high priest, and ate the bread of the Presence, which it is not lawful for any but the priests to eat, and also gave it to those who were with him?” </a:t>
            </a:r>
          </a:p>
          <a:p>
            <a:r>
              <a:rPr lang="en-US" sz="2800" dirty="0">
                <a:solidFill>
                  <a:srgbClr val="FFFF00"/>
                </a:solidFill>
              </a:rPr>
              <a:t>27</a:t>
            </a:r>
            <a:r>
              <a:rPr lang="en-US" sz="2800" dirty="0">
                <a:solidFill>
                  <a:schemeClr val="bg1"/>
                </a:solidFill>
              </a:rPr>
              <a:t> And he said to them, “The Sabbath was made for man, not man for the Sabbath. </a:t>
            </a:r>
          </a:p>
          <a:p>
            <a:r>
              <a:rPr lang="en-US" sz="2800" dirty="0">
                <a:solidFill>
                  <a:srgbClr val="FFFF00"/>
                </a:solidFill>
              </a:rPr>
              <a:t>28</a:t>
            </a:r>
            <a:r>
              <a:rPr lang="en-US" sz="2800" dirty="0">
                <a:solidFill>
                  <a:schemeClr val="bg1"/>
                </a:solidFill>
              </a:rPr>
              <a:t> So the Son of Man is lord even of the Sabbath.”</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Mark 2:23-28 (ESV)</a:t>
            </a:r>
          </a:p>
        </p:txBody>
      </p:sp>
    </p:spTree>
    <p:extLst>
      <p:ext uri="{BB962C8B-B14F-4D97-AF65-F5344CB8AC3E}">
        <p14:creationId xmlns:p14="http://schemas.microsoft.com/office/powerpoint/2010/main" val="2813819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569660"/>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Embrace the Sabbath as a </a:t>
            </a:r>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GIFT</a:t>
            </a:r>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 from God that He wants to use to Bless you</a:t>
            </a:r>
          </a:p>
        </p:txBody>
      </p:sp>
      <p:pic>
        <p:nvPicPr>
          <p:cNvPr id="12" name="Picture 11">
            <a:extLst>
              <a:ext uri="{FF2B5EF4-FFF2-40B4-BE49-F238E27FC236}">
                <a16:creationId xmlns:a16="http://schemas.microsoft.com/office/drawing/2014/main" id="{58A80618-05B4-5740-9686-B5E908156414}"/>
              </a:ext>
            </a:extLst>
          </p:cNvPr>
          <p:cNvPicPr>
            <a:picLocks noChangeAspect="1"/>
          </p:cNvPicPr>
          <p:nvPr/>
        </p:nvPicPr>
        <p:blipFill>
          <a:blip r:embed="rId4"/>
          <a:stretch>
            <a:fillRect/>
          </a:stretch>
        </p:blipFill>
        <p:spPr>
          <a:xfrm>
            <a:off x="0" y="2496169"/>
            <a:ext cx="6310313" cy="3555106"/>
          </a:xfrm>
          <a:prstGeom prst="rect">
            <a:avLst/>
          </a:prstGeom>
        </p:spPr>
      </p:pic>
      <p:sp>
        <p:nvSpPr>
          <p:cNvPr id="13" name="TextBox 12">
            <a:extLst>
              <a:ext uri="{FF2B5EF4-FFF2-40B4-BE49-F238E27FC236}">
                <a16:creationId xmlns:a16="http://schemas.microsoft.com/office/drawing/2014/main" id="{EC286501-4983-C843-A2D7-B3581ED0A0E9}"/>
              </a:ext>
            </a:extLst>
          </p:cNvPr>
          <p:cNvSpPr txBox="1"/>
          <p:nvPr/>
        </p:nvSpPr>
        <p:spPr>
          <a:xfrm>
            <a:off x="3515095" y="2496169"/>
            <a:ext cx="8550235" cy="3785652"/>
          </a:xfrm>
          <a:prstGeom prst="rect">
            <a:avLst/>
          </a:prstGeom>
          <a:noFill/>
        </p:spPr>
        <p:txBody>
          <a:bodyPr wrap="square" rtlCol="0">
            <a:spAutoFit/>
          </a:bodyPr>
          <a:lstStyle/>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13 “If you turn back your foot from the Sabbath,</a:t>
            </a:r>
          </a:p>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from doing your pleasure on my holy day, and call the Sabbath a delight</a:t>
            </a:r>
          </a:p>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and the holy day of the Lord honorable;</a:t>
            </a:r>
          </a:p>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if you honor it, not going your own ways,</a:t>
            </a:r>
          </a:p>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or seeking your own pleasure, or talking idly;</a:t>
            </a:r>
          </a:p>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14 </a:t>
            </a:r>
            <a:r>
              <a:rPr lang="en-US" sz="24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then you shall take delight in the Lord</a:t>
            </a:r>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t>
            </a:r>
          </a:p>
          <a:p>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and I will make you ride on the heights of the earth; I will feed you with the heritage of Jacob your father, for the mouth of the Lord has spoken.”  (Isaiah 58)</a:t>
            </a:r>
            <a:endParaRPr lang="en-US" sz="2400"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2183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When I receive the gift of the Sabbath…</a:t>
            </a:r>
          </a:p>
        </p:txBody>
      </p:sp>
      <p:sp>
        <p:nvSpPr>
          <p:cNvPr id="6" name="TextBox 5">
            <a:extLst>
              <a:ext uri="{FF2B5EF4-FFF2-40B4-BE49-F238E27FC236}">
                <a16:creationId xmlns:a16="http://schemas.microsoft.com/office/drawing/2014/main" id="{8676AAC3-C7EB-D542-8666-AB0E3A5CFA79}"/>
              </a:ext>
            </a:extLst>
          </p:cNvPr>
          <p:cNvSpPr txBox="1"/>
          <p:nvPr/>
        </p:nvSpPr>
        <p:spPr>
          <a:xfrm>
            <a:off x="1553688" y="2626495"/>
            <a:ext cx="9084624" cy="1200329"/>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I am refusing to bow to the </a:t>
            </a:r>
            <a:r>
              <a:rPr lang="en-US" sz="3600" b="1" dirty="0">
                <a:solidFill>
                  <a:srgbClr val="FCBC66"/>
                </a:solidFill>
                <a:effectLst>
                  <a:outerShdw blurRad="63500" dist="88900" algn="l" rotWithShape="0">
                    <a:srgbClr val="002060">
                      <a:alpha val="40000"/>
                    </a:srgbClr>
                  </a:outerShdw>
                </a:effectLst>
                <a:latin typeface="Roboto Slab" pitchFamily="2" charset="0"/>
                <a:ea typeface="Roboto Slab" pitchFamily="2" charset="0"/>
              </a:rPr>
              <a:t>idols of success and productivity</a:t>
            </a:r>
          </a:p>
        </p:txBody>
      </p:sp>
    </p:spTree>
    <p:extLst>
      <p:ext uri="{BB962C8B-B14F-4D97-AF65-F5344CB8AC3E}">
        <p14:creationId xmlns:p14="http://schemas.microsoft.com/office/powerpoint/2010/main" val="2869419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When I receive the gift of the Sabbath…</a:t>
            </a:r>
          </a:p>
        </p:txBody>
      </p:sp>
      <p:sp>
        <p:nvSpPr>
          <p:cNvPr id="6" name="TextBox 5">
            <a:extLst>
              <a:ext uri="{FF2B5EF4-FFF2-40B4-BE49-F238E27FC236}">
                <a16:creationId xmlns:a16="http://schemas.microsoft.com/office/drawing/2014/main" id="{8676AAC3-C7EB-D542-8666-AB0E3A5CFA79}"/>
              </a:ext>
            </a:extLst>
          </p:cNvPr>
          <p:cNvSpPr txBox="1"/>
          <p:nvPr/>
        </p:nvSpPr>
        <p:spPr>
          <a:xfrm>
            <a:off x="1553688" y="2626495"/>
            <a:ext cx="9084624" cy="1754326"/>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I am remembering my identity comes </a:t>
            </a:r>
            <a:r>
              <a:rPr lang="en-US" sz="3600" b="1" dirty="0">
                <a:solidFill>
                  <a:srgbClr val="FCBC66"/>
                </a:solidFill>
                <a:effectLst>
                  <a:outerShdw blurRad="63500" dist="88900" algn="l" rotWithShape="0">
                    <a:srgbClr val="002060">
                      <a:alpha val="40000"/>
                    </a:srgbClr>
                  </a:outerShdw>
                </a:effectLst>
                <a:latin typeface="Roboto Slab" pitchFamily="2" charset="0"/>
                <a:ea typeface="Roboto Slab" pitchFamily="2" charset="0"/>
              </a:rPr>
              <a:t>from being God’s daughter / son</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and not from what I </a:t>
            </a:r>
            <a:r>
              <a:rPr lang="en-US" sz="3600" b="1" dirty="0">
                <a:solidFill>
                  <a:srgbClr val="FCBC66"/>
                </a:solidFill>
                <a:effectLst>
                  <a:outerShdw blurRad="63500" dist="88900" algn="l" rotWithShape="0">
                    <a:srgbClr val="002060">
                      <a:alpha val="40000"/>
                    </a:srgbClr>
                  </a:outerShdw>
                </a:effectLst>
                <a:latin typeface="Roboto Slab" pitchFamily="2" charset="0"/>
                <a:ea typeface="Roboto Slab" pitchFamily="2" charset="0"/>
              </a:rPr>
              <a:t>DO</a:t>
            </a:r>
          </a:p>
        </p:txBody>
      </p:sp>
    </p:spTree>
    <p:extLst>
      <p:ext uri="{BB962C8B-B14F-4D97-AF65-F5344CB8AC3E}">
        <p14:creationId xmlns:p14="http://schemas.microsoft.com/office/powerpoint/2010/main" val="1620783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When I receive the gift of the Sabbath…</a:t>
            </a:r>
          </a:p>
        </p:txBody>
      </p:sp>
      <p:sp>
        <p:nvSpPr>
          <p:cNvPr id="6" name="TextBox 5">
            <a:extLst>
              <a:ext uri="{FF2B5EF4-FFF2-40B4-BE49-F238E27FC236}">
                <a16:creationId xmlns:a16="http://schemas.microsoft.com/office/drawing/2014/main" id="{8676AAC3-C7EB-D542-8666-AB0E3A5CFA79}"/>
              </a:ext>
            </a:extLst>
          </p:cNvPr>
          <p:cNvSpPr txBox="1"/>
          <p:nvPr/>
        </p:nvSpPr>
        <p:spPr>
          <a:xfrm>
            <a:off x="1553688" y="2626495"/>
            <a:ext cx="9084624" cy="2308324"/>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3: I am </a:t>
            </a:r>
            <a:r>
              <a:rPr lang="en-US" sz="3600" b="1" dirty="0">
                <a:solidFill>
                  <a:srgbClr val="FCBC66"/>
                </a:solidFill>
                <a:effectLst>
                  <a:outerShdw blurRad="63500" dist="88900" algn="l" rotWithShape="0">
                    <a:srgbClr val="002060">
                      <a:alpha val="40000"/>
                    </a:srgbClr>
                  </a:outerShdw>
                </a:effectLst>
                <a:latin typeface="Roboto Slab" pitchFamily="2" charset="0"/>
                <a:ea typeface="Roboto Slab" pitchFamily="2" charset="0"/>
              </a:rPr>
              <a:t>trusting</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that what God “gives me” on the Sabbath will make it so I can get done what needs to get done the other 6 days.</a:t>
            </a:r>
            <a:endParaRPr lang="en-US" sz="3600" b="1" dirty="0">
              <a:solidFill>
                <a:srgbClr val="FCBC66"/>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48242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in front of a mountain&#10;&#10;Description automatically generated">
            <a:extLst>
              <a:ext uri="{FF2B5EF4-FFF2-40B4-BE49-F238E27FC236}">
                <a16:creationId xmlns:a16="http://schemas.microsoft.com/office/drawing/2014/main" id="{5A2FC631-6CD3-DE49-A05B-AC1A4E3A68DD}"/>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7" name="TextBox 6">
            <a:extLst>
              <a:ext uri="{FF2B5EF4-FFF2-40B4-BE49-F238E27FC236}">
                <a16:creationId xmlns:a16="http://schemas.microsoft.com/office/drawing/2014/main" id="{FAD309DC-B55A-224F-B25D-3372E42AA509}"/>
              </a:ext>
            </a:extLst>
          </p:cNvPr>
          <p:cNvSpPr txBox="1"/>
          <p:nvPr/>
        </p:nvSpPr>
        <p:spPr>
          <a:xfrm>
            <a:off x="356325" y="1110351"/>
            <a:ext cx="9832704" cy="2677656"/>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Take Action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 </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Decide on a day that will be your day of resting from work</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72331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in front of a mountain&#10;&#10;Description automatically generated">
            <a:extLst>
              <a:ext uri="{FF2B5EF4-FFF2-40B4-BE49-F238E27FC236}">
                <a16:creationId xmlns:a16="http://schemas.microsoft.com/office/drawing/2014/main" id="{5A2FC631-6CD3-DE49-A05B-AC1A4E3A68DD}"/>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7" name="TextBox 6">
            <a:extLst>
              <a:ext uri="{FF2B5EF4-FFF2-40B4-BE49-F238E27FC236}">
                <a16:creationId xmlns:a16="http://schemas.microsoft.com/office/drawing/2014/main" id="{FAD309DC-B55A-224F-B25D-3372E42AA509}"/>
              </a:ext>
            </a:extLst>
          </p:cNvPr>
          <p:cNvSpPr txBox="1"/>
          <p:nvPr/>
        </p:nvSpPr>
        <p:spPr>
          <a:xfrm>
            <a:off x="356325" y="1110351"/>
            <a:ext cx="9832704" cy="2677656"/>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Take Action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2: </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Decide what you will do to spend some extra focused time with God</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262647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in front of a mountain&#10;&#10;Description automatically generated">
            <a:extLst>
              <a:ext uri="{FF2B5EF4-FFF2-40B4-BE49-F238E27FC236}">
                <a16:creationId xmlns:a16="http://schemas.microsoft.com/office/drawing/2014/main" id="{5A2FC631-6CD3-DE49-A05B-AC1A4E3A68DD}"/>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7" name="TextBox 6">
            <a:extLst>
              <a:ext uri="{FF2B5EF4-FFF2-40B4-BE49-F238E27FC236}">
                <a16:creationId xmlns:a16="http://schemas.microsoft.com/office/drawing/2014/main" id="{FAD309DC-B55A-224F-B25D-3372E42AA509}"/>
              </a:ext>
            </a:extLst>
          </p:cNvPr>
          <p:cNvSpPr txBox="1"/>
          <p:nvPr/>
        </p:nvSpPr>
        <p:spPr>
          <a:xfrm>
            <a:off x="356325" y="1110351"/>
            <a:ext cx="9832704" cy="2677656"/>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Take Action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3: </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Make plans to do something that will “refuel your tanks” </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88657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table, man&#10;&#10;Description automatically generated">
            <a:extLst>
              <a:ext uri="{FF2B5EF4-FFF2-40B4-BE49-F238E27FC236}">
                <a16:creationId xmlns:a16="http://schemas.microsoft.com/office/drawing/2014/main" id="{A9558208-9802-BF4F-8254-6BB7E18A7E45}"/>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1" y="12171"/>
            <a:ext cx="12192000" cy="6858000"/>
          </a:xfrm>
          <a:prstGeom prst="rect">
            <a:avLst/>
          </a:prstGeom>
        </p:spPr>
      </p:pic>
      <p:sp>
        <p:nvSpPr>
          <p:cNvPr id="18" name="TextBox 17">
            <a:extLst>
              <a:ext uri="{FF2B5EF4-FFF2-40B4-BE49-F238E27FC236}">
                <a16:creationId xmlns:a16="http://schemas.microsoft.com/office/drawing/2014/main" id="{1E9B95E9-8080-6041-93F5-53B33ECE9583}"/>
              </a:ext>
            </a:extLst>
          </p:cNvPr>
          <p:cNvSpPr txBox="1"/>
          <p:nvPr/>
        </p:nvSpPr>
        <p:spPr>
          <a:xfrm>
            <a:off x="2583949" y="315151"/>
            <a:ext cx="5782096" cy="646331"/>
          </a:xfrm>
          <a:prstGeom prst="rect">
            <a:avLst/>
          </a:prstGeom>
          <a:noFill/>
        </p:spPr>
        <p:txBody>
          <a:bodyPr wrap="none" rtlCol="0">
            <a:spAutoFit/>
          </a:bodyPr>
          <a:lstStyle/>
          <a:p>
            <a:r>
              <a:rPr lang="en-US" sz="3600" b="1" dirty="0">
                <a:solidFill>
                  <a:srgbClr val="FFFF00"/>
                </a:solidFill>
              </a:rPr>
              <a:t>Our Kids Ministry Needs You!</a:t>
            </a:r>
          </a:p>
        </p:txBody>
      </p:sp>
      <p:sp>
        <p:nvSpPr>
          <p:cNvPr id="22" name="TextBox 21">
            <a:extLst>
              <a:ext uri="{FF2B5EF4-FFF2-40B4-BE49-F238E27FC236}">
                <a16:creationId xmlns:a16="http://schemas.microsoft.com/office/drawing/2014/main" id="{7A9F2116-D73C-FE4C-989D-76AEC2CB91C8}"/>
              </a:ext>
            </a:extLst>
          </p:cNvPr>
          <p:cNvSpPr txBox="1"/>
          <p:nvPr/>
        </p:nvSpPr>
        <p:spPr>
          <a:xfrm>
            <a:off x="1424797" y="1185807"/>
            <a:ext cx="2850011" cy="523220"/>
          </a:xfrm>
          <a:prstGeom prst="rect">
            <a:avLst/>
          </a:prstGeom>
          <a:noFill/>
        </p:spPr>
        <p:txBody>
          <a:bodyPr wrap="none" rtlCol="0">
            <a:spAutoFit/>
          </a:bodyPr>
          <a:lstStyle/>
          <a:p>
            <a:pPr algn="ctr"/>
            <a:r>
              <a:rPr lang="en-US" sz="2800" b="1" dirty="0">
                <a:solidFill>
                  <a:srgbClr val="FFFF00"/>
                </a:solidFill>
              </a:rPr>
              <a:t>KICK (K-5</a:t>
            </a:r>
            <a:r>
              <a:rPr lang="en-US" sz="2800" b="1" baseline="30000" dirty="0">
                <a:solidFill>
                  <a:srgbClr val="FFFF00"/>
                </a:solidFill>
              </a:rPr>
              <a:t>th</a:t>
            </a:r>
            <a:r>
              <a:rPr lang="en-US" sz="2800" b="1" dirty="0">
                <a:solidFill>
                  <a:srgbClr val="FFFF00"/>
                </a:solidFill>
              </a:rPr>
              <a:t> Grade)</a:t>
            </a:r>
          </a:p>
        </p:txBody>
      </p:sp>
      <p:sp>
        <p:nvSpPr>
          <p:cNvPr id="23" name="TextBox 22">
            <a:extLst>
              <a:ext uri="{FF2B5EF4-FFF2-40B4-BE49-F238E27FC236}">
                <a16:creationId xmlns:a16="http://schemas.microsoft.com/office/drawing/2014/main" id="{5B39C563-7CDE-814F-9329-8E621C5F9690}"/>
              </a:ext>
            </a:extLst>
          </p:cNvPr>
          <p:cNvSpPr txBox="1"/>
          <p:nvPr/>
        </p:nvSpPr>
        <p:spPr>
          <a:xfrm>
            <a:off x="7171667" y="1185807"/>
            <a:ext cx="3510063" cy="523220"/>
          </a:xfrm>
          <a:prstGeom prst="rect">
            <a:avLst/>
          </a:prstGeom>
          <a:noFill/>
        </p:spPr>
        <p:txBody>
          <a:bodyPr wrap="none" rtlCol="0">
            <a:spAutoFit/>
          </a:bodyPr>
          <a:lstStyle/>
          <a:p>
            <a:r>
              <a:rPr lang="en-US" sz="2800" b="1" dirty="0">
                <a:solidFill>
                  <a:srgbClr val="FFFF00"/>
                </a:solidFill>
              </a:rPr>
              <a:t>Clubhouse (Preschool)</a:t>
            </a:r>
          </a:p>
        </p:txBody>
      </p:sp>
      <p:sp>
        <p:nvSpPr>
          <p:cNvPr id="7" name="Rectangle 6">
            <a:extLst>
              <a:ext uri="{FF2B5EF4-FFF2-40B4-BE49-F238E27FC236}">
                <a16:creationId xmlns:a16="http://schemas.microsoft.com/office/drawing/2014/main" id="{76E9CFF0-E0CE-314F-80FB-17F5BE4A3627}"/>
              </a:ext>
            </a:extLst>
          </p:cNvPr>
          <p:cNvSpPr/>
          <p:nvPr/>
        </p:nvSpPr>
        <p:spPr>
          <a:xfrm>
            <a:off x="0" y="5598920"/>
            <a:ext cx="12192000" cy="124690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1067B0-6FD4-4841-B475-7F0AA9FFE28C}"/>
              </a:ext>
            </a:extLst>
          </p:cNvPr>
          <p:cNvSpPr txBox="1"/>
          <p:nvPr/>
        </p:nvSpPr>
        <p:spPr>
          <a:xfrm>
            <a:off x="7643884" y="1681038"/>
            <a:ext cx="3762172" cy="954107"/>
          </a:xfrm>
          <a:prstGeom prst="rect">
            <a:avLst/>
          </a:prstGeom>
          <a:noFill/>
        </p:spPr>
        <p:txBody>
          <a:bodyPr wrap="square" rtlCol="0">
            <a:spAutoFit/>
          </a:bodyPr>
          <a:lstStyle/>
          <a:p>
            <a:r>
              <a:rPr lang="en-US" sz="2800" b="1" dirty="0">
                <a:solidFill>
                  <a:schemeClr val="bg1"/>
                </a:solidFill>
              </a:rPr>
              <a:t>Need 1 Teacher </a:t>
            </a:r>
          </a:p>
          <a:p>
            <a:r>
              <a:rPr lang="en-US" sz="2800" b="1" dirty="0">
                <a:solidFill>
                  <a:schemeClr val="bg1"/>
                </a:solidFill>
              </a:rPr>
              <a:t>Contact Lex Bennett</a:t>
            </a:r>
          </a:p>
        </p:txBody>
      </p:sp>
      <p:sp>
        <p:nvSpPr>
          <p:cNvPr id="16" name="TextBox 15">
            <a:extLst>
              <a:ext uri="{FF2B5EF4-FFF2-40B4-BE49-F238E27FC236}">
                <a16:creationId xmlns:a16="http://schemas.microsoft.com/office/drawing/2014/main" id="{79C92352-3D92-D648-9506-46F6B4D07D47}"/>
              </a:ext>
            </a:extLst>
          </p:cNvPr>
          <p:cNvSpPr txBox="1"/>
          <p:nvPr/>
        </p:nvSpPr>
        <p:spPr>
          <a:xfrm>
            <a:off x="1816623" y="1624932"/>
            <a:ext cx="3762172" cy="954107"/>
          </a:xfrm>
          <a:prstGeom prst="rect">
            <a:avLst/>
          </a:prstGeom>
          <a:noFill/>
        </p:spPr>
        <p:txBody>
          <a:bodyPr wrap="square" rtlCol="0">
            <a:spAutoFit/>
          </a:bodyPr>
          <a:lstStyle/>
          <a:p>
            <a:r>
              <a:rPr lang="en-US" sz="2800" b="1" dirty="0">
                <a:solidFill>
                  <a:schemeClr val="bg1"/>
                </a:solidFill>
              </a:rPr>
              <a:t>Need 2 Teachers </a:t>
            </a:r>
          </a:p>
          <a:p>
            <a:r>
              <a:rPr lang="en-US" sz="2800" b="1" dirty="0">
                <a:solidFill>
                  <a:schemeClr val="bg1"/>
                </a:solidFill>
              </a:rPr>
              <a:t>Contact Beth Shimer</a:t>
            </a:r>
          </a:p>
        </p:txBody>
      </p:sp>
      <p:sp>
        <p:nvSpPr>
          <p:cNvPr id="21" name="TextBox 20">
            <a:extLst>
              <a:ext uri="{FF2B5EF4-FFF2-40B4-BE49-F238E27FC236}">
                <a16:creationId xmlns:a16="http://schemas.microsoft.com/office/drawing/2014/main" id="{87371560-D25B-B84F-B7A3-368B74F15277}"/>
              </a:ext>
            </a:extLst>
          </p:cNvPr>
          <p:cNvSpPr txBox="1"/>
          <p:nvPr/>
        </p:nvSpPr>
        <p:spPr>
          <a:xfrm>
            <a:off x="1330688" y="5745320"/>
            <a:ext cx="9530622" cy="954107"/>
          </a:xfrm>
          <a:prstGeom prst="rect">
            <a:avLst/>
          </a:prstGeom>
          <a:noFill/>
        </p:spPr>
        <p:txBody>
          <a:bodyPr wrap="none" rtlCol="0">
            <a:spAutoFit/>
          </a:bodyPr>
          <a:lstStyle/>
          <a:p>
            <a:pPr algn="ctr"/>
            <a:r>
              <a:rPr lang="en-US" sz="2800" b="1" dirty="0">
                <a:solidFill>
                  <a:schemeClr val="bg1"/>
                </a:solidFill>
              </a:rPr>
              <a:t>Contact these Ministry Leaders directly or fill out an INFO card </a:t>
            </a:r>
          </a:p>
          <a:p>
            <a:pPr algn="ctr"/>
            <a:r>
              <a:rPr lang="en-US" sz="2800" b="1" dirty="0">
                <a:solidFill>
                  <a:schemeClr val="bg1"/>
                </a:solidFill>
              </a:rPr>
              <a:t>(in the seat backs) and put it in a Donation / Response Box </a:t>
            </a:r>
          </a:p>
        </p:txBody>
      </p:sp>
    </p:spTree>
    <p:extLst>
      <p:ext uri="{BB962C8B-B14F-4D97-AF65-F5344CB8AC3E}">
        <p14:creationId xmlns:p14="http://schemas.microsoft.com/office/powerpoint/2010/main" val="241951681"/>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in front of a mountain&#10;&#10;Description automatically generated">
            <a:extLst>
              <a:ext uri="{FF2B5EF4-FFF2-40B4-BE49-F238E27FC236}">
                <a16:creationId xmlns:a16="http://schemas.microsoft.com/office/drawing/2014/main" id="{5A2FC631-6CD3-DE49-A05B-AC1A4E3A68DD}"/>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7" name="TextBox 6">
            <a:extLst>
              <a:ext uri="{FF2B5EF4-FFF2-40B4-BE49-F238E27FC236}">
                <a16:creationId xmlns:a16="http://schemas.microsoft.com/office/drawing/2014/main" id="{FAD309DC-B55A-224F-B25D-3372E42AA509}"/>
              </a:ext>
            </a:extLst>
          </p:cNvPr>
          <p:cNvSpPr txBox="1"/>
          <p:nvPr/>
        </p:nvSpPr>
        <p:spPr>
          <a:xfrm>
            <a:off x="356325" y="1110351"/>
            <a:ext cx="9832704" cy="2123658"/>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Take Action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4: </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Decide what you won’t do</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75631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mountain&#10;&#10;Description automatically generated">
            <a:extLst>
              <a:ext uri="{FF2B5EF4-FFF2-40B4-BE49-F238E27FC236}">
                <a16:creationId xmlns:a16="http://schemas.microsoft.com/office/drawing/2014/main" id="{0D30348B-058F-F441-A7AA-F9D77C63CF34}"/>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1007423" y="1692378"/>
            <a:ext cx="10177153" cy="1015196"/>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7200" b="1" dirty="0">
                <a:solidFill>
                  <a:srgbClr val="FFFFFF"/>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rPr>
              <a:t>The Gift of the Sabbath</a:t>
            </a:r>
          </a:p>
        </p:txBody>
      </p:sp>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Rectangle 8">
            <a:extLst>
              <a:ext uri="{FF2B5EF4-FFF2-40B4-BE49-F238E27FC236}">
                <a16:creationId xmlns:a16="http://schemas.microsoft.com/office/drawing/2014/main" id="{9CAB0D27-FB2D-B74A-8E0B-4C9A6B0CE113}"/>
              </a:ext>
            </a:extLst>
          </p:cNvPr>
          <p:cNvSpPr/>
          <p:nvPr/>
        </p:nvSpPr>
        <p:spPr>
          <a:xfrm>
            <a:off x="10341037" y="5145241"/>
            <a:ext cx="1573943" cy="150207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7C240BCA-B914-614E-B1D9-46981CC45708}"/>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406886" y="5175158"/>
            <a:ext cx="1442243" cy="1442243"/>
          </a:xfrm>
          <a:prstGeom prst="rect">
            <a:avLst/>
          </a:prstGeom>
        </p:spPr>
      </p:pic>
    </p:spTree>
    <p:extLst>
      <p:ext uri="{BB962C8B-B14F-4D97-AF65-F5344CB8AC3E}">
        <p14:creationId xmlns:p14="http://schemas.microsoft.com/office/powerpoint/2010/main" val="200186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E9CFF0-E0CE-314F-80FB-17F5BE4A3627}"/>
              </a:ext>
            </a:extLst>
          </p:cNvPr>
          <p:cNvSpPr/>
          <p:nvPr/>
        </p:nvSpPr>
        <p:spPr>
          <a:xfrm>
            <a:off x="0" y="5598920"/>
            <a:ext cx="12192000" cy="124690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D87798-7D23-794E-AB4A-11534A165146}"/>
              </a:ext>
            </a:extLst>
          </p:cNvPr>
          <p:cNvPicPr>
            <a:picLocks noChangeAspect="1"/>
          </p:cNvPicPr>
          <p:nvPr/>
        </p:nvPicPr>
        <p:blipFill>
          <a:blip r:embed="rId3"/>
          <a:stretch>
            <a:fillRect/>
          </a:stretch>
        </p:blipFill>
        <p:spPr>
          <a:xfrm>
            <a:off x="0" y="12171"/>
            <a:ext cx="12192000" cy="6858000"/>
          </a:xfrm>
          <a:prstGeom prst="rect">
            <a:avLst/>
          </a:prstGeom>
        </p:spPr>
      </p:pic>
      <p:sp>
        <p:nvSpPr>
          <p:cNvPr id="11" name="TextBox 10">
            <a:extLst>
              <a:ext uri="{FF2B5EF4-FFF2-40B4-BE49-F238E27FC236}">
                <a16:creationId xmlns:a16="http://schemas.microsoft.com/office/drawing/2014/main" id="{0E70E2A1-852F-9F48-B04C-D4982AA0D5B6}"/>
              </a:ext>
            </a:extLst>
          </p:cNvPr>
          <p:cNvSpPr txBox="1"/>
          <p:nvPr/>
        </p:nvSpPr>
        <p:spPr>
          <a:xfrm>
            <a:off x="6721434" y="437399"/>
            <a:ext cx="4830650" cy="1446550"/>
          </a:xfrm>
          <a:prstGeom prst="rect">
            <a:avLst/>
          </a:prstGeom>
          <a:noFill/>
        </p:spPr>
        <p:txBody>
          <a:bodyPr wrap="square" rtlCol="0">
            <a:spAutoFit/>
          </a:bodyPr>
          <a:lstStyle/>
          <a:p>
            <a:pPr algn="r"/>
            <a:r>
              <a:rPr lang="en-US" sz="4400" b="1" dirty="0">
                <a:solidFill>
                  <a:schemeClr val="bg1"/>
                </a:solidFill>
              </a:rPr>
              <a:t>9am to Noon</a:t>
            </a:r>
          </a:p>
          <a:p>
            <a:pPr algn="r"/>
            <a:r>
              <a:rPr lang="en-US" sz="4400" b="1" dirty="0">
                <a:solidFill>
                  <a:schemeClr val="bg1"/>
                </a:solidFill>
              </a:rPr>
              <a:t>November 2, 2019</a:t>
            </a:r>
          </a:p>
        </p:txBody>
      </p:sp>
    </p:spTree>
    <p:extLst>
      <p:ext uri="{BB962C8B-B14F-4D97-AF65-F5344CB8AC3E}">
        <p14:creationId xmlns:p14="http://schemas.microsoft.com/office/powerpoint/2010/main" val="231366247"/>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95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E9B95E9-8080-6041-93F5-53B33ECE958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dirty="0">
                <a:solidFill>
                  <a:srgbClr val="FFFFFF"/>
                </a:solidFill>
                <a:latin typeface="+mj-lt"/>
                <a:ea typeface="+mj-ea"/>
                <a:cs typeface="+mj-cs"/>
              </a:rPr>
              <a:t>Operation 5:16</a:t>
            </a:r>
          </a:p>
          <a:p>
            <a:pPr algn="ctr">
              <a:lnSpc>
                <a:spcPct val="90000"/>
              </a:lnSpc>
              <a:spcBef>
                <a:spcPct val="0"/>
              </a:spcBef>
              <a:spcAft>
                <a:spcPts val="600"/>
              </a:spcAft>
            </a:pPr>
            <a:r>
              <a:rPr lang="en-US" sz="2600" b="1" dirty="0">
                <a:solidFill>
                  <a:srgbClr val="FFFFFF"/>
                </a:solidFill>
                <a:latin typeface="+mj-lt"/>
                <a:ea typeface="+mj-ea"/>
                <a:cs typeface="+mj-cs"/>
              </a:rPr>
              <a:t>Set for July 12-18</a:t>
            </a:r>
            <a:endParaRPr lang="en-US" sz="2600" b="1" kern="1200" dirty="0">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871002A4-723A-F64B-B0FF-9C719331EDCA}"/>
              </a:ext>
            </a:extLst>
          </p:cNvPr>
          <p:cNvPicPr>
            <a:picLocks noChangeAspect="1"/>
          </p:cNvPicPr>
          <p:nvPr/>
        </p:nvPicPr>
        <p:blipFill>
          <a:blip r:embed="rId3"/>
          <a:stretch>
            <a:fillRect/>
          </a:stretch>
        </p:blipFill>
        <p:spPr>
          <a:xfrm>
            <a:off x="4873271" y="-438363"/>
            <a:ext cx="4149916" cy="8512649"/>
          </a:xfrm>
          <a:prstGeom prst="rect">
            <a:avLst/>
          </a:prstGeom>
        </p:spPr>
      </p:pic>
      <p:pic>
        <p:nvPicPr>
          <p:cNvPr id="4" name="Picture 3">
            <a:extLst>
              <a:ext uri="{FF2B5EF4-FFF2-40B4-BE49-F238E27FC236}">
                <a16:creationId xmlns:a16="http://schemas.microsoft.com/office/drawing/2014/main" id="{3318EB90-4D75-5843-B2C0-4A17FF96C66F}"/>
              </a:ext>
            </a:extLst>
          </p:cNvPr>
          <p:cNvPicPr>
            <a:picLocks noChangeAspect="1"/>
          </p:cNvPicPr>
          <p:nvPr/>
        </p:nvPicPr>
        <p:blipFill>
          <a:blip r:link="rId4"/>
          <a:stretch>
            <a:fillRect/>
          </a:stretch>
        </p:blipFill>
        <p:spPr>
          <a:xfrm>
            <a:off x="1270000" y="1270000"/>
            <a:ext cx="63500" cy="7620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400E680-8318-AC44-9A6F-CC919166E0AD}"/>
                  </a:ext>
                </a:extLst>
              </p14:cNvPr>
              <p14:cNvContentPartPr/>
              <p14:nvPr/>
            </p14:nvContentPartPr>
            <p14:xfrm>
              <a:off x="4743315" y="4593060"/>
              <a:ext cx="4255560" cy="535680"/>
            </p14:xfrm>
          </p:contentPart>
        </mc:Choice>
        <mc:Fallback xmlns="">
          <p:pic>
            <p:nvPicPr>
              <p:cNvPr id="3" name="Ink 2">
                <a:extLst>
                  <a:ext uri="{FF2B5EF4-FFF2-40B4-BE49-F238E27FC236}">
                    <a16:creationId xmlns:a16="http://schemas.microsoft.com/office/drawing/2014/main" id="{B400E680-8318-AC44-9A6F-CC919166E0AD}"/>
                  </a:ext>
                </a:extLst>
              </p:cNvPr>
              <p:cNvPicPr/>
              <p:nvPr/>
            </p:nvPicPr>
            <p:blipFill>
              <a:blip r:embed="rId6"/>
              <a:stretch>
                <a:fillRect/>
              </a:stretch>
            </p:blipFill>
            <p:spPr>
              <a:xfrm>
                <a:off x="4734315" y="4584060"/>
                <a:ext cx="4273200" cy="553320"/>
              </a:xfrm>
              <a:prstGeom prst="rect">
                <a:avLst/>
              </a:prstGeom>
            </p:spPr>
          </p:pic>
        </mc:Fallback>
      </mc:AlternateContent>
    </p:spTree>
    <p:extLst>
      <p:ext uri="{BB962C8B-B14F-4D97-AF65-F5344CB8AC3E}">
        <p14:creationId xmlns:p14="http://schemas.microsoft.com/office/powerpoint/2010/main" val="497925123"/>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te, cup, table, food&#10;&#10;Description automatically generated">
            <a:extLst>
              <a:ext uri="{FF2B5EF4-FFF2-40B4-BE49-F238E27FC236}">
                <a16:creationId xmlns:a16="http://schemas.microsoft.com/office/drawing/2014/main" id="{48E359F9-B02C-AF41-B47A-B2CA14322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76E9CFF0-E0CE-314F-80FB-17F5BE4A3627}"/>
              </a:ext>
            </a:extLst>
          </p:cNvPr>
          <p:cNvSpPr/>
          <p:nvPr/>
        </p:nvSpPr>
        <p:spPr>
          <a:xfrm>
            <a:off x="0" y="5379522"/>
            <a:ext cx="12192000" cy="1466307"/>
          </a:xfrm>
          <a:prstGeom prst="rect">
            <a:avLst/>
          </a:prstGeom>
          <a:solidFill>
            <a:schemeClr val="dk1">
              <a:alpha val="4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7371560-D25B-B84F-B7A3-368B74F15277}"/>
              </a:ext>
            </a:extLst>
          </p:cNvPr>
          <p:cNvSpPr txBox="1"/>
          <p:nvPr/>
        </p:nvSpPr>
        <p:spPr>
          <a:xfrm>
            <a:off x="92476" y="5756090"/>
            <a:ext cx="3765583" cy="769441"/>
          </a:xfrm>
          <a:prstGeom prst="rect">
            <a:avLst/>
          </a:prstGeom>
          <a:noFill/>
        </p:spPr>
        <p:txBody>
          <a:bodyPr wrap="none" rtlCol="0">
            <a:spAutoFit/>
          </a:bodyPr>
          <a:lstStyle/>
          <a:p>
            <a:pPr algn="ctr"/>
            <a:r>
              <a:rPr lang="en-US" sz="4400" b="1" dirty="0">
                <a:solidFill>
                  <a:schemeClr val="accent2">
                    <a:lumMod val="60000"/>
                    <a:lumOff val="40000"/>
                  </a:schemeClr>
                </a:solidFill>
              </a:rPr>
              <a:t>Matthew 26:28</a:t>
            </a:r>
          </a:p>
        </p:txBody>
      </p:sp>
      <p:sp>
        <p:nvSpPr>
          <p:cNvPr id="12" name="TextBox 11">
            <a:extLst>
              <a:ext uri="{FF2B5EF4-FFF2-40B4-BE49-F238E27FC236}">
                <a16:creationId xmlns:a16="http://schemas.microsoft.com/office/drawing/2014/main" id="{16BFEEC9-E099-B441-80DD-142568275224}"/>
              </a:ext>
            </a:extLst>
          </p:cNvPr>
          <p:cNvSpPr txBox="1"/>
          <p:nvPr/>
        </p:nvSpPr>
        <p:spPr>
          <a:xfrm>
            <a:off x="3544278" y="5417536"/>
            <a:ext cx="8277340" cy="1446550"/>
          </a:xfrm>
          <a:prstGeom prst="rect">
            <a:avLst/>
          </a:prstGeom>
          <a:noFill/>
        </p:spPr>
        <p:txBody>
          <a:bodyPr wrap="square" rtlCol="0">
            <a:spAutoFit/>
          </a:bodyPr>
          <a:lstStyle/>
          <a:p>
            <a:pPr algn="r"/>
            <a:r>
              <a:rPr lang="en-US" sz="4400" b="1" dirty="0">
                <a:solidFill>
                  <a:schemeClr val="bg1"/>
                </a:solidFill>
              </a:rPr>
              <a:t>Jesus suffered and died for the forgiveness of our sins</a:t>
            </a:r>
          </a:p>
        </p:txBody>
      </p:sp>
    </p:spTree>
    <p:extLst>
      <p:ext uri="{BB962C8B-B14F-4D97-AF65-F5344CB8AC3E}">
        <p14:creationId xmlns:p14="http://schemas.microsoft.com/office/powerpoint/2010/main" val="2674675992"/>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31E633-5104-F44A-8D60-4242056D8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271529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mountain&#10;&#10;Description automatically generated">
            <a:extLst>
              <a:ext uri="{FF2B5EF4-FFF2-40B4-BE49-F238E27FC236}">
                <a16:creationId xmlns:a16="http://schemas.microsoft.com/office/drawing/2014/main" id="{0D30348B-058F-F441-A7AA-F9D77C63CF34}"/>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1007423" y="1692378"/>
            <a:ext cx="10177153" cy="1015196"/>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7200" b="1" dirty="0">
                <a:solidFill>
                  <a:srgbClr val="FFFFFF"/>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rPr>
              <a:t>The Gift of the Sabbath</a:t>
            </a:r>
          </a:p>
        </p:txBody>
      </p:sp>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Rectangle 8">
            <a:extLst>
              <a:ext uri="{FF2B5EF4-FFF2-40B4-BE49-F238E27FC236}">
                <a16:creationId xmlns:a16="http://schemas.microsoft.com/office/drawing/2014/main" id="{9CAB0D27-FB2D-B74A-8E0B-4C9A6B0CE113}"/>
              </a:ext>
            </a:extLst>
          </p:cNvPr>
          <p:cNvSpPr/>
          <p:nvPr/>
        </p:nvSpPr>
        <p:spPr>
          <a:xfrm>
            <a:off x="10341037" y="5145241"/>
            <a:ext cx="1573943" cy="150207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7C240BCA-B914-614E-B1D9-46981CC45708}"/>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406886" y="5175158"/>
            <a:ext cx="1442243" cy="1442243"/>
          </a:xfrm>
          <a:prstGeom prst="rect">
            <a:avLst/>
          </a:prstGeom>
        </p:spPr>
      </p:pic>
    </p:spTree>
    <p:extLst>
      <p:ext uri="{BB962C8B-B14F-4D97-AF65-F5344CB8AC3E}">
        <p14:creationId xmlns:p14="http://schemas.microsoft.com/office/powerpoint/2010/main" val="282241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108543"/>
          </a:xfrm>
          <a:prstGeom prst="rect">
            <a:avLst/>
          </a:prstGeom>
          <a:noFill/>
        </p:spPr>
        <p:txBody>
          <a:bodyPr wrap="square" rtlCol="0">
            <a:spAutoFit/>
          </a:bodyPr>
          <a:lstStyle/>
          <a:p>
            <a:r>
              <a:rPr lang="en-US" sz="2800" dirty="0">
                <a:solidFill>
                  <a:srgbClr val="FFFF00"/>
                </a:solidFill>
              </a:rPr>
              <a:t>1</a:t>
            </a:r>
            <a:r>
              <a:rPr lang="en-US" sz="2800" dirty="0">
                <a:solidFill>
                  <a:schemeClr val="bg1"/>
                </a:solidFill>
              </a:rPr>
              <a:t> Thus the heavens and the earth were finished, and all the host of them. </a:t>
            </a:r>
          </a:p>
          <a:p>
            <a:endParaRPr lang="en-US" sz="2800" dirty="0">
              <a:solidFill>
                <a:schemeClr val="bg1"/>
              </a:solidFill>
            </a:endParaRPr>
          </a:p>
          <a:p>
            <a:r>
              <a:rPr lang="en-US" sz="2800" dirty="0">
                <a:solidFill>
                  <a:srgbClr val="FFFF00"/>
                </a:solidFill>
              </a:rPr>
              <a:t>2</a:t>
            </a:r>
            <a:r>
              <a:rPr lang="en-US" sz="2800" dirty="0">
                <a:solidFill>
                  <a:schemeClr val="bg1"/>
                </a:solidFill>
              </a:rPr>
              <a:t> And on the seventh day God finished his work that he had done, and he rested on the seventh day from all his work that he had done. </a:t>
            </a:r>
          </a:p>
          <a:p>
            <a:endParaRPr lang="en-US" sz="2800" dirty="0">
              <a:solidFill>
                <a:schemeClr val="bg1"/>
              </a:solidFill>
            </a:endParaRPr>
          </a:p>
          <a:p>
            <a:r>
              <a:rPr lang="en-US" sz="2800" dirty="0">
                <a:solidFill>
                  <a:srgbClr val="FFFF00"/>
                </a:solidFill>
              </a:rPr>
              <a:t>3</a:t>
            </a:r>
            <a:r>
              <a:rPr lang="en-US" sz="2800" dirty="0">
                <a:solidFill>
                  <a:schemeClr val="bg1"/>
                </a:solidFill>
              </a:rPr>
              <a:t> So God blessed the seventh day and made it holy, because on it God rested from all his work that he had done in creation.</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Genesis 2:1-3 (ESV)</a:t>
            </a:r>
          </a:p>
        </p:txBody>
      </p:sp>
    </p:spTree>
    <p:extLst>
      <p:ext uri="{BB962C8B-B14F-4D97-AF65-F5344CB8AC3E}">
        <p14:creationId xmlns:p14="http://schemas.microsoft.com/office/powerpoint/2010/main" val="721771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832092"/>
          </a:xfrm>
          <a:prstGeom prst="rect">
            <a:avLst/>
          </a:prstGeom>
          <a:noFill/>
        </p:spPr>
        <p:txBody>
          <a:bodyPr wrap="square" rtlCol="0">
            <a:spAutoFit/>
          </a:bodyPr>
          <a:lstStyle/>
          <a:p>
            <a:r>
              <a:rPr lang="en-US" sz="2800" dirty="0">
                <a:solidFill>
                  <a:srgbClr val="FFFF00"/>
                </a:solidFill>
              </a:rPr>
              <a:t>22</a:t>
            </a:r>
            <a:r>
              <a:rPr lang="en-US" sz="2800" dirty="0">
                <a:solidFill>
                  <a:schemeClr val="bg1"/>
                </a:solidFill>
              </a:rPr>
              <a:t> On the sixth day they gathered twice as much bread, two </a:t>
            </a:r>
            <a:r>
              <a:rPr lang="en-US" sz="2800" dirty="0" err="1">
                <a:solidFill>
                  <a:schemeClr val="bg1"/>
                </a:solidFill>
              </a:rPr>
              <a:t>omers</a:t>
            </a:r>
            <a:r>
              <a:rPr lang="en-US" sz="2800" dirty="0">
                <a:solidFill>
                  <a:schemeClr val="bg1"/>
                </a:solidFill>
              </a:rPr>
              <a:t> each. And when all the leaders of the congregation came and told Moses, </a:t>
            </a:r>
          </a:p>
          <a:p>
            <a:r>
              <a:rPr lang="en-US" sz="2800" dirty="0">
                <a:solidFill>
                  <a:srgbClr val="FFFF00"/>
                </a:solidFill>
              </a:rPr>
              <a:t>23</a:t>
            </a:r>
            <a:r>
              <a:rPr lang="en-US" sz="2800" dirty="0">
                <a:solidFill>
                  <a:schemeClr val="bg1"/>
                </a:solidFill>
              </a:rPr>
              <a:t> he said to them, “This is what the Lord has commanded: ‘Tomorrow is a day of solemn rest, a holy Sabbath to the Lord; bake what you will bake and boil what you will boil, and all that is left over lay aside to be kept till the morning.’” </a:t>
            </a:r>
          </a:p>
          <a:p>
            <a:r>
              <a:rPr lang="en-US" sz="2800" dirty="0">
                <a:solidFill>
                  <a:srgbClr val="FFFF00"/>
                </a:solidFill>
              </a:rPr>
              <a:t>24</a:t>
            </a:r>
            <a:r>
              <a:rPr lang="en-US" sz="2800" dirty="0">
                <a:solidFill>
                  <a:schemeClr val="bg1"/>
                </a:solidFill>
              </a:rPr>
              <a:t> So they laid it aside till the morning, as Moses commanded them, and it did not stink, and there were no worms in it. </a:t>
            </a:r>
          </a:p>
          <a:p>
            <a:r>
              <a:rPr lang="en-US" sz="2800" dirty="0">
                <a:solidFill>
                  <a:srgbClr val="FFFF00"/>
                </a:solidFill>
              </a:rPr>
              <a:t>25</a:t>
            </a:r>
            <a:r>
              <a:rPr lang="en-US" sz="2800" dirty="0">
                <a:solidFill>
                  <a:schemeClr val="bg1"/>
                </a:solidFill>
              </a:rPr>
              <a:t> Moses said, “Eat it today, for today is a Sabbath to the Lord; today you will not find it in the field. </a:t>
            </a:r>
          </a:p>
          <a:p>
            <a:r>
              <a:rPr lang="en-US" sz="2800" dirty="0">
                <a:solidFill>
                  <a:schemeClr val="bg1"/>
                </a:solidFill>
              </a:rPr>
              <a:t>with honey.</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Exodus 16:22-31 (ESV)</a:t>
            </a:r>
          </a:p>
        </p:txBody>
      </p:sp>
    </p:spTree>
    <p:extLst>
      <p:ext uri="{BB962C8B-B14F-4D97-AF65-F5344CB8AC3E}">
        <p14:creationId xmlns:p14="http://schemas.microsoft.com/office/powerpoint/2010/main" val="3080096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449</Words>
  <Application>Microsoft Macintosh PowerPoint</Application>
  <PresentationFormat>Widescreen</PresentationFormat>
  <Paragraphs>98</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44</cp:revision>
  <cp:lastPrinted>2019-09-22T13:19:28Z</cp:lastPrinted>
  <dcterms:created xsi:type="dcterms:W3CDTF">2019-09-15T10:39:31Z</dcterms:created>
  <dcterms:modified xsi:type="dcterms:W3CDTF">2019-09-22T13:19:54Z</dcterms:modified>
</cp:coreProperties>
</file>