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765" r:id="rId2"/>
    <p:sldId id="699" r:id="rId3"/>
    <p:sldId id="722" r:id="rId4"/>
    <p:sldId id="706" r:id="rId5"/>
    <p:sldId id="763" r:id="rId6"/>
    <p:sldId id="731" r:id="rId7"/>
    <p:sldId id="760" r:id="rId8"/>
    <p:sldId id="761" r:id="rId9"/>
    <p:sldId id="758" r:id="rId10"/>
    <p:sldId id="767" r:id="rId11"/>
    <p:sldId id="768" r:id="rId12"/>
    <p:sldId id="769" r:id="rId13"/>
    <p:sldId id="770" r:id="rId14"/>
    <p:sldId id="771" r:id="rId15"/>
    <p:sldId id="772" r:id="rId16"/>
    <p:sldId id="773" r:id="rId17"/>
    <p:sldId id="774" r:id="rId18"/>
    <p:sldId id="766"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2FF"/>
    <a:srgbClr val="FF8F33"/>
    <a:srgbClr val="FFBC77"/>
    <a:srgbClr val="00FB92"/>
    <a:srgbClr val="AB3211"/>
    <a:srgbClr val="8F1505"/>
    <a:srgbClr val="881B75"/>
    <a:srgbClr val="FF8834"/>
    <a:srgbClr val="EAAC8A"/>
    <a:srgbClr val="FCB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4985"/>
  </p:normalViewPr>
  <p:slideViewPr>
    <p:cSldViewPr snapToGrid="0">
      <p:cViewPr varScale="1">
        <p:scale>
          <a:sx n="89" d="100"/>
          <a:sy n="89" d="100"/>
        </p:scale>
        <p:origin x="176" y="5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9/15/19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5T12:53:50.396"/>
    </inkml:context>
    <inkml:brush xml:id="br0">
      <inkml:brushProperty name="width" value="0.05" units="cm"/>
      <inkml:brushProperty name="height" value="0.05" units="cm"/>
      <inkml:brushProperty name="color" value="#E71224"/>
    </inkml:brush>
  </inkml:definitions>
  <inkml:trace contextRef="#ctx0" brushRef="#br0">11406 232 24575,'-5'-11'0,"-1"4"0,-12-3 0,-1 3 0,-15-7 0,-11-1 0,-11 0 0,15 6 0,-18 1 0,35 3 0,-19 3 0,17-3 0,7 5 0,2 0 0,-9 0 0,5 0 0,-42-9 0,22 7 0,-44-6 0,26 8 0,0 0 0,16 0 0,24 0 0,1 0 0,7 0 0,0 0 0,0 0 0,0 0 0,-6 0 0,-20 7 0,-1-5 0,-7 5 0,-18 2 0,12-7 0,-8 6 0,16-8 0,18 0 0,-19 0 0,-28-9 0,-10-2 0,7 0 0,12 3 0,28 8 0,-1 0 0,-6 0 0,15 0 0,-15 7 0,6-6 0,-7 6 0,7-2 0,2-3 0,9 9 0,-19-9 0,6 3 0,-36-5 0,40 0 0,-61 0 0,47 0 0,-41 0 0,23 0 0,19 0 0,-5 0 0,25 0 0,-15 0 0,21 0 0,-19 0 0,11 0 0,-7 0 0,-6 0 0,15 0 0,-7 0 0,15 0 0,2 0 0,-1 0 0,-19 0 0,7 0 0,-55 0 0,7 0 0,12 0 0,-2 0 0,-22 0 0,32 0 0,3 0 0,-3 0 0,-1 0 0,7 0 0,31 0 0,-19 0 0,1 0 0,8 0 0,-11 0 0,-6 0 0,-14 8 0,0-6 0,-21 6 0,50-8 0,-64 0 0,5-9 0,32 3 0,-4 0 0,-12-4 0,4-1 0,-18-1 0,33 7 0,1 1 0,-14-5 0,-9 7 0,11-6 0,30 8 0,6 0 0,4 0 0,1 0 0,-24-7 0,21 5 0,-56-5 0,8 7 0,25 0 0,-1 0 0,-28 0 0,32 0 0,17 0 0,21 0 0,-6 0 0,7 0 0,0 0 0,-14 0 0,-14 0 0,-17 0 0,-9 0 0,-1 0 0,19 0 0,-5 0 0,25 0 0,0 0 0,3 0 0,-4 0 0,-17 0 0,7 0 0,-47 0 0,32 0 0,-3 0 0,-14 0 0,-2 0 0,0 0 0,3 0 0,-20 0 0,34 0 0,36 0 0,2 0 0,-1 0 0,6 0 0,-30 0 0,1 0 0,-49 0 0,36 0 0,-42 0 0,63 0 0,-30 0 0,42 0 0,-4 0 0,14 0 0,-7 0 0,-9 0 0,-9-7 0,-7 6 0,-1-6 0,8 7 0,3 0 0,14 0 0,1 0 0,1 0 0,-3 0 0,-23 0 0,-43 0 0,28 0 0,2-4 0,1 0 0,15 2 0,-17-6 0,23 8 0,1 0 0,5 0 0,-6 0 0,-9 0 0,20 0 0,-19 0 0,29 0 0,-11 0 0,5 0 0,-14 0 0,-13 7 0,-9-5 0,-11 5 0,1-7 0,17 0 0,-13 0 0,13 0 0,-17 0 0,9-6 0,17 4 0,-1-4 0,19 6 0,-13 0 0,1 0 0,12 0 0,-19 0 0,1-8 0,1 7 0,-23-7 0,31 8 0,-14-5 0,19 3 0,-1-4 0,1 6 0,-9 0 0,-2 0 0,1 0 0,-17 0 0,29 0 0,-27 7 0,35-6 0,-17 6 0,13-7 0,-14 6 0,-3-4 0,0 4 0,-5 1 0,13-6 0,-23 6 0,13-7 0,-16 6 0,1-4 0,15 10 0,-13-11 0,15 5 0,0-6 0,-15 7 0,13-5 0,-1 5 0,7-7 0,5 0 0,-9 6 0,7-4 0,-11 4 0,25-6 0,-17 6 0,13-4 0,-6 3 0,-1 1 0,7-5 0,-13 5 0,-7 1 0,7 0 0,-9 1 0,4 12 0,7-17 0,-31 19 0,31-15 0,-31 9 0,37-8 0,-25 12 0,28-17 0,-7 15 0,4-11 0,12 4 0,-12 7 0,11-6 0,-4 6 0,-11 9 0,6-11 0,-8 12 0,13-16 0,5 5 0,1-9 0,4 8 0,2-10 0,5 5 0,0 0 0,-6 6 0,5-4 0,-5 10 0,6-10 0,0 11 0,0-5 0,0 6 0,0 0 0,5-6 0,-4 13 0,4-17 0,0 5 0,-4-10 0,9-4 0,-3 19 0,5-4 0,2 13 0,4-9 0,-4 1 0,5-1 0,-7-6 0,-6-2 0,4-6 0,-9 0 0,9 0 0,-9 0 0,15 0 0,-7 7 0,33 5 0,-25-3 0,33 2 0,-21-3 0,14-3 0,-7 4 0,-14-7 0,1-6 0,-20 2 0,13-7 0,-10 2 0,0 1 0,18-4 0,-14 9 0,39-1 0,-26-3 0,50 18 0,-33-14 0,46 24 0,-37-17 0,36 8 0,-26-16 0,-1 5 0,-21-13 0,-13 5 0,-12-6 0,6 0 0,17 7 0,-12-5 0,49 13 0,-31-7 0,44 2 0,-44-3 0,14-7 0,-30 0 0,0 0 0,1 5 0,-1-3 0,9 10 0,11-11 0,35 14 0,2-12 0,-14 5 0,-7-8 0,-32 0 0,25 0 0,-8 0 0,7 0 0,-10 0 0,22 0 0,-16 0 0,25 0 0,-36 0 0,34 0 0,-22 0 0,27 0 0,-12 0 0,-17 0 0,3 0 0,-16 0 0,18 0 0,3 0 0,21 0 0,-9 0 0,-9 0 0,1 0 0,-22 0 0,1 0 0,11 8 0,-19-6 0,32 5 0,-25-7 0,13 0 0,-15 0 0,-7 0 0,2 0 0,-12 0 0,24 0 0,5 0 0,17 0 0,12 0 0,-27 0 0,34 0 0,-44 0 0,35 0 0,-8 0 0,-17 0 0,22 0 0,-13 0 0,-9 0 0,5 0 0,-36 0 0,-2 0 0,0 0 0,10 0 0,18 0 0,-7 0 0,23-8 0,27-1 0,8-6 0,-40 6 0,-1 1 0,32 0 0,-32-6 0,19 13 0,-18-3 0,2 1 0,32 3 0,-29 1 0,-2-2 0,6-6 0,1 5 0,-11-12 0,-2 6 0,1-7 0,-8 0 0,7 6 0,-6-3 0,-18 11 0,7-5 0,-9 6 0,8 0 0,18-7 0,-15 5 0,5-6 0,-9 8 0,1 0 0,19-7 0,-9 5 0,30-13 0,-17 13 0,1-6 0,13 8 0,-39 5 0,29-3 0,-17 3 0,1-5 0,17 8 0,-25-7 0,23 14 0,-31-13 0,42 13 0,-22-6 0,17 1 0,-22 3 0,7-12 0,-14 5 0,0-6 0,-6 0 0,-19 0 0,18 0 0,-2 0 0,36 8 0,5-6 0,-19 2 0,1 0 0,31-4 0,-3 0 0,-42 0 0,-6 0 0,-5 0 0,9 7 0,41-6 0,-15 13 0,-13-12 0,3-2 0,40 7 0,2-7 0,-12 0 0,-25 0 0,-16 0 0,-5 0 0,-1 0 0,-1 0 0,-9 0 0,43 0 0,-3 8 0,0-7 0,0 0 0,4 7 0,-6-7 0,-2-2 0,-8 1 0,37 0 0,-35 0 0,-1 0 0,-11 6 0,10-4 0,3 4 0,9-6 0,-17 0 0,13 0 0,-32 0 0,15 0 0,-25 0 0,-2 0 0,-6 0 0,35 9 0,-2-7 0,44 14 0,-30-14 0,16 6 0,-7-8 0,1 7 0,-9-5 0,2 5 0,-31-7 0,7 0 0,-20 0 0,-6 0 0,0 0 0,35 8 0,-12 1 0,40 0 0,-36-2 0,14-7 0,-25 0 0,6 0 0,-7 0 0,-7 0 0,13 0 0,-18 0 0,18 0 0,-5 0 0,9 0 0,7 0 0,1 0 0,-15 0 0,-4 0 0,-8 0 0,-4 0 0,19 0 0,-3 0 0,6 0 0,-1 0 0,-9 0 0,-6 0 0,13 0 0,-11 0 0,21-7 0,-22 1 0,6-2 0,-15-2 0,0 9 0,-5-9 0,3 9 0,4-10 0,-1 5 0,12-1 0,3-4 0,1 3 0,5-5 0,-14 1 0,-2 0 0,-6 6 0,1-11 0,-6 3 0,5-5 0,-5-5 0,1 12 0,3-6 0,-9 7 0,4 0 0,-5 0 0,6-6 0,-5 4 0,5-5 0,-6 1 0,0-2 0,0-7 0,0 7 0,0-13 0,0 18 0,0-12 0,0 15 0,0 0 0,0 0 0,0 0 0,0 0 0,0-7 0,0 6 0,0-6 0,0 7 0,0 0 0,0 0 0,0 0 0,0 0 0,0 0 0,0 0 0,-6-6 0,5 4 0,-5-4 0,6 6 0,0 0 0,-5 0 0,4 0 0,-4 0 0,0 5 0,4-4 0,-4 4 0,0-5 0,4 0 0,-9 0 0,9 0 0,-9 5 0,9-4 0,-9 4 0,9-5 0,-9 4 0,9-2 0,-9 3 0,9-5 0,-9 4 0,9-2 0,-4 3 0,0-1 0,4-2 0,-9 3 0,9-5 0,-9 4 0,9-2 0,-9 7 0,9-7 0,-9 3 0,9-5 0,-4 0 0,0 4 0,4-2 0,-9 2 0,4-4 0,0 0 0,-4 5 0,4-3 0,-5 2 0,0 1 0,5-3 0,-4 7 0,4-3 0,0 1 0,-4 2 0,9-7 0,-9 7 0,4-3 0,0 1 0,1-3 0,0 1 0,-1-3 0,0 2 0,-4 1 0,9-3 0,-9 7 0,4-3 0,0 1 0,-4 2 0,9-7 0,-9 7 0,9-8 0,-4 4 0,0 0 0,4-4 0,-9 9 0,9-9 0,-9 9 0,9-9 0,-9 9 0,9-4 0,-4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9/15/19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1802079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3549664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871647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1414869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3744211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2411246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386438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328527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2527479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18</a:t>
            </a:fld>
            <a:endParaRPr lang="en-US"/>
          </a:p>
        </p:txBody>
      </p:sp>
    </p:spTree>
    <p:extLst>
      <p:ext uri="{BB962C8B-B14F-4D97-AF65-F5344CB8AC3E}">
        <p14:creationId xmlns:p14="http://schemas.microsoft.com/office/powerpoint/2010/main" val="46917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24447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199829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106351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167346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74669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283529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249804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96809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9/15/19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9/15/19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var/folders/qy/cv6jb4bd6dqdf4f22pzmyzbm0000gn/T/com.microsoft.Powerpoint/converted_emf.em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4.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file:////var/folders/qy/cv6jb4bd6dqdf4f22pzmyzbm0000gn/T/com.microsoft.Powerpoint/converted_emf.em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file:////var/folders/qy/cv6jb4bd6dqdf4f22pzmyzbm0000gn/T/com.microsoft.Powerpoint/converted_emf.em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file:////var/folders/qy/cv6jb4bd6dqdf4f22pzmyzbm0000gn/T/com.microsoft.Powerpoint/converted_emf.em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E9B95E9-8080-6041-93F5-53B33ECE9583}"/>
              </a:ext>
            </a:extLst>
          </p:cNvPr>
          <p:cNvSpPr txBox="1"/>
          <p:nvPr/>
        </p:nvSpPr>
        <p:spPr>
          <a:xfrm>
            <a:off x="3778858" y="526333"/>
            <a:ext cx="4634282" cy="1200329"/>
          </a:xfrm>
          <a:prstGeom prst="rect">
            <a:avLst/>
          </a:prstGeom>
          <a:noFill/>
        </p:spPr>
        <p:txBody>
          <a:bodyPr wrap="none" rtlCol="0">
            <a:spAutoFit/>
          </a:bodyPr>
          <a:lstStyle/>
          <a:p>
            <a:r>
              <a:rPr lang="en-US" sz="3600" b="1" dirty="0">
                <a:solidFill>
                  <a:srgbClr val="FFFF00"/>
                </a:solidFill>
              </a:rPr>
              <a:t>GO Sunday is Sept 29</a:t>
            </a:r>
          </a:p>
          <a:p>
            <a:r>
              <a:rPr lang="en-US" sz="3600" b="1" dirty="0" err="1">
                <a:solidFill>
                  <a:srgbClr val="FFFF00"/>
                </a:solidFill>
              </a:rPr>
              <a:t>SignUp</a:t>
            </a:r>
            <a:r>
              <a:rPr lang="en-US" sz="3600" b="1" dirty="0">
                <a:solidFill>
                  <a:srgbClr val="FFFF00"/>
                </a:solidFill>
              </a:rPr>
              <a:t> on Our Website</a:t>
            </a:r>
          </a:p>
        </p:txBody>
      </p:sp>
      <p:pic>
        <p:nvPicPr>
          <p:cNvPr id="3" name="Picture 2">
            <a:extLst>
              <a:ext uri="{FF2B5EF4-FFF2-40B4-BE49-F238E27FC236}">
                <a16:creationId xmlns:a16="http://schemas.microsoft.com/office/drawing/2014/main" id="{C7C8649A-E118-074C-8A74-5290EA256684}"/>
              </a:ext>
            </a:extLst>
          </p:cNvPr>
          <p:cNvPicPr>
            <a:picLocks noChangeAspect="1"/>
          </p:cNvPicPr>
          <p:nvPr/>
        </p:nvPicPr>
        <p:blipFill>
          <a:blip r:embed="rId3"/>
          <a:stretch>
            <a:fillRect/>
          </a:stretch>
        </p:blipFill>
        <p:spPr>
          <a:xfrm>
            <a:off x="0" y="2387177"/>
            <a:ext cx="12192000" cy="2083646"/>
          </a:xfrm>
          <a:prstGeom prst="rect">
            <a:avLst/>
          </a:prstGeom>
        </p:spPr>
      </p:pic>
      <p:pic>
        <p:nvPicPr>
          <p:cNvPr id="4" name="Picture 3">
            <a:extLst>
              <a:ext uri="{FF2B5EF4-FFF2-40B4-BE49-F238E27FC236}">
                <a16:creationId xmlns:a16="http://schemas.microsoft.com/office/drawing/2014/main" id="{3318EB90-4D75-5843-B2C0-4A17FF96C66F}"/>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3E484B89-329D-934F-983F-52088B7D9BA7}"/>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1255478162"/>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2862322"/>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What We Observe in The Parable of the Good Samaritan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2:  The emptiness of religion without love</a:t>
            </a:r>
          </a:p>
        </p:txBody>
      </p:sp>
      <p:sp>
        <p:nvSpPr>
          <p:cNvPr id="5" name="TextBox 4">
            <a:extLst>
              <a:ext uri="{FF2B5EF4-FFF2-40B4-BE49-F238E27FC236}">
                <a16:creationId xmlns:a16="http://schemas.microsoft.com/office/drawing/2014/main" id="{A39A932D-D1FE-0B44-B423-9CADC7A666B9}"/>
              </a:ext>
            </a:extLst>
          </p:cNvPr>
          <p:cNvSpPr txBox="1"/>
          <p:nvPr/>
        </p:nvSpPr>
        <p:spPr>
          <a:xfrm>
            <a:off x="1570543" y="3943111"/>
            <a:ext cx="9478424" cy="2492990"/>
          </a:xfrm>
          <a:prstGeom prst="rect">
            <a:avLst/>
          </a:prstGeom>
          <a:noFill/>
        </p:spPr>
        <p:txBody>
          <a:bodyPr wrap="square" rtlCol="0">
            <a:spAutoFit/>
          </a:bodyPr>
          <a:lstStyle/>
          <a:p>
            <a:r>
              <a:rPr lang="en-US" sz="2800"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10:31</a:t>
            </a:r>
            <a:r>
              <a:rPr lang="en-US" sz="28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Now by chance a </a:t>
            </a:r>
            <a:r>
              <a:rPr lang="en-US" sz="3600" u="sng"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rPr>
              <a:t>priest</a:t>
            </a:r>
            <a:r>
              <a:rPr lang="en-US" sz="28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was going down that road, and when he saw him he passed by on the other side. </a:t>
            </a:r>
          </a:p>
          <a:p>
            <a:r>
              <a:rPr lang="en-US" sz="2800"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10:32</a:t>
            </a:r>
            <a:r>
              <a:rPr lang="en-US" sz="28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So likewise a </a:t>
            </a:r>
            <a:r>
              <a:rPr lang="en-US" sz="3600" u="sng"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rPr>
              <a:t>Levite</a:t>
            </a:r>
            <a:r>
              <a:rPr lang="en-US" sz="28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when he came to the place and saw him, passed by on the other side. </a:t>
            </a:r>
          </a:p>
        </p:txBody>
      </p:sp>
    </p:spTree>
    <p:extLst>
      <p:ext uri="{BB962C8B-B14F-4D97-AF65-F5344CB8AC3E}">
        <p14:creationId xmlns:p14="http://schemas.microsoft.com/office/powerpoint/2010/main" val="85666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2862322"/>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What We Observe in The Parable of the Good Samaritan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3:  Racism and prejudice</a:t>
            </a:r>
          </a:p>
        </p:txBody>
      </p:sp>
      <p:sp>
        <p:nvSpPr>
          <p:cNvPr id="5" name="TextBox 4">
            <a:extLst>
              <a:ext uri="{FF2B5EF4-FFF2-40B4-BE49-F238E27FC236}">
                <a16:creationId xmlns:a16="http://schemas.microsoft.com/office/drawing/2014/main" id="{A39A932D-D1FE-0B44-B423-9CADC7A666B9}"/>
              </a:ext>
            </a:extLst>
          </p:cNvPr>
          <p:cNvSpPr txBox="1"/>
          <p:nvPr/>
        </p:nvSpPr>
        <p:spPr>
          <a:xfrm>
            <a:off x="1570543" y="3943111"/>
            <a:ext cx="9478424" cy="1508105"/>
          </a:xfrm>
          <a:prstGeom prst="rect">
            <a:avLst/>
          </a:prstGeom>
          <a:noFill/>
        </p:spPr>
        <p:txBody>
          <a:bodyPr wrap="square" rtlCol="0">
            <a:spAutoFit/>
          </a:bodyPr>
          <a:lstStyle/>
          <a:p>
            <a:r>
              <a:rPr lang="en-US" sz="2800"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10:33</a:t>
            </a:r>
            <a:r>
              <a:rPr lang="en-US" sz="28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But a </a:t>
            </a:r>
            <a:r>
              <a:rPr lang="en-US" sz="3600"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rPr>
              <a:t>Samaritan</a:t>
            </a:r>
            <a:r>
              <a:rPr lang="en-US" sz="28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as he journeyed, came to where he was, and when he saw him, he had compassion. </a:t>
            </a:r>
          </a:p>
        </p:txBody>
      </p:sp>
    </p:spTree>
    <p:extLst>
      <p:ext uri="{BB962C8B-B14F-4D97-AF65-F5344CB8AC3E}">
        <p14:creationId xmlns:p14="http://schemas.microsoft.com/office/powerpoint/2010/main" val="1938464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3416320"/>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What We Observe in The Parable of the Good Samaritan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4:  Being a Christ-like neighbor requires sacrifice and risk</a:t>
            </a:r>
          </a:p>
        </p:txBody>
      </p:sp>
      <p:sp>
        <p:nvSpPr>
          <p:cNvPr id="5" name="TextBox 4">
            <a:extLst>
              <a:ext uri="{FF2B5EF4-FFF2-40B4-BE49-F238E27FC236}">
                <a16:creationId xmlns:a16="http://schemas.microsoft.com/office/drawing/2014/main" id="{A39A932D-D1FE-0B44-B423-9CADC7A666B9}"/>
              </a:ext>
            </a:extLst>
          </p:cNvPr>
          <p:cNvSpPr txBox="1"/>
          <p:nvPr/>
        </p:nvSpPr>
        <p:spPr>
          <a:xfrm>
            <a:off x="2250373" y="3834933"/>
            <a:ext cx="9478424" cy="2308324"/>
          </a:xfrm>
          <a:prstGeom prst="rect">
            <a:avLst/>
          </a:prstGeom>
          <a:noFill/>
        </p:spPr>
        <p:txBody>
          <a:bodyPr wrap="square" rtlCol="0">
            <a:spAutoFit/>
          </a:bodyPr>
          <a:lstStyle/>
          <a:p>
            <a:r>
              <a:rPr lang="en-US" sz="2400"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34</a:t>
            </a:r>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He went to him and bound up his wounds, pouring on oil and wine. Then he set him on his own animal and brought him to an inn and took care of him. </a:t>
            </a:r>
          </a:p>
          <a:p>
            <a:r>
              <a:rPr lang="en-US" sz="2400"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35</a:t>
            </a:r>
            <a:r>
              <a:rPr lang="en-US" sz="24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And the next day he took out two denarii and gave them to the innkeeper, saying, ‘Take care of him, and whatever more you spend, I will repay you when I come back.’ </a:t>
            </a:r>
          </a:p>
        </p:txBody>
      </p:sp>
    </p:spTree>
    <p:extLst>
      <p:ext uri="{BB962C8B-B14F-4D97-AF65-F5344CB8AC3E}">
        <p14:creationId xmlns:p14="http://schemas.microsoft.com/office/powerpoint/2010/main" val="924691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1FA422-E6F9-9641-BD8B-C568CF2D8E6B}"/>
              </a:ext>
            </a:extLst>
          </p:cNvPr>
          <p:cNvPicPr>
            <a:picLocks noChangeAspect="1"/>
          </p:cNvPicPr>
          <p:nvPr/>
        </p:nvPicPr>
        <p:blipFill>
          <a:blip r:embed="rId4"/>
          <a:stretch>
            <a:fillRect/>
          </a:stretch>
        </p:blipFill>
        <p:spPr>
          <a:xfrm>
            <a:off x="15833" y="0"/>
            <a:ext cx="12160333" cy="6858000"/>
          </a:xfrm>
          <a:prstGeom prst="rect">
            <a:avLst/>
          </a:prstGeom>
        </p:spPr>
      </p:pic>
    </p:spTree>
    <p:extLst>
      <p:ext uri="{BB962C8B-B14F-4D97-AF65-F5344CB8AC3E}">
        <p14:creationId xmlns:p14="http://schemas.microsoft.com/office/powerpoint/2010/main" val="2047671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4708981"/>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These observations are true, but let’s not miss what is really happening here…</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Jesus is primarily trying to show this person that there is no way he can keep the law perfectly!  </a:t>
            </a:r>
            <a:r>
              <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rPr>
              <a:t>(and neither can we!!  We need Jesus!)</a:t>
            </a:r>
          </a:p>
        </p:txBody>
      </p:sp>
    </p:spTree>
    <p:extLst>
      <p:ext uri="{BB962C8B-B14F-4D97-AF65-F5344CB8AC3E}">
        <p14:creationId xmlns:p14="http://schemas.microsoft.com/office/powerpoint/2010/main" val="734930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218822"/>
            <a:ext cx="11503102" cy="6432530"/>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Jesus does everything the Samaritan did and MORE!</a:t>
            </a:r>
          </a:p>
          <a:p>
            <a:endParaRPr lang="en-US" sz="2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 Jesus sees our brokenness in sin and comes to us with compassion</a:t>
            </a: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2: Jesus demonstrated God’s love for us</a:t>
            </a:r>
            <a:endPar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3: Jesus makes a way for racism to end</a:t>
            </a:r>
            <a:endPar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4: Jesus paid the price for our salvation with His own blood</a:t>
            </a: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5: Jesus is coming again to receive us into eternal life</a:t>
            </a:r>
            <a:endPar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87824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3785652"/>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Take Action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1: </a:t>
            </a: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Recognize your inability to meet the requirements of God’s moral law and that you are in need of grace and mercy that is only available through faith in Jesus and what He did.</a:t>
            </a:r>
            <a:endPar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2502430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2677656"/>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Take Action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2: </a:t>
            </a: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Show yourself to be a true neighbor and “go and do” like the Samaritan did!</a:t>
            </a:r>
            <a:endParaRPr lang="en-US" sz="3600" b="1" dirty="0">
              <a:solidFill>
                <a:schemeClr val="accent6">
                  <a:lumMod val="60000"/>
                  <a:lumOff val="40000"/>
                </a:schemeClr>
              </a:solidFill>
              <a:effectLst>
                <a:outerShdw blurRad="63500" dist="88900" algn="l" rotWithShape="0">
                  <a:srgbClr val="002060">
                    <a:alpha val="40000"/>
                  </a:srgbClr>
                </a:outerShdw>
              </a:effectLst>
              <a:latin typeface="Roboto Slab" pitchFamily="2" charset="0"/>
              <a:ea typeface="Roboto Slab" pitchFamily="2" charset="0"/>
            </a:endParaRPr>
          </a:p>
        </p:txBody>
      </p:sp>
      <p:pic>
        <p:nvPicPr>
          <p:cNvPr id="5" name="Picture 4">
            <a:extLst>
              <a:ext uri="{FF2B5EF4-FFF2-40B4-BE49-F238E27FC236}">
                <a16:creationId xmlns:a16="http://schemas.microsoft.com/office/drawing/2014/main" id="{95CB1611-2E98-C347-8B16-FE05CB59D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3862" y="3159716"/>
            <a:ext cx="3309937" cy="3309937"/>
          </a:xfrm>
          <a:prstGeom prst="rect">
            <a:avLst/>
          </a:prstGeom>
        </p:spPr>
      </p:pic>
    </p:spTree>
    <p:extLst>
      <p:ext uri="{BB962C8B-B14F-4D97-AF65-F5344CB8AC3E}">
        <p14:creationId xmlns:p14="http://schemas.microsoft.com/office/powerpoint/2010/main" val="1723312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leeping on the beach&#10;&#10;Description automatically generated">
            <a:extLst>
              <a:ext uri="{FF2B5EF4-FFF2-40B4-BE49-F238E27FC236}">
                <a16:creationId xmlns:a16="http://schemas.microsoft.com/office/drawing/2014/main" id="{DD214194-6980-1646-A282-DB89DE88B3E8}"/>
              </a:ext>
            </a:extLst>
          </p:cNvPr>
          <p:cNvPicPr>
            <a:picLocks noChangeAspect="1"/>
          </p:cNvPicPr>
          <p:nvPr/>
        </p:nvPicPr>
        <p:blipFill rotWithShape="1">
          <a:blip r:embed="rId3">
            <a:alphaModFix amt="59000"/>
            <a:extLst>
              <a:ext uri="{28A0092B-C50C-407E-A947-70E740481C1C}">
                <a14:useLocalDpi xmlns:a14="http://schemas.microsoft.com/office/drawing/2010/main" val="0"/>
              </a:ext>
            </a:extLst>
          </a:blip>
          <a:srcRect t="23667" b="5355"/>
          <a:stretch/>
        </p:blipFill>
        <p:spPr>
          <a:xfrm>
            <a:off x="20" y="1"/>
            <a:ext cx="12191980" cy="6857999"/>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solidFill>
                  <a:srgbClr val="FFFFFF"/>
                </a:solidFill>
                <a:latin typeface="Calibri" panose="020F0502020204030204" pitchFamily="34" charset="0"/>
                <a:ea typeface="+mj-ea"/>
                <a:cs typeface="Calibri" panose="020F0502020204030204" pitchFamily="34" charset="0"/>
              </a:rPr>
              <a:t>The Good Samaritan</a:t>
            </a:r>
          </a:p>
          <a:p>
            <a:pPr algn="ctr">
              <a:lnSpc>
                <a:spcPct val="90000"/>
              </a:lnSpc>
              <a:spcBef>
                <a:spcPct val="0"/>
              </a:spcBef>
              <a:spcAft>
                <a:spcPts val="600"/>
              </a:spcAft>
            </a:pPr>
            <a:r>
              <a:rPr lang="en-US" sz="6000" b="1" dirty="0">
                <a:solidFill>
                  <a:srgbClr val="FFFFFF"/>
                </a:solidFill>
                <a:latin typeface="Calibri" panose="020F0502020204030204" pitchFamily="34" charset="0"/>
                <a:ea typeface="+mj-ea"/>
                <a:cs typeface="Calibri" panose="020F0502020204030204" pitchFamily="34" charset="0"/>
              </a:rPr>
              <a:t>Luke 10:25-37</a:t>
            </a:r>
          </a:p>
        </p:txBody>
      </p:sp>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9" name="Rectangle 8">
            <a:extLst>
              <a:ext uri="{FF2B5EF4-FFF2-40B4-BE49-F238E27FC236}">
                <a16:creationId xmlns:a16="http://schemas.microsoft.com/office/drawing/2014/main" id="{9CAB0D27-FB2D-B74A-8E0B-4C9A6B0CE113}"/>
              </a:ext>
            </a:extLst>
          </p:cNvPr>
          <p:cNvSpPr/>
          <p:nvPr/>
        </p:nvSpPr>
        <p:spPr>
          <a:xfrm>
            <a:off x="10341037" y="5145241"/>
            <a:ext cx="1573943" cy="150207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7C240BCA-B914-614E-B1D9-46981CC45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6886" y="5175158"/>
            <a:ext cx="1442243" cy="1442243"/>
          </a:xfrm>
          <a:prstGeom prst="rect">
            <a:avLst/>
          </a:prstGeom>
        </p:spPr>
      </p:pic>
    </p:spTree>
    <p:extLst>
      <p:ext uri="{BB962C8B-B14F-4D97-AF65-F5344CB8AC3E}">
        <p14:creationId xmlns:p14="http://schemas.microsoft.com/office/powerpoint/2010/main" val="1021372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table, man&#10;&#10;Description automatically generated">
            <a:extLst>
              <a:ext uri="{FF2B5EF4-FFF2-40B4-BE49-F238E27FC236}">
                <a16:creationId xmlns:a16="http://schemas.microsoft.com/office/drawing/2014/main" id="{A9558208-9802-BF4F-8254-6BB7E18A7E45}"/>
              </a:ext>
            </a:extLst>
          </p:cNvPr>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1" y="12171"/>
            <a:ext cx="12192000" cy="6858000"/>
          </a:xfrm>
          <a:prstGeom prst="rect">
            <a:avLst/>
          </a:prstGeom>
        </p:spPr>
      </p:pic>
      <p:sp>
        <p:nvSpPr>
          <p:cNvPr id="18" name="TextBox 17">
            <a:extLst>
              <a:ext uri="{FF2B5EF4-FFF2-40B4-BE49-F238E27FC236}">
                <a16:creationId xmlns:a16="http://schemas.microsoft.com/office/drawing/2014/main" id="{1E9B95E9-8080-6041-93F5-53B33ECE9583}"/>
              </a:ext>
            </a:extLst>
          </p:cNvPr>
          <p:cNvSpPr txBox="1"/>
          <p:nvPr/>
        </p:nvSpPr>
        <p:spPr>
          <a:xfrm>
            <a:off x="2583949" y="315151"/>
            <a:ext cx="5782096" cy="646331"/>
          </a:xfrm>
          <a:prstGeom prst="rect">
            <a:avLst/>
          </a:prstGeom>
          <a:noFill/>
        </p:spPr>
        <p:txBody>
          <a:bodyPr wrap="none" rtlCol="0">
            <a:spAutoFit/>
          </a:bodyPr>
          <a:lstStyle/>
          <a:p>
            <a:r>
              <a:rPr lang="en-US" sz="3600" b="1" dirty="0">
                <a:solidFill>
                  <a:srgbClr val="FFFF00"/>
                </a:solidFill>
              </a:rPr>
              <a:t>Our Kids Ministry Needs You!</a:t>
            </a:r>
          </a:p>
        </p:txBody>
      </p:sp>
      <p:sp>
        <p:nvSpPr>
          <p:cNvPr id="22" name="TextBox 21">
            <a:extLst>
              <a:ext uri="{FF2B5EF4-FFF2-40B4-BE49-F238E27FC236}">
                <a16:creationId xmlns:a16="http://schemas.microsoft.com/office/drawing/2014/main" id="{7A9F2116-D73C-FE4C-989D-76AEC2CB91C8}"/>
              </a:ext>
            </a:extLst>
          </p:cNvPr>
          <p:cNvSpPr txBox="1"/>
          <p:nvPr/>
        </p:nvSpPr>
        <p:spPr>
          <a:xfrm>
            <a:off x="1424797" y="1185807"/>
            <a:ext cx="2850011" cy="523220"/>
          </a:xfrm>
          <a:prstGeom prst="rect">
            <a:avLst/>
          </a:prstGeom>
          <a:noFill/>
        </p:spPr>
        <p:txBody>
          <a:bodyPr wrap="none" rtlCol="0">
            <a:spAutoFit/>
          </a:bodyPr>
          <a:lstStyle/>
          <a:p>
            <a:pPr algn="ctr"/>
            <a:r>
              <a:rPr lang="en-US" sz="2800" b="1" dirty="0">
                <a:solidFill>
                  <a:srgbClr val="FFFF00"/>
                </a:solidFill>
              </a:rPr>
              <a:t>KICK (K-5</a:t>
            </a:r>
            <a:r>
              <a:rPr lang="en-US" sz="2800" b="1" baseline="30000" dirty="0">
                <a:solidFill>
                  <a:srgbClr val="FFFF00"/>
                </a:solidFill>
              </a:rPr>
              <a:t>th</a:t>
            </a:r>
            <a:r>
              <a:rPr lang="en-US" sz="2800" b="1" dirty="0">
                <a:solidFill>
                  <a:srgbClr val="FFFF00"/>
                </a:solidFill>
              </a:rPr>
              <a:t> Grade)</a:t>
            </a:r>
          </a:p>
        </p:txBody>
      </p:sp>
      <p:sp>
        <p:nvSpPr>
          <p:cNvPr id="23" name="TextBox 22">
            <a:extLst>
              <a:ext uri="{FF2B5EF4-FFF2-40B4-BE49-F238E27FC236}">
                <a16:creationId xmlns:a16="http://schemas.microsoft.com/office/drawing/2014/main" id="{5B39C563-7CDE-814F-9329-8E621C5F9690}"/>
              </a:ext>
            </a:extLst>
          </p:cNvPr>
          <p:cNvSpPr txBox="1"/>
          <p:nvPr/>
        </p:nvSpPr>
        <p:spPr>
          <a:xfrm>
            <a:off x="7171667" y="1185807"/>
            <a:ext cx="3510063" cy="523220"/>
          </a:xfrm>
          <a:prstGeom prst="rect">
            <a:avLst/>
          </a:prstGeom>
          <a:noFill/>
        </p:spPr>
        <p:txBody>
          <a:bodyPr wrap="none" rtlCol="0">
            <a:spAutoFit/>
          </a:bodyPr>
          <a:lstStyle/>
          <a:p>
            <a:r>
              <a:rPr lang="en-US" sz="2800" b="1" dirty="0">
                <a:solidFill>
                  <a:srgbClr val="FFFF00"/>
                </a:solidFill>
              </a:rPr>
              <a:t>Clubhouse (Preschool)</a:t>
            </a:r>
          </a:p>
        </p:txBody>
      </p:sp>
      <p:sp>
        <p:nvSpPr>
          <p:cNvPr id="7" name="Rectangle 6">
            <a:extLst>
              <a:ext uri="{FF2B5EF4-FFF2-40B4-BE49-F238E27FC236}">
                <a16:creationId xmlns:a16="http://schemas.microsoft.com/office/drawing/2014/main" id="{76E9CFF0-E0CE-314F-80FB-17F5BE4A3627}"/>
              </a:ext>
            </a:extLst>
          </p:cNvPr>
          <p:cNvSpPr/>
          <p:nvPr/>
        </p:nvSpPr>
        <p:spPr>
          <a:xfrm>
            <a:off x="0" y="5598920"/>
            <a:ext cx="12192000" cy="1246909"/>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F1067B0-6FD4-4841-B475-7F0AA9FFE28C}"/>
              </a:ext>
            </a:extLst>
          </p:cNvPr>
          <p:cNvSpPr txBox="1"/>
          <p:nvPr/>
        </p:nvSpPr>
        <p:spPr>
          <a:xfrm>
            <a:off x="7643884" y="1681038"/>
            <a:ext cx="3762172" cy="954107"/>
          </a:xfrm>
          <a:prstGeom prst="rect">
            <a:avLst/>
          </a:prstGeom>
          <a:noFill/>
        </p:spPr>
        <p:txBody>
          <a:bodyPr wrap="square" rtlCol="0">
            <a:spAutoFit/>
          </a:bodyPr>
          <a:lstStyle/>
          <a:p>
            <a:r>
              <a:rPr lang="en-US" sz="2800" b="1" dirty="0">
                <a:solidFill>
                  <a:schemeClr val="bg1"/>
                </a:solidFill>
              </a:rPr>
              <a:t>Need 1 Teacher </a:t>
            </a:r>
          </a:p>
          <a:p>
            <a:r>
              <a:rPr lang="en-US" sz="2800" b="1" dirty="0">
                <a:solidFill>
                  <a:schemeClr val="bg1"/>
                </a:solidFill>
              </a:rPr>
              <a:t>Contact Lex Bennett</a:t>
            </a:r>
          </a:p>
        </p:txBody>
      </p:sp>
      <p:sp>
        <p:nvSpPr>
          <p:cNvPr id="16" name="TextBox 15">
            <a:extLst>
              <a:ext uri="{FF2B5EF4-FFF2-40B4-BE49-F238E27FC236}">
                <a16:creationId xmlns:a16="http://schemas.microsoft.com/office/drawing/2014/main" id="{79C92352-3D92-D648-9506-46F6B4D07D47}"/>
              </a:ext>
            </a:extLst>
          </p:cNvPr>
          <p:cNvSpPr txBox="1"/>
          <p:nvPr/>
        </p:nvSpPr>
        <p:spPr>
          <a:xfrm>
            <a:off x="1816623" y="1624932"/>
            <a:ext cx="3762172" cy="954107"/>
          </a:xfrm>
          <a:prstGeom prst="rect">
            <a:avLst/>
          </a:prstGeom>
          <a:noFill/>
        </p:spPr>
        <p:txBody>
          <a:bodyPr wrap="square" rtlCol="0">
            <a:spAutoFit/>
          </a:bodyPr>
          <a:lstStyle/>
          <a:p>
            <a:r>
              <a:rPr lang="en-US" sz="2800" b="1" dirty="0">
                <a:solidFill>
                  <a:schemeClr val="bg1"/>
                </a:solidFill>
              </a:rPr>
              <a:t>Need 2 Teachers </a:t>
            </a:r>
          </a:p>
          <a:p>
            <a:r>
              <a:rPr lang="en-US" sz="2800" b="1" dirty="0">
                <a:solidFill>
                  <a:schemeClr val="bg1"/>
                </a:solidFill>
              </a:rPr>
              <a:t>Contact Beth Shimer</a:t>
            </a:r>
          </a:p>
        </p:txBody>
      </p:sp>
      <p:sp>
        <p:nvSpPr>
          <p:cNvPr id="21" name="TextBox 20">
            <a:extLst>
              <a:ext uri="{FF2B5EF4-FFF2-40B4-BE49-F238E27FC236}">
                <a16:creationId xmlns:a16="http://schemas.microsoft.com/office/drawing/2014/main" id="{87371560-D25B-B84F-B7A3-368B74F15277}"/>
              </a:ext>
            </a:extLst>
          </p:cNvPr>
          <p:cNvSpPr txBox="1"/>
          <p:nvPr/>
        </p:nvSpPr>
        <p:spPr>
          <a:xfrm>
            <a:off x="1330688" y="5745320"/>
            <a:ext cx="9530622" cy="954107"/>
          </a:xfrm>
          <a:prstGeom prst="rect">
            <a:avLst/>
          </a:prstGeom>
          <a:noFill/>
        </p:spPr>
        <p:txBody>
          <a:bodyPr wrap="none" rtlCol="0">
            <a:spAutoFit/>
          </a:bodyPr>
          <a:lstStyle/>
          <a:p>
            <a:pPr algn="ctr"/>
            <a:r>
              <a:rPr lang="en-US" sz="2800" b="1" dirty="0">
                <a:solidFill>
                  <a:schemeClr val="bg1"/>
                </a:solidFill>
              </a:rPr>
              <a:t>Contact these Ministry Leaders directly or fill out an INFO card </a:t>
            </a:r>
          </a:p>
          <a:p>
            <a:pPr algn="ctr"/>
            <a:r>
              <a:rPr lang="en-US" sz="2800" b="1" dirty="0">
                <a:solidFill>
                  <a:schemeClr val="bg1"/>
                </a:solidFill>
              </a:rPr>
              <a:t>(in the seat backs) and put it in a Donation / Response Box </a:t>
            </a:r>
          </a:p>
        </p:txBody>
      </p:sp>
    </p:spTree>
    <p:extLst>
      <p:ext uri="{BB962C8B-B14F-4D97-AF65-F5344CB8AC3E}">
        <p14:creationId xmlns:p14="http://schemas.microsoft.com/office/powerpoint/2010/main" val="241951681"/>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95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E9B95E9-8080-6041-93F5-53B33ECE9583}"/>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dirty="0">
                <a:solidFill>
                  <a:srgbClr val="FFFFFF"/>
                </a:solidFill>
                <a:latin typeface="+mj-lt"/>
                <a:ea typeface="+mj-ea"/>
                <a:cs typeface="+mj-cs"/>
              </a:rPr>
              <a:t>Operation 5:16</a:t>
            </a:r>
          </a:p>
          <a:p>
            <a:pPr algn="ctr">
              <a:lnSpc>
                <a:spcPct val="90000"/>
              </a:lnSpc>
              <a:spcBef>
                <a:spcPct val="0"/>
              </a:spcBef>
              <a:spcAft>
                <a:spcPts val="600"/>
              </a:spcAft>
            </a:pPr>
            <a:r>
              <a:rPr lang="en-US" sz="2600" b="1" dirty="0">
                <a:solidFill>
                  <a:srgbClr val="FFFFFF"/>
                </a:solidFill>
                <a:latin typeface="+mj-lt"/>
                <a:ea typeface="+mj-ea"/>
                <a:cs typeface="+mj-cs"/>
              </a:rPr>
              <a:t>Set for July 12-18</a:t>
            </a:r>
            <a:endParaRPr lang="en-US" sz="2600" b="1" kern="1200" dirty="0">
              <a:solidFill>
                <a:srgbClr val="FFFFFF"/>
              </a:solidFill>
              <a:latin typeface="+mj-lt"/>
              <a:ea typeface="+mj-ea"/>
              <a:cs typeface="+mj-cs"/>
            </a:endParaRPr>
          </a:p>
        </p:txBody>
      </p:sp>
      <p:pic>
        <p:nvPicPr>
          <p:cNvPr id="2" name="Picture 1">
            <a:extLst>
              <a:ext uri="{FF2B5EF4-FFF2-40B4-BE49-F238E27FC236}">
                <a16:creationId xmlns:a16="http://schemas.microsoft.com/office/drawing/2014/main" id="{871002A4-723A-F64B-B0FF-9C719331EDCA}"/>
              </a:ext>
            </a:extLst>
          </p:cNvPr>
          <p:cNvPicPr>
            <a:picLocks noChangeAspect="1"/>
          </p:cNvPicPr>
          <p:nvPr/>
        </p:nvPicPr>
        <p:blipFill>
          <a:blip r:embed="rId3"/>
          <a:stretch>
            <a:fillRect/>
          </a:stretch>
        </p:blipFill>
        <p:spPr>
          <a:xfrm>
            <a:off x="4873271" y="-438363"/>
            <a:ext cx="4149916" cy="8512649"/>
          </a:xfrm>
          <a:prstGeom prst="rect">
            <a:avLst/>
          </a:prstGeom>
        </p:spPr>
      </p:pic>
      <p:pic>
        <p:nvPicPr>
          <p:cNvPr id="4" name="Picture 3">
            <a:extLst>
              <a:ext uri="{FF2B5EF4-FFF2-40B4-BE49-F238E27FC236}">
                <a16:creationId xmlns:a16="http://schemas.microsoft.com/office/drawing/2014/main" id="{3318EB90-4D75-5843-B2C0-4A17FF96C66F}"/>
              </a:ext>
            </a:extLst>
          </p:cNvPr>
          <p:cNvPicPr>
            <a:picLocks noChangeAspect="1"/>
          </p:cNvPicPr>
          <p:nvPr/>
        </p:nvPicPr>
        <p:blipFill>
          <a:blip r:link="rId4"/>
          <a:stretch>
            <a:fillRect/>
          </a:stretch>
        </p:blipFill>
        <p:spPr>
          <a:xfrm>
            <a:off x="1270000" y="1270000"/>
            <a:ext cx="63500" cy="76200"/>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B400E680-8318-AC44-9A6F-CC919166E0AD}"/>
                  </a:ext>
                </a:extLst>
              </p14:cNvPr>
              <p14:cNvContentPartPr/>
              <p14:nvPr/>
            </p14:nvContentPartPr>
            <p14:xfrm>
              <a:off x="4743315" y="4593060"/>
              <a:ext cx="4255560" cy="535680"/>
            </p14:xfrm>
          </p:contentPart>
        </mc:Choice>
        <mc:Fallback>
          <p:pic>
            <p:nvPicPr>
              <p:cNvPr id="3" name="Ink 2">
                <a:extLst>
                  <a:ext uri="{FF2B5EF4-FFF2-40B4-BE49-F238E27FC236}">
                    <a16:creationId xmlns:a16="http://schemas.microsoft.com/office/drawing/2014/main" id="{B400E680-8318-AC44-9A6F-CC919166E0AD}"/>
                  </a:ext>
                </a:extLst>
              </p:cNvPr>
              <p:cNvPicPr/>
              <p:nvPr/>
            </p:nvPicPr>
            <p:blipFill>
              <a:blip r:embed="rId6"/>
              <a:stretch>
                <a:fillRect/>
              </a:stretch>
            </p:blipFill>
            <p:spPr>
              <a:xfrm>
                <a:off x="4734315" y="4584060"/>
                <a:ext cx="4273200" cy="553320"/>
              </a:xfrm>
              <a:prstGeom prst="rect">
                <a:avLst/>
              </a:prstGeom>
            </p:spPr>
          </p:pic>
        </mc:Fallback>
      </mc:AlternateContent>
    </p:spTree>
    <p:extLst>
      <p:ext uri="{BB962C8B-B14F-4D97-AF65-F5344CB8AC3E}">
        <p14:creationId xmlns:p14="http://schemas.microsoft.com/office/powerpoint/2010/main" val="497925123"/>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31E633-5104-F44A-8D60-4242056D8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466" y="643466"/>
            <a:ext cx="5571067" cy="5571067"/>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271529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leeping on the beach&#10;&#10;Description automatically generated">
            <a:extLst>
              <a:ext uri="{FF2B5EF4-FFF2-40B4-BE49-F238E27FC236}">
                <a16:creationId xmlns:a16="http://schemas.microsoft.com/office/drawing/2014/main" id="{DD214194-6980-1646-A282-DB89DE88B3E8}"/>
              </a:ext>
            </a:extLst>
          </p:cNvPr>
          <p:cNvPicPr>
            <a:picLocks noChangeAspect="1"/>
          </p:cNvPicPr>
          <p:nvPr/>
        </p:nvPicPr>
        <p:blipFill rotWithShape="1">
          <a:blip r:embed="rId3">
            <a:alphaModFix amt="59000"/>
            <a:extLst>
              <a:ext uri="{28A0092B-C50C-407E-A947-70E740481C1C}">
                <a14:useLocalDpi xmlns:a14="http://schemas.microsoft.com/office/drawing/2010/main" val="0"/>
              </a:ext>
            </a:extLst>
          </a:blip>
          <a:srcRect t="23667" b="5355"/>
          <a:stretch/>
        </p:blipFill>
        <p:spPr>
          <a:xfrm>
            <a:off x="20" y="1"/>
            <a:ext cx="12191980" cy="6857999"/>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solidFill>
                  <a:srgbClr val="FFFFFF"/>
                </a:solidFill>
                <a:latin typeface="Calibri" panose="020F0502020204030204" pitchFamily="34" charset="0"/>
                <a:ea typeface="+mj-ea"/>
                <a:cs typeface="Calibri" panose="020F0502020204030204" pitchFamily="34" charset="0"/>
              </a:rPr>
              <a:t>The Good Samaritan</a:t>
            </a:r>
          </a:p>
          <a:p>
            <a:pPr algn="ctr">
              <a:lnSpc>
                <a:spcPct val="90000"/>
              </a:lnSpc>
              <a:spcBef>
                <a:spcPct val="0"/>
              </a:spcBef>
              <a:spcAft>
                <a:spcPts val="600"/>
              </a:spcAft>
            </a:pPr>
            <a:r>
              <a:rPr lang="en-US" sz="6000" b="1" dirty="0">
                <a:solidFill>
                  <a:srgbClr val="FFFFFF"/>
                </a:solidFill>
                <a:latin typeface="Calibri" panose="020F0502020204030204" pitchFamily="34" charset="0"/>
                <a:ea typeface="+mj-ea"/>
                <a:cs typeface="Calibri" panose="020F0502020204030204" pitchFamily="34" charset="0"/>
              </a:rPr>
              <a:t>Luke 10:25-37</a:t>
            </a:r>
          </a:p>
        </p:txBody>
      </p:sp>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
        <p:nvSpPr>
          <p:cNvPr id="9" name="Rectangle 8">
            <a:extLst>
              <a:ext uri="{FF2B5EF4-FFF2-40B4-BE49-F238E27FC236}">
                <a16:creationId xmlns:a16="http://schemas.microsoft.com/office/drawing/2014/main" id="{9CAB0D27-FB2D-B74A-8E0B-4C9A6B0CE113}"/>
              </a:ext>
            </a:extLst>
          </p:cNvPr>
          <p:cNvSpPr/>
          <p:nvPr/>
        </p:nvSpPr>
        <p:spPr>
          <a:xfrm>
            <a:off x="10341037" y="5145241"/>
            <a:ext cx="1573943" cy="150207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7C240BCA-B914-614E-B1D9-46981CC45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6886" y="5175158"/>
            <a:ext cx="1442243" cy="1442243"/>
          </a:xfrm>
          <a:prstGeom prst="rect">
            <a:avLst/>
          </a:prstGeom>
        </p:spPr>
      </p:pic>
    </p:spTree>
    <p:extLst>
      <p:ext uri="{BB962C8B-B14F-4D97-AF65-F5344CB8AC3E}">
        <p14:creationId xmlns:p14="http://schemas.microsoft.com/office/powerpoint/2010/main" val="2822417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401205"/>
          </a:xfrm>
          <a:prstGeom prst="rect">
            <a:avLst/>
          </a:prstGeom>
          <a:noFill/>
        </p:spPr>
        <p:txBody>
          <a:bodyPr wrap="square" rtlCol="0">
            <a:spAutoFit/>
          </a:bodyPr>
          <a:lstStyle/>
          <a:p>
            <a:r>
              <a:rPr lang="en-US" sz="2800" dirty="0">
                <a:solidFill>
                  <a:srgbClr val="FFFF00"/>
                </a:solidFill>
              </a:rPr>
              <a:t>25</a:t>
            </a:r>
            <a:r>
              <a:rPr lang="en-US" sz="2800" dirty="0">
                <a:solidFill>
                  <a:schemeClr val="bg1"/>
                </a:solidFill>
              </a:rPr>
              <a:t> And behold, a lawyer stood up to put him to the test, saying, “Teacher, what shall I do to inherit eternal life?” </a:t>
            </a:r>
          </a:p>
          <a:p>
            <a:r>
              <a:rPr lang="en-US" sz="2800" dirty="0">
                <a:solidFill>
                  <a:srgbClr val="FFFF00"/>
                </a:solidFill>
              </a:rPr>
              <a:t>26 </a:t>
            </a:r>
            <a:r>
              <a:rPr lang="en-US" sz="2800" dirty="0">
                <a:solidFill>
                  <a:schemeClr val="bg1"/>
                </a:solidFill>
              </a:rPr>
              <a:t>He said to him, “What is written in the Law? How do you read it?” </a:t>
            </a:r>
          </a:p>
          <a:p>
            <a:r>
              <a:rPr lang="en-US" sz="2800" dirty="0">
                <a:solidFill>
                  <a:srgbClr val="FFFF00"/>
                </a:solidFill>
              </a:rPr>
              <a:t>27</a:t>
            </a:r>
            <a:r>
              <a:rPr lang="en-US" sz="2800" dirty="0">
                <a:solidFill>
                  <a:schemeClr val="bg1"/>
                </a:solidFill>
              </a:rPr>
              <a:t> And he answered, “You shall love the Lord your God with all your heart and with all your soul and with all your strength and with all your mind, and your neighbor as yourself.” </a:t>
            </a:r>
          </a:p>
          <a:p>
            <a:r>
              <a:rPr lang="en-US" sz="2800" dirty="0">
                <a:solidFill>
                  <a:srgbClr val="FFFF00"/>
                </a:solidFill>
              </a:rPr>
              <a:t>28 </a:t>
            </a:r>
            <a:r>
              <a:rPr lang="en-US" sz="2800" dirty="0">
                <a:solidFill>
                  <a:schemeClr val="bg1"/>
                </a:solidFill>
              </a:rPr>
              <a:t>And he said to him, “You have answered correctly; do this, and you will live.”</a:t>
            </a:r>
          </a:p>
          <a:p>
            <a:r>
              <a:rPr lang="en-US" sz="2800" dirty="0">
                <a:solidFill>
                  <a:srgbClr val="FFFF00"/>
                </a:solidFill>
              </a:rPr>
              <a:t>29</a:t>
            </a:r>
            <a:r>
              <a:rPr lang="en-US" sz="2800" dirty="0">
                <a:solidFill>
                  <a:schemeClr val="bg1"/>
                </a:solidFill>
              </a:rPr>
              <a:t> But he, desiring to justify himself, said to Jesus, “And who is my neighbor?”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Luke 10:25-37 (ESV)</a:t>
            </a:r>
          </a:p>
        </p:txBody>
      </p:sp>
    </p:spTree>
    <p:extLst>
      <p:ext uri="{BB962C8B-B14F-4D97-AF65-F5344CB8AC3E}">
        <p14:creationId xmlns:p14="http://schemas.microsoft.com/office/powerpoint/2010/main" val="721771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970318"/>
          </a:xfrm>
          <a:prstGeom prst="rect">
            <a:avLst/>
          </a:prstGeom>
          <a:noFill/>
        </p:spPr>
        <p:txBody>
          <a:bodyPr wrap="square" rtlCol="0">
            <a:spAutoFit/>
          </a:bodyPr>
          <a:lstStyle/>
          <a:p>
            <a:r>
              <a:rPr lang="en-US" sz="2800" dirty="0">
                <a:solidFill>
                  <a:srgbClr val="FFFF00"/>
                </a:solidFill>
              </a:rPr>
              <a:t>30</a:t>
            </a:r>
            <a:r>
              <a:rPr lang="en-US" sz="2800" dirty="0">
                <a:solidFill>
                  <a:schemeClr val="bg1"/>
                </a:solidFill>
              </a:rPr>
              <a:t> Jesus replied, “A man was going down from Jerusalem to Jericho, and he fell among robbers, who stripped him and beat him and departed, leaving him half dead. </a:t>
            </a:r>
          </a:p>
          <a:p>
            <a:r>
              <a:rPr lang="en-US" sz="2800" dirty="0">
                <a:solidFill>
                  <a:srgbClr val="FFFF00"/>
                </a:solidFill>
              </a:rPr>
              <a:t>31</a:t>
            </a:r>
            <a:r>
              <a:rPr lang="en-US" sz="2800" dirty="0">
                <a:solidFill>
                  <a:schemeClr val="bg1"/>
                </a:solidFill>
              </a:rPr>
              <a:t> Now by chance a priest was going down that road, and when he saw him he passed by on the other side. </a:t>
            </a:r>
          </a:p>
          <a:p>
            <a:r>
              <a:rPr lang="en-US" sz="2800" dirty="0">
                <a:solidFill>
                  <a:srgbClr val="FFFF00"/>
                </a:solidFill>
              </a:rPr>
              <a:t>32</a:t>
            </a:r>
            <a:r>
              <a:rPr lang="en-US" sz="2800" dirty="0">
                <a:solidFill>
                  <a:schemeClr val="bg1"/>
                </a:solidFill>
              </a:rPr>
              <a:t> So likewise a Levite, when he came to the place and saw him, passed by on the other side. </a:t>
            </a:r>
          </a:p>
          <a:p>
            <a:r>
              <a:rPr lang="en-US" sz="2800" dirty="0">
                <a:solidFill>
                  <a:srgbClr val="FFFF00"/>
                </a:solidFill>
              </a:rPr>
              <a:t>33 </a:t>
            </a:r>
            <a:r>
              <a:rPr lang="en-US" sz="2800" dirty="0">
                <a:solidFill>
                  <a:schemeClr val="bg1"/>
                </a:solidFill>
              </a:rPr>
              <a:t>But a Samaritan, as he journeyed, came to where he was, and when he saw him, he had compassion.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Luke 10:25-37 (ESV)</a:t>
            </a:r>
          </a:p>
        </p:txBody>
      </p:sp>
    </p:spTree>
    <p:extLst>
      <p:ext uri="{BB962C8B-B14F-4D97-AF65-F5344CB8AC3E}">
        <p14:creationId xmlns:p14="http://schemas.microsoft.com/office/powerpoint/2010/main" val="22981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401205"/>
          </a:xfrm>
          <a:prstGeom prst="rect">
            <a:avLst/>
          </a:prstGeom>
          <a:noFill/>
        </p:spPr>
        <p:txBody>
          <a:bodyPr wrap="square" rtlCol="0">
            <a:spAutoFit/>
          </a:bodyPr>
          <a:lstStyle/>
          <a:p>
            <a:r>
              <a:rPr lang="en-US" sz="2800" dirty="0">
                <a:solidFill>
                  <a:srgbClr val="FFFF00"/>
                </a:solidFill>
              </a:rPr>
              <a:t>34</a:t>
            </a:r>
            <a:r>
              <a:rPr lang="en-US" sz="2800" dirty="0">
                <a:solidFill>
                  <a:schemeClr val="bg1"/>
                </a:solidFill>
              </a:rPr>
              <a:t> He went to him and bound up his wounds, pouring on oil and wine. Then he set him on his own animal and brought him to an inn and took care of him. </a:t>
            </a:r>
          </a:p>
          <a:p>
            <a:r>
              <a:rPr lang="en-US" sz="2800" dirty="0">
                <a:solidFill>
                  <a:srgbClr val="FFFF00"/>
                </a:solidFill>
              </a:rPr>
              <a:t>35</a:t>
            </a:r>
            <a:r>
              <a:rPr lang="en-US" sz="2800" dirty="0">
                <a:solidFill>
                  <a:schemeClr val="bg1"/>
                </a:solidFill>
              </a:rPr>
              <a:t> And the next day he took out two denarii and gave them to the innkeeper, saying, ‘Take care of him, and whatever more you spend, I will repay you when I come back.’ </a:t>
            </a:r>
          </a:p>
          <a:p>
            <a:r>
              <a:rPr lang="en-US" sz="2800" dirty="0">
                <a:solidFill>
                  <a:srgbClr val="FFFF00"/>
                </a:solidFill>
              </a:rPr>
              <a:t>36</a:t>
            </a:r>
            <a:r>
              <a:rPr lang="en-US" sz="2800" dirty="0">
                <a:solidFill>
                  <a:schemeClr val="bg1"/>
                </a:solidFill>
              </a:rPr>
              <a:t> Which of these three, do you think, proved to be a neighbor to the man who fell among the robbers?” </a:t>
            </a:r>
          </a:p>
          <a:p>
            <a:r>
              <a:rPr lang="en-US" sz="2800" dirty="0">
                <a:solidFill>
                  <a:srgbClr val="FFFF00"/>
                </a:solidFill>
              </a:rPr>
              <a:t>37</a:t>
            </a:r>
            <a:r>
              <a:rPr lang="en-US" sz="2800" dirty="0">
                <a:solidFill>
                  <a:schemeClr val="bg1"/>
                </a:solidFill>
              </a:rPr>
              <a:t> He said, “The one who showed him mercy.” And Jesus said to him, “You go, and do likewise.”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Luke 10:25-37 (ESV)</a:t>
            </a:r>
          </a:p>
        </p:txBody>
      </p:sp>
    </p:spTree>
    <p:extLst>
      <p:ext uri="{BB962C8B-B14F-4D97-AF65-F5344CB8AC3E}">
        <p14:creationId xmlns:p14="http://schemas.microsoft.com/office/powerpoint/2010/main" val="177589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2738134"/>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2862322"/>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What We Observe in The Parable of the Good Samaritan</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  The brokenness of this sinful world</a:t>
            </a:r>
          </a:p>
        </p:txBody>
      </p:sp>
      <p:sp>
        <p:nvSpPr>
          <p:cNvPr id="5" name="TextBox 4">
            <a:extLst>
              <a:ext uri="{FF2B5EF4-FFF2-40B4-BE49-F238E27FC236}">
                <a16:creationId xmlns:a16="http://schemas.microsoft.com/office/drawing/2014/main" id="{A39A932D-D1FE-0B44-B423-9CADC7A666B9}"/>
              </a:ext>
            </a:extLst>
          </p:cNvPr>
          <p:cNvSpPr txBox="1"/>
          <p:nvPr/>
        </p:nvSpPr>
        <p:spPr>
          <a:xfrm>
            <a:off x="1570543" y="3943111"/>
            <a:ext cx="9478424" cy="1815882"/>
          </a:xfrm>
          <a:prstGeom prst="rect">
            <a:avLst/>
          </a:prstGeom>
          <a:noFill/>
        </p:spPr>
        <p:txBody>
          <a:bodyPr wrap="square" rtlCol="0">
            <a:spAutoFit/>
          </a:bodyPr>
          <a:lstStyle/>
          <a:p>
            <a:r>
              <a:rPr lang="en-US" sz="2800"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10:30</a:t>
            </a:r>
            <a:r>
              <a:rPr lang="en-US" sz="2800"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Jesus replied, “A man was going down from Jerusalem to Jericho, and he fell among robbers, who stripped him and beat him and departed, leaving him half dead. </a:t>
            </a:r>
          </a:p>
        </p:txBody>
      </p:sp>
    </p:spTree>
    <p:extLst>
      <p:ext uri="{BB962C8B-B14F-4D97-AF65-F5344CB8AC3E}">
        <p14:creationId xmlns:p14="http://schemas.microsoft.com/office/powerpoint/2010/main" val="121837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902</Words>
  <Application>Microsoft Macintosh PowerPoint</Application>
  <PresentationFormat>Widescreen</PresentationFormat>
  <Paragraphs>85</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23</cp:revision>
  <dcterms:created xsi:type="dcterms:W3CDTF">2019-09-15T10:39:31Z</dcterms:created>
  <dcterms:modified xsi:type="dcterms:W3CDTF">2019-09-15T12:55:20Z</dcterms:modified>
</cp:coreProperties>
</file>