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8" r:id="rId2"/>
    <p:sldId id="256" r:id="rId3"/>
    <p:sldId id="260" r:id="rId4"/>
    <p:sldId id="262" r:id="rId5"/>
    <p:sldId id="258" r:id="rId6"/>
    <p:sldId id="271" r:id="rId7"/>
    <p:sldId id="263" r:id="rId8"/>
    <p:sldId id="264" r:id="rId9"/>
    <p:sldId id="265" r:id="rId10"/>
    <p:sldId id="266" r:id="rId11"/>
    <p:sldId id="267" r:id="rId12"/>
    <p:sldId id="268" r:id="rId13"/>
    <p:sldId id="269" r:id="rId14"/>
    <p:sldId id="270" r:id="rId15"/>
    <p:sldId id="272" r:id="rId16"/>
    <p:sldId id="273" r:id="rId17"/>
    <p:sldId id="275" r:id="rId18"/>
    <p:sldId id="276" r:id="rId19"/>
    <p:sldId id="27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97"/>
  </p:normalViewPr>
  <p:slideViewPr>
    <p:cSldViewPr snapToGrid="0" snapToObjects="1">
      <p:cViewPr varScale="1">
        <p:scale>
          <a:sx n="77" d="100"/>
          <a:sy n="77" d="100"/>
        </p:scale>
        <p:origin x="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9/7/2019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9/7/2019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9/7/2019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tiff"/></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Picture 5" descr="A close up of a map&#10;&#10;Description automatically generated">
            <a:extLst>
              <a:ext uri="{FF2B5EF4-FFF2-40B4-BE49-F238E27FC236}">
                <a16:creationId xmlns:a16="http://schemas.microsoft.com/office/drawing/2014/main" id="{FD94A763-D96D-3D4B-BCEE-5B244B304E9C}"/>
              </a:ext>
            </a:extLst>
          </p:cNvPr>
          <p:cNvPicPr>
            <a:picLocks noChangeAspect="1"/>
          </p:cNvPicPr>
          <p:nvPr/>
        </p:nvPicPr>
        <p:blipFill rotWithShape="1">
          <a:blip r:embed="rId3">
            <a:alphaModFix amt="50000"/>
          </a:blip>
          <a:srcRect t="20258" r="1" b="24729"/>
          <a:stretch/>
        </p:blipFill>
        <p:spPr>
          <a:xfrm>
            <a:off x="486138" y="488137"/>
            <a:ext cx="11227442" cy="5883295"/>
          </a:xfrm>
          <a:prstGeom prst="rect">
            <a:avLst/>
          </a:prstGeom>
        </p:spPr>
      </p:pic>
      <p:cxnSp>
        <p:nvCxnSpPr>
          <p:cNvPr id="46" name="Straight Connector 36">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41" name="Group 40">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47"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8" name="Picture 42">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9"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5" name="Picture 44">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a:extLst>
              <a:ext uri="{FF2B5EF4-FFF2-40B4-BE49-F238E27FC236}">
                <a16:creationId xmlns:a16="http://schemas.microsoft.com/office/drawing/2014/main" id="{6EC50056-8DA6-3948-A84B-6D00A5AEFC8E}"/>
              </a:ext>
            </a:extLst>
          </p:cNvPr>
          <p:cNvSpPr>
            <a:spLocks noGrp="1"/>
          </p:cNvSpPr>
          <p:nvPr>
            <p:ph type="ctrTitle"/>
          </p:nvPr>
        </p:nvSpPr>
        <p:spPr>
          <a:xfrm>
            <a:off x="2224403" y="1113698"/>
            <a:ext cx="8229600" cy="2345264"/>
          </a:xfrm>
        </p:spPr>
        <p:txBody>
          <a:bodyPr>
            <a:normAutofit/>
          </a:bodyPr>
          <a:lstStyle/>
          <a:p>
            <a:r>
              <a:rPr lang="en-US" sz="7200" b="1" dirty="0">
                <a:solidFill>
                  <a:schemeClr val="bg1"/>
                </a:solidFill>
                <a:latin typeface="Calibri" panose="020F0502020204030204" pitchFamily="34" charset="0"/>
                <a:cs typeface="Calibri" panose="020F0502020204030204" pitchFamily="34" charset="0"/>
              </a:rPr>
              <a:t>Church Meeting</a:t>
            </a:r>
          </a:p>
        </p:txBody>
      </p:sp>
      <p:sp>
        <p:nvSpPr>
          <p:cNvPr id="3" name="Subtitle 2">
            <a:extLst>
              <a:ext uri="{FF2B5EF4-FFF2-40B4-BE49-F238E27FC236}">
                <a16:creationId xmlns:a16="http://schemas.microsoft.com/office/drawing/2014/main" id="{710875A3-1DA1-E043-BFC0-890FBEA9E1E8}"/>
              </a:ext>
            </a:extLst>
          </p:cNvPr>
          <p:cNvSpPr>
            <a:spLocks noGrp="1"/>
          </p:cNvSpPr>
          <p:nvPr>
            <p:ph type="subTitle" idx="1"/>
          </p:nvPr>
        </p:nvSpPr>
        <p:spPr>
          <a:xfrm>
            <a:off x="2453003" y="3729894"/>
            <a:ext cx="7772400" cy="1320802"/>
          </a:xfrm>
        </p:spPr>
        <p:txBody>
          <a:bodyPr>
            <a:normAutofit/>
          </a:bodyPr>
          <a:lstStyle/>
          <a:p>
            <a:r>
              <a:rPr lang="en-US" sz="3200" b="1" dirty="0">
                <a:solidFill>
                  <a:schemeClr val="bg1"/>
                </a:solidFill>
                <a:latin typeface="Calibri" panose="020F0502020204030204" pitchFamily="34" charset="0"/>
                <a:cs typeface="Calibri" panose="020F0502020204030204" pitchFamily="34" charset="0"/>
              </a:rPr>
              <a:t>September 8, 2019</a:t>
            </a:r>
          </a:p>
        </p:txBody>
      </p:sp>
      <p:pic>
        <p:nvPicPr>
          <p:cNvPr id="23" name="Picture 22">
            <a:extLst>
              <a:ext uri="{FF2B5EF4-FFF2-40B4-BE49-F238E27FC236}">
                <a16:creationId xmlns:a16="http://schemas.microsoft.com/office/drawing/2014/main" id="{94C8905D-4826-374C-B63E-3528002A392C}"/>
              </a:ext>
            </a:extLst>
          </p:cNvPr>
          <p:cNvPicPr>
            <a:picLocks noChangeAspect="1"/>
          </p:cNvPicPr>
          <p:nvPr/>
        </p:nvPicPr>
        <p:blipFill>
          <a:blip r:embed="rId5"/>
          <a:stretch>
            <a:fillRect/>
          </a:stretch>
        </p:blipFill>
        <p:spPr>
          <a:xfrm>
            <a:off x="8194165" y="4673595"/>
            <a:ext cx="3238500" cy="1371600"/>
          </a:xfrm>
          <a:prstGeom prst="rect">
            <a:avLst/>
          </a:prstGeom>
        </p:spPr>
      </p:pic>
    </p:spTree>
    <p:extLst>
      <p:ext uri="{BB962C8B-B14F-4D97-AF65-F5344CB8AC3E}">
        <p14:creationId xmlns:p14="http://schemas.microsoft.com/office/powerpoint/2010/main" val="3734828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6E5E839-040E-4D3E-B50A-8D803DFE4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F3F4B4-A2E6-47B5-92FB-37BEEAFA4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08991-0C7B-CB4F-A4F8-60D80860C40B}"/>
              </a:ext>
            </a:extLst>
          </p:cNvPr>
          <p:cNvSpPr>
            <a:spLocks noGrp="1"/>
          </p:cNvSpPr>
          <p:nvPr>
            <p:ph type="title"/>
          </p:nvPr>
        </p:nvSpPr>
        <p:spPr>
          <a:xfrm>
            <a:off x="640080" y="635508"/>
            <a:ext cx="3354470" cy="2221992"/>
          </a:xfrm>
        </p:spPr>
        <p:txBody>
          <a:bodyPr>
            <a:normAutofit/>
          </a:bodyPr>
          <a:lstStyle/>
          <a:p>
            <a:r>
              <a:rPr lang="en-US" sz="4800" b="1" dirty="0">
                <a:solidFill>
                  <a:schemeClr val="tx2"/>
                </a:solidFill>
                <a:latin typeface="Calibri" panose="020F0502020204030204" pitchFamily="34" charset="0"/>
                <a:cs typeface="Calibri" panose="020F0502020204030204" pitchFamily="34" charset="0"/>
              </a:rPr>
              <a:t>Operation 5:16</a:t>
            </a:r>
          </a:p>
        </p:txBody>
      </p:sp>
      <p:sp>
        <p:nvSpPr>
          <p:cNvPr id="21" name="Rectangle 20">
            <a:extLst>
              <a:ext uri="{FF2B5EF4-FFF2-40B4-BE49-F238E27FC236}">
                <a16:creationId xmlns:a16="http://schemas.microsoft.com/office/drawing/2014/main" id="{1D124D17-3A82-47D5-80C1-F990ABB1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8BF8A761-2B4A-49E4-9F78-3519E181E3FD}"/>
              </a:ext>
            </a:extLst>
          </p:cNvPr>
          <p:cNvSpPr>
            <a:spLocks noGrp="1"/>
          </p:cNvSpPr>
          <p:nvPr>
            <p:ph idx="1"/>
          </p:nvPr>
        </p:nvSpPr>
        <p:spPr>
          <a:xfrm>
            <a:off x="5617804" y="954756"/>
            <a:ext cx="5613283" cy="4853888"/>
          </a:xfrm>
        </p:spPr>
        <p:txBody>
          <a:bodyPr anchor="ctr">
            <a:normAutofit/>
          </a:bodyPr>
          <a:lstStyle/>
          <a:p>
            <a:r>
              <a:rPr lang="en-US" sz="3600" dirty="0">
                <a:solidFill>
                  <a:schemeClr val="bg1"/>
                </a:solidFill>
                <a:latin typeface="Calibri" panose="020F0502020204030204" pitchFamily="34" charset="0"/>
                <a:cs typeface="Calibri" panose="020F0502020204030204" pitchFamily="34" charset="0"/>
              </a:rPr>
              <a:t>Letting our light shine</a:t>
            </a:r>
          </a:p>
          <a:p>
            <a:r>
              <a:rPr lang="en-US" sz="3600" dirty="0">
                <a:solidFill>
                  <a:schemeClr val="bg1"/>
                </a:solidFill>
                <a:latin typeface="Calibri" panose="020F0502020204030204" pitchFamily="34" charset="0"/>
                <a:cs typeface="Calibri" panose="020F0502020204030204" pitchFamily="34" charset="0"/>
              </a:rPr>
              <a:t>Week long mission trip to our community</a:t>
            </a:r>
          </a:p>
          <a:p>
            <a:r>
              <a:rPr lang="en-US" sz="3600" dirty="0">
                <a:solidFill>
                  <a:schemeClr val="bg1"/>
                </a:solidFill>
                <a:latin typeface="Calibri" panose="020F0502020204030204" pitchFamily="34" charset="0"/>
                <a:cs typeface="Calibri" panose="020F0502020204030204" pitchFamily="34" charset="0"/>
              </a:rPr>
              <a:t>Serving people and sowing good news</a:t>
            </a:r>
          </a:p>
        </p:txBody>
      </p:sp>
      <p:sp>
        <p:nvSpPr>
          <p:cNvPr id="23" name="Rectangle 22">
            <a:extLst>
              <a:ext uri="{FF2B5EF4-FFF2-40B4-BE49-F238E27FC236}">
                <a16:creationId xmlns:a16="http://schemas.microsoft.com/office/drawing/2014/main" id="{AB4A78C8-C0E0-45DA-BC2C-2C8D4153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pic>
        <p:nvPicPr>
          <p:cNvPr id="9" name="Content Placeholder 7" descr="A close up of a sign&#10;&#10;Description automatically generated">
            <a:extLst>
              <a:ext uri="{FF2B5EF4-FFF2-40B4-BE49-F238E27FC236}">
                <a16:creationId xmlns:a16="http://schemas.microsoft.com/office/drawing/2014/main" id="{A724E735-D61A-9549-AFF1-3659D4FF0C83}"/>
              </a:ext>
            </a:extLst>
          </p:cNvPr>
          <p:cNvPicPr>
            <a:picLocks noChangeAspect="1"/>
          </p:cNvPicPr>
          <p:nvPr/>
        </p:nvPicPr>
        <p:blipFill>
          <a:blip r:embed="rId3"/>
          <a:stretch>
            <a:fillRect/>
          </a:stretch>
        </p:blipFill>
        <p:spPr>
          <a:xfrm>
            <a:off x="960913" y="3781061"/>
            <a:ext cx="2831472" cy="2831472"/>
          </a:xfrm>
          <a:prstGeom prst="rect">
            <a:avLst/>
          </a:prstGeom>
          <a:ln w="57150" cmpd="thickThin">
            <a:noFill/>
            <a:miter lim="800000"/>
          </a:ln>
        </p:spPr>
      </p:pic>
    </p:spTree>
    <p:extLst>
      <p:ext uri="{BB962C8B-B14F-4D97-AF65-F5344CB8AC3E}">
        <p14:creationId xmlns:p14="http://schemas.microsoft.com/office/powerpoint/2010/main" val="3619019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6E5E839-040E-4D3E-B50A-8D803DFE4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F3F4B4-A2E6-47B5-92FB-37BEEAFA4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08991-0C7B-CB4F-A4F8-60D80860C40B}"/>
              </a:ext>
            </a:extLst>
          </p:cNvPr>
          <p:cNvSpPr>
            <a:spLocks noGrp="1"/>
          </p:cNvSpPr>
          <p:nvPr>
            <p:ph type="title"/>
          </p:nvPr>
        </p:nvSpPr>
        <p:spPr>
          <a:xfrm>
            <a:off x="640080" y="635508"/>
            <a:ext cx="3354470" cy="2221992"/>
          </a:xfrm>
        </p:spPr>
        <p:txBody>
          <a:bodyPr>
            <a:normAutofit fontScale="90000"/>
          </a:bodyPr>
          <a:lstStyle/>
          <a:p>
            <a:r>
              <a:rPr lang="en-US" sz="4800" b="1" dirty="0">
                <a:solidFill>
                  <a:schemeClr val="tx2"/>
                </a:solidFill>
                <a:latin typeface="Calibri" panose="020F0502020204030204" pitchFamily="34" charset="0"/>
                <a:cs typeface="Calibri" panose="020F0502020204030204" pitchFamily="34" charset="0"/>
              </a:rPr>
              <a:t>School Supply Outreach</a:t>
            </a:r>
          </a:p>
        </p:txBody>
      </p:sp>
      <p:sp>
        <p:nvSpPr>
          <p:cNvPr id="21" name="Rectangle 20">
            <a:extLst>
              <a:ext uri="{FF2B5EF4-FFF2-40B4-BE49-F238E27FC236}">
                <a16:creationId xmlns:a16="http://schemas.microsoft.com/office/drawing/2014/main" id="{1D124D17-3A82-47D5-80C1-F990ABB1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B4A78C8-C0E0-45DA-BC2C-2C8D4153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pic>
        <p:nvPicPr>
          <p:cNvPr id="9" name="Content Placeholder 7" descr="A close up of a sign&#10;&#10;Description automatically generated">
            <a:extLst>
              <a:ext uri="{FF2B5EF4-FFF2-40B4-BE49-F238E27FC236}">
                <a16:creationId xmlns:a16="http://schemas.microsoft.com/office/drawing/2014/main" id="{A724E735-D61A-9549-AFF1-3659D4FF0C83}"/>
              </a:ext>
            </a:extLst>
          </p:cNvPr>
          <p:cNvPicPr>
            <a:picLocks noChangeAspect="1"/>
          </p:cNvPicPr>
          <p:nvPr/>
        </p:nvPicPr>
        <p:blipFill>
          <a:blip r:embed="rId3"/>
          <a:stretch>
            <a:fillRect/>
          </a:stretch>
        </p:blipFill>
        <p:spPr>
          <a:xfrm>
            <a:off x="960913" y="3781061"/>
            <a:ext cx="2831472" cy="2831472"/>
          </a:xfrm>
          <a:prstGeom prst="rect">
            <a:avLst/>
          </a:prstGeom>
          <a:ln w="57150" cmpd="thickThin">
            <a:noFill/>
            <a:miter lim="800000"/>
          </a:ln>
        </p:spPr>
      </p:pic>
      <p:pic>
        <p:nvPicPr>
          <p:cNvPr id="4" name="Picture 3" descr="A bag of luggage&#10;&#10;Description automatically generated">
            <a:extLst>
              <a:ext uri="{FF2B5EF4-FFF2-40B4-BE49-F238E27FC236}">
                <a16:creationId xmlns:a16="http://schemas.microsoft.com/office/drawing/2014/main" id="{9A22A27A-873C-6C40-BBEE-E0A374C8F679}"/>
              </a:ext>
            </a:extLst>
          </p:cNvPr>
          <p:cNvPicPr>
            <a:picLocks noChangeAspect="1"/>
          </p:cNvPicPr>
          <p:nvPr/>
        </p:nvPicPr>
        <p:blipFill>
          <a:blip r:embed="rId4"/>
          <a:stretch>
            <a:fillRect/>
          </a:stretch>
        </p:blipFill>
        <p:spPr>
          <a:xfrm>
            <a:off x="5282837" y="635507"/>
            <a:ext cx="2860265" cy="3813687"/>
          </a:xfrm>
          <a:prstGeom prst="rect">
            <a:avLst/>
          </a:prstGeom>
        </p:spPr>
      </p:pic>
      <p:pic>
        <p:nvPicPr>
          <p:cNvPr id="6" name="Picture 5" descr="A group of items in a room&#10;&#10;Description automatically generated">
            <a:extLst>
              <a:ext uri="{FF2B5EF4-FFF2-40B4-BE49-F238E27FC236}">
                <a16:creationId xmlns:a16="http://schemas.microsoft.com/office/drawing/2014/main" id="{F1F353C0-99ED-6B4C-A165-0D73493B4674}"/>
              </a:ext>
            </a:extLst>
          </p:cNvPr>
          <p:cNvPicPr>
            <a:picLocks noChangeAspect="1"/>
          </p:cNvPicPr>
          <p:nvPr/>
        </p:nvPicPr>
        <p:blipFill>
          <a:blip r:embed="rId5"/>
          <a:stretch>
            <a:fillRect/>
          </a:stretch>
        </p:blipFill>
        <p:spPr>
          <a:xfrm>
            <a:off x="7745165" y="3367278"/>
            <a:ext cx="3806952" cy="2855214"/>
          </a:xfrm>
          <a:prstGeom prst="rect">
            <a:avLst/>
          </a:prstGeom>
        </p:spPr>
      </p:pic>
    </p:spTree>
    <p:extLst>
      <p:ext uri="{BB962C8B-B14F-4D97-AF65-F5344CB8AC3E}">
        <p14:creationId xmlns:p14="http://schemas.microsoft.com/office/powerpoint/2010/main" val="3322154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6E5E839-040E-4D3E-B50A-8D803DFE4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F3F4B4-A2E6-47B5-92FB-37BEEAFA4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08991-0C7B-CB4F-A4F8-60D80860C40B}"/>
              </a:ext>
            </a:extLst>
          </p:cNvPr>
          <p:cNvSpPr>
            <a:spLocks noGrp="1"/>
          </p:cNvSpPr>
          <p:nvPr>
            <p:ph type="title"/>
          </p:nvPr>
        </p:nvSpPr>
        <p:spPr>
          <a:xfrm>
            <a:off x="640080" y="635508"/>
            <a:ext cx="3354470" cy="2221992"/>
          </a:xfrm>
        </p:spPr>
        <p:txBody>
          <a:bodyPr>
            <a:normAutofit fontScale="90000"/>
          </a:bodyPr>
          <a:lstStyle/>
          <a:p>
            <a:r>
              <a:rPr lang="en-US" sz="4800" b="1" dirty="0">
                <a:solidFill>
                  <a:schemeClr val="tx2"/>
                </a:solidFill>
                <a:latin typeface="Calibri" panose="020F0502020204030204" pitchFamily="34" charset="0"/>
                <a:cs typeface="Calibri" panose="020F0502020204030204" pitchFamily="34" charset="0"/>
              </a:rPr>
              <a:t>Elder Community</a:t>
            </a:r>
            <a:br>
              <a:rPr lang="en-US" sz="4800" b="1" dirty="0">
                <a:solidFill>
                  <a:schemeClr val="tx2"/>
                </a:solidFill>
                <a:latin typeface="Calibri" panose="020F0502020204030204" pitchFamily="34" charset="0"/>
                <a:cs typeface="Calibri" panose="020F0502020204030204" pitchFamily="34" charset="0"/>
              </a:rPr>
            </a:br>
            <a:r>
              <a:rPr lang="en-US" sz="4800" b="1" dirty="0">
                <a:solidFill>
                  <a:schemeClr val="tx2"/>
                </a:solidFill>
                <a:latin typeface="Calibri" panose="020F0502020204030204" pitchFamily="34" charset="0"/>
                <a:cs typeface="Calibri" panose="020F0502020204030204" pitchFamily="34" charset="0"/>
              </a:rPr>
              <a:t>Research and Connection</a:t>
            </a:r>
          </a:p>
        </p:txBody>
      </p:sp>
      <p:sp>
        <p:nvSpPr>
          <p:cNvPr id="21" name="Rectangle 20">
            <a:extLst>
              <a:ext uri="{FF2B5EF4-FFF2-40B4-BE49-F238E27FC236}">
                <a16:creationId xmlns:a16="http://schemas.microsoft.com/office/drawing/2014/main" id="{1D124D17-3A82-47D5-80C1-F990ABB1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8BF8A761-2B4A-49E4-9F78-3519E181E3FD}"/>
              </a:ext>
            </a:extLst>
          </p:cNvPr>
          <p:cNvSpPr>
            <a:spLocks noGrp="1"/>
          </p:cNvSpPr>
          <p:nvPr>
            <p:ph idx="1"/>
          </p:nvPr>
        </p:nvSpPr>
        <p:spPr>
          <a:xfrm>
            <a:off x="5617804" y="954756"/>
            <a:ext cx="5613283" cy="4853888"/>
          </a:xfrm>
        </p:spPr>
        <p:txBody>
          <a:bodyPr anchor="ctr">
            <a:normAutofit/>
          </a:bodyPr>
          <a:lstStyle/>
          <a:p>
            <a:r>
              <a:rPr lang="en-US" sz="3600" dirty="0">
                <a:solidFill>
                  <a:schemeClr val="bg1"/>
                </a:solidFill>
                <a:latin typeface="Calibri" panose="020F0502020204030204" pitchFamily="34" charset="0"/>
                <a:cs typeface="Calibri" panose="020F0502020204030204" pitchFamily="34" charset="0"/>
              </a:rPr>
              <a:t>Elder board will be inviting local community leaders in to discuss the needs that they see in our community.</a:t>
            </a:r>
          </a:p>
          <a:p>
            <a:r>
              <a:rPr lang="en-US" sz="3600" dirty="0">
                <a:solidFill>
                  <a:schemeClr val="bg1"/>
                </a:solidFill>
                <a:latin typeface="Calibri" panose="020F0502020204030204" pitchFamily="34" charset="0"/>
                <a:cs typeface="Calibri" panose="020F0502020204030204" pitchFamily="34" charset="0"/>
              </a:rPr>
              <a:t>How can Darby Creek help?</a:t>
            </a:r>
          </a:p>
        </p:txBody>
      </p:sp>
      <p:sp>
        <p:nvSpPr>
          <p:cNvPr id="23" name="Rectangle 22">
            <a:extLst>
              <a:ext uri="{FF2B5EF4-FFF2-40B4-BE49-F238E27FC236}">
                <a16:creationId xmlns:a16="http://schemas.microsoft.com/office/drawing/2014/main" id="{AB4A78C8-C0E0-45DA-BC2C-2C8D4153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pic>
        <p:nvPicPr>
          <p:cNvPr id="9" name="Content Placeholder 7" descr="A close up of a sign&#10;&#10;Description automatically generated">
            <a:extLst>
              <a:ext uri="{FF2B5EF4-FFF2-40B4-BE49-F238E27FC236}">
                <a16:creationId xmlns:a16="http://schemas.microsoft.com/office/drawing/2014/main" id="{A724E735-D61A-9549-AFF1-3659D4FF0C83}"/>
              </a:ext>
            </a:extLst>
          </p:cNvPr>
          <p:cNvPicPr>
            <a:picLocks noChangeAspect="1"/>
          </p:cNvPicPr>
          <p:nvPr/>
        </p:nvPicPr>
        <p:blipFill>
          <a:blip r:embed="rId3"/>
          <a:stretch>
            <a:fillRect/>
          </a:stretch>
        </p:blipFill>
        <p:spPr>
          <a:xfrm>
            <a:off x="960913" y="3781061"/>
            <a:ext cx="2831472" cy="2831472"/>
          </a:xfrm>
          <a:prstGeom prst="rect">
            <a:avLst/>
          </a:prstGeom>
          <a:ln w="57150" cmpd="thickThin">
            <a:noFill/>
            <a:miter lim="800000"/>
          </a:ln>
        </p:spPr>
      </p:pic>
    </p:spTree>
    <p:extLst>
      <p:ext uri="{BB962C8B-B14F-4D97-AF65-F5344CB8AC3E}">
        <p14:creationId xmlns:p14="http://schemas.microsoft.com/office/powerpoint/2010/main" val="3391380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6E5E839-040E-4D3E-B50A-8D803DFE4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F3F4B4-A2E6-47B5-92FB-37BEEAFA4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08991-0C7B-CB4F-A4F8-60D80860C40B}"/>
              </a:ext>
            </a:extLst>
          </p:cNvPr>
          <p:cNvSpPr>
            <a:spLocks noGrp="1"/>
          </p:cNvSpPr>
          <p:nvPr>
            <p:ph type="title"/>
          </p:nvPr>
        </p:nvSpPr>
        <p:spPr>
          <a:xfrm>
            <a:off x="640080" y="635508"/>
            <a:ext cx="3354470" cy="2221992"/>
          </a:xfrm>
        </p:spPr>
        <p:txBody>
          <a:bodyPr>
            <a:normAutofit/>
          </a:bodyPr>
          <a:lstStyle/>
          <a:p>
            <a:r>
              <a:rPr lang="en-US" sz="4800" b="1" dirty="0">
                <a:solidFill>
                  <a:schemeClr val="tx2"/>
                </a:solidFill>
                <a:latin typeface="Calibri" panose="020F0502020204030204" pitchFamily="34" charset="0"/>
                <a:cs typeface="Calibri" panose="020F0502020204030204" pitchFamily="34" charset="0"/>
              </a:rPr>
              <a:t>Small Groups</a:t>
            </a:r>
          </a:p>
        </p:txBody>
      </p:sp>
      <p:sp>
        <p:nvSpPr>
          <p:cNvPr id="21" name="Rectangle 20">
            <a:extLst>
              <a:ext uri="{FF2B5EF4-FFF2-40B4-BE49-F238E27FC236}">
                <a16:creationId xmlns:a16="http://schemas.microsoft.com/office/drawing/2014/main" id="{1D124D17-3A82-47D5-80C1-F990ABB1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8BF8A761-2B4A-49E4-9F78-3519E181E3FD}"/>
              </a:ext>
            </a:extLst>
          </p:cNvPr>
          <p:cNvSpPr>
            <a:spLocks noGrp="1"/>
          </p:cNvSpPr>
          <p:nvPr>
            <p:ph idx="1"/>
          </p:nvPr>
        </p:nvSpPr>
        <p:spPr>
          <a:xfrm>
            <a:off x="5617804" y="954756"/>
            <a:ext cx="5613283" cy="4853888"/>
          </a:xfrm>
        </p:spPr>
        <p:txBody>
          <a:bodyPr anchor="ctr">
            <a:normAutofit/>
          </a:bodyPr>
          <a:lstStyle/>
          <a:p>
            <a:r>
              <a:rPr lang="en-US" sz="3200" dirty="0">
                <a:solidFill>
                  <a:schemeClr val="bg1"/>
                </a:solidFill>
                <a:latin typeface="Calibri" panose="020F0502020204030204" pitchFamily="34" charset="0"/>
                <a:cs typeface="Calibri" panose="020F0502020204030204" pitchFamily="34" charset="0"/>
              </a:rPr>
              <a:t>Studying the topic of Loving Your Neighbor</a:t>
            </a:r>
          </a:p>
          <a:p>
            <a:r>
              <a:rPr lang="en-US" sz="3200" dirty="0">
                <a:solidFill>
                  <a:schemeClr val="bg1"/>
                </a:solidFill>
                <a:latin typeface="Calibri" panose="020F0502020204030204" pitchFamily="34" charset="0"/>
                <a:cs typeface="Calibri" panose="020F0502020204030204" pitchFamily="34" charset="0"/>
              </a:rPr>
              <a:t>Finding practical applications</a:t>
            </a:r>
          </a:p>
          <a:p>
            <a:endParaRPr lang="en-US" sz="2200" dirty="0">
              <a:solidFill>
                <a:schemeClr val="bg1"/>
              </a:solidFill>
            </a:endParaRPr>
          </a:p>
        </p:txBody>
      </p:sp>
      <p:sp>
        <p:nvSpPr>
          <p:cNvPr id="23" name="Rectangle 22">
            <a:extLst>
              <a:ext uri="{FF2B5EF4-FFF2-40B4-BE49-F238E27FC236}">
                <a16:creationId xmlns:a16="http://schemas.microsoft.com/office/drawing/2014/main" id="{AB4A78C8-C0E0-45DA-BC2C-2C8D4153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pic>
        <p:nvPicPr>
          <p:cNvPr id="9" name="Content Placeholder 7" descr="A close up of a sign&#10;&#10;Description automatically generated">
            <a:extLst>
              <a:ext uri="{FF2B5EF4-FFF2-40B4-BE49-F238E27FC236}">
                <a16:creationId xmlns:a16="http://schemas.microsoft.com/office/drawing/2014/main" id="{A724E735-D61A-9549-AFF1-3659D4FF0C83}"/>
              </a:ext>
            </a:extLst>
          </p:cNvPr>
          <p:cNvPicPr>
            <a:picLocks noChangeAspect="1"/>
          </p:cNvPicPr>
          <p:nvPr/>
        </p:nvPicPr>
        <p:blipFill>
          <a:blip r:embed="rId3"/>
          <a:stretch>
            <a:fillRect/>
          </a:stretch>
        </p:blipFill>
        <p:spPr>
          <a:xfrm>
            <a:off x="960913" y="3781061"/>
            <a:ext cx="2831472" cy="2831472"/>
          </a:xfrm>
          <a:prstGeom prst="rect">
            <a:avLst/>
          </a:prstGeom>
          <a:ln w="57150" cmpd="thickThin">
            <a:noFill/>
            <a:miter lim="800000"/>
          </a:ln>
        </p:spPr>
      </p:pic>
    </p:spTree>
    <p:extLst>
      <p:ext uri="{BB962C8B-B14F-4D97-AF65-F5344CB8AC3E}">
        <p14:creationId xmlns:p14="http://schemas.microsoft.com/office/powerpoint/2010/main" val="230152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6E5E839-040E-4D3E-B50A-8D803DFE4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F3F4B4-A2E6-47B5-92FB-37BEEAFA4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08991-0C7B-CB4F-A4F8-60D80860C40B}"/>
              </a:ext>
            </a:extLst>
          </p:cNvPr>
          <p:cNvSpPr>
            <a:spLocks noGrp="1"/>
          </p:cNvSpPr>
          <p:nvPr>
            <p:ph type="title"/>
          </p:nvPr>
        </p:nvSpPr>
        <p:spPr>
          <a:xfrm>
            <a:off x="640080" y="635508"/>
            <a:ext cx="3354470" cy="2221992"/>
          </a:xfrm>
        </p:spPr>
        <p:txBody>
          <a:bodyPr>
            <a:normAutofit/>
          </a:bodyPr>
          <a:lstStyle/>
          <a:p>
            <a:r>
              <a:rPr lang="en-US" sz="4800" b="1" dirty="0">
                <a:solidFill>
                  <a:schemeClr val="tx2"/>
                </a:solidFill>
                <a:latin typeface="Calibri" panose="020F0502020204030204" pitchFamily="34" charset="0"/>
                <a:cs typeface="Calibri" panose="020F0502020204030204" pitchFamily="34" charset="0"/>
              </a:rPr>
              <a:t>More Ideas Welcome!</a:t>
            </a:r>
          </a:p>
        </p:txBody>
      </p:sp>
      <p:sp>
        <p:nvSpPr>
          <p:cNvPr id="21" name="Rectangle 20">
            <a:extLst>
              <a:ext uri="{FF2B5EF4-FFF2-40B4-BE49-F238E27FC236}">
                <a16:creationId xmlns:a16="http://schemas.microsoft.com/office/drawing/2014/main" id="{1D124D17-3A82-47D5-80C1-F990ABB1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8BF8A761-2B4A-49E4-9F78-3519E181E3FD}"/>
              </a:ext>
            </a:extLst>
          </p:cNvPr>
          <p:cNvSpPr>
            <a:spLocks noGrp="1"/>
          </p:cNvSpPr>
          <p:nvPr>
            <p:ph idx="1"/>
          </p:nvPr>
        </p:nvSpPr>
        <p:spPr>
          <a:xfrm>
            <a:off x="5617804" y="954756"/>
            <a:ext cx="5613283" cy="4853888"/>
          </a:xfrm>
        </p:spPr>
        <p:txBody>
          <a:bodyPr anchor="ctr">
            <a:normAutofit/>
          </a:bodyPr>
          <a:lstStyle/>
          <a:p>
            <a:r>
              <a:rPr lang="en-US" sz="3200" dirty="0">
                <a:solidFill>
                  <a:schemeClr val="bg1"/>
                </a:solidFill>
                <a:latin typeface="Calibri" panose="020F0502020204030204" pitchFamily="34" charset="0"/>
                <a:cs typeface="Calibri" panose="020F0502020204030204" pitchFamily="34" charset="0"/>
              </a:rPr>
              <a:t>These plans and events are not an exclusive list</a:t>
            </a:r>
          </a:p>
          <a:p>
            <a:r>
              <a:rPr lang="en-US" sz="3200" dirty="0">
                <a:solidFill>
                  <a:schemeClr val="bg1"/>
                </a:solidFill>
                <a:latin typeface="Calibri" panose="020F0502020204030204" pitchFamily="34" charset="0"/>
                <a:cs typeface="Calibri" panose="020F0502020204030204" pitchFamily="34" charset="0"/>
              </a:rPr>
              <a:t>Please let us know your ideas on loving our neighbors</a:t>
            </a:r>
          </a:p>
          <a:p>
            <a:endParaRPr lang="en-US" sz="2200" dirty="0">
              <a:solidFill>
                <a:schemeClr val="bg1"/>
              </a:solidFill>
            </a:endParaRPr>
          </a:p>
        </p:txBody>
      </p:sp>
      <p:sp>
        <p:nvSpPr>
          <p:cNvPr id="23" name="Rectangle 22">
            <a:extLst>
              <a:ext uri="{FF2B5EF4-FFF2-40B4-BE49-F238E27FC236}">
                <a16:creationId xmlns:a16="http://schemas.microsoft.com/office/drawing/2014/main" id="{AB4A78C8-C0E0-45DA-BC2C-2C8D4153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pic>
        <p:nvPicPr>
          <p:cNvPr id="9" name="Content Placeholder 7" descr="A close up of a sign&#10;&#10;Description automatically generated">
            <a:extLst>
              <a:ext uri="{FF2B5EF4-FFF2-40B4-BE49-F238E27FC236}">
                <a16:creationId xmlns:a16="http://schemas.microsoft.com/office/drawing/2014/main" id="{A724E735-D61A-9549-AFF1-3659D4FF0C83}"/>
              </a:ext>
            </a:extLst>
          </p:cNvPr>
          <p:cNvPicPr>
            <a:picLocks noChangeAspect="1"/>
          </p:cNvPicPr>
          <p:nvPr/>
        </p:nvPicPr>
        <p:blipFill>
          <a:blip r:embed="rId3"/>
          <a:stretch>
            <a:fillRect/>
          </a:stretch>
        </p:blipFill>
        <p:spPr>
          <a:xfrm>
            <a:off x="960913" y="3781061"/>
            <a:ext cx="2831472" cy="2831472"/>
          </a:xfrm>
          <a:prstGeom prst="rect">
            <a:avLst/>
          </a:prstGeom>
          <a:ln w="57150" cmpd="thickThin">
            <a:noFill/>
            <a:miter lim="800000"/>
          </a:ln>
        </p:spPr>
      </p:pic>
    </p:spTree>
    <p:extLst>
      <p:ext uri="{BB962C8B-B14F-4D97-AF65-F5344CB8AC3E}">
        <p14:creationId xmlns:p14="http://schemas.microsoft.com/office/powerpoint/2010/main" val="3843499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Picture 5" descr="A close up of a map&#10;&#10;Description automatically generated">
            <a:extLst>
              <a:ext uri="{FF2B5EF4-FFF2-40B4-BE49-F238E27FC236}">
                <a16:creationId xmlns:a16="http://schemas.microsoft.com/office/drawing/2014/main" id="{FD94A763-D96D-3D4B-BCEE-5B244B304E9C}"/>
              </a:ext>
            </a:extLst>
          </p:cNvPr>
          <p:cNvPicPr>
            <a:picLocks noChangeAspect="1"/>
          </p:cNvPicPr>
          <p:nvPr/>
        </p:nvPicPr>
        <p:blipFill rotWithShape="1">
          <a:blip r:embed="rId3">
            <a:alphaModFix amt="50000"/>
          </a:blip>
          <a:srcRect t="20258" r="1" b="24729"/>
          <a:stretch/>
        </p:blipFill>
        <p:spPr>
          <a:xfrm>
            <a:off x="486138" y="488137"/>
            <a:ext cx="11227442" cy="5883295"/>
          </a:xfrm>
          <a:prstGeom prst="rect">
            <a:avLst/>
          </a:prstGeom>
        </p:spPr>
      </p:pic>
      <p:cxnSp>
        <p:nvCxnSpPr>
          <p:cNvPr id="46" name="Straight Connector 36">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41" name="Group 40">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47"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8" name="Picture 42">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9"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5" name="Picture 44">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a:extLst>
              <a:ext uri="{FF2B5EF4-FFF2-40B4-BE49-F238E27FC236}">
                <a16:creationId xmlns:a16="http://schemas.microsoft.com/office/drawing/2014/main" id="{6EC50056-8DA6-3948-A84B-6D00A5AEFC8E}"/>
              </a:ext>
            </a:extLst>
          </p:cNvPr>
          <p:cNvSpPr>
            <a:spLocks noGrp="1"/>
          </p:cNvSpPr>
          <p:nvPr>
            <p:ph type="ctrTitle"/>
          </p:nvPr>
        </p:nvSpPr>
        <p:spPr>
          <a:xfrm>
            <a:off x="1999688" y="1249164"/>
            <a:ext cx="8229600" cy="2345264"/>
          </a:xfrm>
        </p:spPr>
        <p:txBody>
          <a:bodyPr>
            <a:normAutofit/>
          </a:bodyPr>
          <a:lstStyle/>
          <a:p>
            <a:r>
              <a:rPr lang="en-US" sz="7200" b="1" dirty="0">
                <a:solidFill>
                  <a:schemeClr val="bg1"/>
                </a:solidFill>
                <a:latin typeface="Calibri" panose="020F0502020204030204" pitchFamily="34" charset="0"/>
                <a:cs typeface="Calibri" panose="020F0502020204030204" pitchFamily="34" charset="0"/>
              </a:rPr>
              <a:t>Operation 5:16</a:t>
            </a:r>
          </a:p>
        </p:txBody>
      </p:sp>
      <p:pic>
        <p:nvPicPr>
          <p:cNvPr id="23" name="Picture 22">
            <a:extLst>
              <a:ext uri="{FF2B5EF4-FFF2-40B4-BE49-F238E27FC236}">
                <a16:creationId xmlns:a16="http://schemas.microsoft.com/office/drawing/2014/main" id="{94C8905D-4826-374C-B63E-3528002A392C}"/>
              </a:ext>
            </a:extLst>
          </p:cNvPr>
          <p:cNvPicPr>
            <a:picLocks noChangeAspect="1"/>
          </p:cNvPicPr>
          <p:nvPr/>
        </p:nvPicPr>
        <p:blipFill>
          <a:blip r:embed="rId5"/>
          <a:stretch>
            <a:fillRect/>
          </a:stretch>
        </p:blipFill>
        <p:spPr>
          <a:xfrm>
            <a:off x="8194165" y="4673595"/>
            <a:ext cx="3238500" cy="1371600"/>
          </a:xfrm>
          <a:prstGeom prst="rect">
            <a:avLst/>
          </a:prstGeom>
        </p:spPr>
      </p:pic>
    </p:spTree>
    <p:extLst>
      <p:ext uri="{BB962C8B-B14F-4D97-AF65-F5344CB8AC3E}">
        <p14:creationId xmlns:p14="http://schemas.microsoft.com/office/powerpoint/2010/main" val="3206420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6E5E839-040E-4D3E-B50A-8D803DFE4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F3F4B4-A2E6-47B5-92FB-37BEEAFA4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08991-0C7B-CB4F-A4F8-60D80860C40B}"/>
              </a:ext>
            </a:extLst>
          </p:cNvPr>
          <p:cNvSpPr>
            <a:spLocks noGrp="1"/>
          </p:cNvSpPr>
          <p:nvPr>
            <p:ph type="title"/>
          </p:nvPr>
        </p:nvSpPr>
        <p:spPr>
          <a:xfrm>
            <a:off x="129209" y="635508"/>
            <a:ext cx="4343400" cy="2167327"/>
          </a:xfrm>
        </p:spPr>
        <p:txBody>
          <a:bodyPr>
            <a:normAutofit/>
          </a:bodyPr>
          <a:lstStyle/>
          <a:p>
            <a:r>
              <a:rPr lang="en-US" sz="4000" b="1" dirty="0">
                <a:solidFill>
                  <a:schemeClr val="tx2"/>
                </a:solidFill>
                <a:latin typeface="Calibri" panose="020F0502020204030204" pitchFamily="34" charset="0"/>
                <a:cs typeface="Calibri" panose="020F0502020204030204" pitchFamily="34" charset="0"/>
              </a:rPr>
              <a:t>Operation 5:16</a:t>
            </a:r>
            <a:br>
              <a:rPr lang="en-US" sz="4000" b="1" dirty="0">
                <a:solidFill>
                  <a:schemeClr val="tx2"/>
                </a:solidFill>
                <a:latin typeface="Calibri" panose="020F0502020204030204" pitchFamily="34" charset="0"/>
                <a:cs typeface="Calibri" panose="020F0502020204030204" pitchFamily="34" charset="0"/>
              </a:rPr>
            </a:br>
            <a:r>
              <a:rPr lang="en-US" sz="4000" b="1" dirty="0">
                <a:solidFill>
                  <a:schemeClr val="tx2"/>
                </a:solidFill>
                <a:latin typeface="Calibri" panose="020F0502020204030204" pitchFamily="34" charset="0"/>
                <a:cs typeface="Calibri" panose="020F0502020204030204" pitchFamily="34" charset="0"/>
              </a:rPr>
              <a:t>Survey</a:t>
            </a:r>
          </a:p>
        </p:txBody>
      </p:sp>
      <p:sp>
        <p:nvSpPr>
          <p:cNvPr id="21" name="Rectangle 20">
            <a:extLst>
              <a:ext uri="{FF2B5EF4-FFF2-40B4-BE49-F238E27FC236}">
                <a16:creationId xmlns:a16="http://schemas.microsoft.com/office/drawing/2014/main" id="{1D124D17-3A82-47D5-80C1-F990ABB1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8BF8A761-2B4A-49E4-9F78-3519E181E3FD}"/>
              </a:ext>
            </a:extLst>
          </p:cNvPr>
          <p:cNvSpPr>
            <a:spLocks noGrp="1"/>
          </p:cNvSpPr>
          <p:nvPr>
            <p:ph idx="1"/>
          </p:nvPr>
        </p:nvSpPr>
        <p:spPr>
          <a:xfrm>
            <a:off x="5617804" y="954755"/>
            <a:ext cx="5613283" cy="4974989"/>
          </a:xfrm>
        </p:spPr>
        <p:txBody>
          <a:bodyPr anchor="ctr">
            <a:normAutofit fontScale="92500" lnSpcReduction="10000"/>
          </a:bodyPr>
          <a:lstStyle/>
          <a:p>
            <a:pPr marL="0" indent="0">
              <a:buNone/>
            </a:pPr>
            <a:r>
              <a:rPr lang="en-US" sz="2800" b="1" dirty="0">
                <a:solidFill>
                  <a:schemeClr val="bg1"/>
                </a:solidFill>
                <a:latin typeface="Calibri" panose="020F0502020204030204" pitchFamily="34" charset="0"/>
                <a:cs typeface="Calibri" panose="020F0502020204030204" pitchFamily="34" charset="0"/>
              </a:rPr>
              <a:t>What week in July 2020 is preferred for any participation in Operation 5:16?</a:t>
            </a:r>
          </a:p>
          <a:p>
            <a:pPr marL="0" indent="0">
              <a:buNone/>
            </a:pPr>
            <a:r>
              <a:rPr lang="en-US" sz="2800" b="1" dirty="0">
                <a:solidFill>
                  <a:schemeClr val="bg1"/>
                </a:solidFill>
                <a:latin typeface="Calibri" panose="020F0502020204030204" pitchFamily="34" charset="0"/>
                <a:cs typeface="Calibri" panose="020F0502020204030204" pitchFamily="34" charset="0"/>
              </a:rPr>
              <a:t>July 5 – 11</a:t>
            </a:r>
          </a:p>
          <a:p>
            <a:pPr marL="0" indent="0">
              <a:buNone/>
            </a:pPr>
            <a:r>
              <a:rPr lang="en-US" sz="2800" b="1" dirty="0">
                <a:solidFill>
                  <a:schemeClr val="bg1"/>
                </a:solidFill>
                <a:latin typeface="Calibri" panose="020F0502020204030204" pitchFamily="34" charset="0"/>
                <a:cs typeface="Calibri" panose="020F0502020204030204" pitchFamily="34" charset="0"/>
              </a:rPr>
              <a:t>July 12 – 18</a:t>
            </a:r>
          </a:p>
          <a:p>
            <a:pPr marL="0" indent="0">
              <a:buNone/>
            </a:pPr>
            <a:r>
              <a:rPr lang="en-US" sz="2800" b="1" dirty="0">
                <a:solidFill>
                  <a:schemeClr val="bg1"/>
                </a:solidFill>
                <a:latin typeface="Calibri" panose="020F0502020204030204" pitchFamily="34" charset="0"/>
                <a:cs typeface="Calibri" panose="020F0502020204030204" pitchFamily="34" charset="0"/>
              </a:rPr>
              <a:t>July 19 – 25</a:t>
            </a:r>
          </a:p>
          <a:p>
            <a:pPr marL="0" indent="0">
              <a:buNone/>
            </a:pPr>
            <a:r>
              <a:rPr lang="en-US" sz="2800" b="1" dirty="0">
                <a:solidFill>
                  <a:schemeClr val="bg1"/>
                </a:solidFill>
                <a:latin typeface="Calibri" panose="020F0502020204030204" pitchFamily="34" charset="0"/>
                <a:cs typeface="Calibri" panose="020F0502020204030204" pitchFamily="34" charset="0"/>
              </a:rPr>
              <a:t>July 26 – August 1</a:t>
            </a:r>
          </a:p>
          <a:p>
            <a:pPr marL="0" indent="0">
              <a:buNone/>
            </a:pPr>
            <a:endParaRPr lang="en-US" sz="2800" b="1" dirty="0">
              <a:solidFill>
                <a:schemeClr val="bg1"/>
              </a:solidFill>
              <a:latin typeface="Calibri" panose="020F0502020204030204" pitchFamily="34" charset="0"/>
              <a:cs typeface="Calibri" panose="020F0502020204030204" pitchFamily="34" charset="0"/>
            </a:endParaRPr>
          </a:p>
          <a:p>
            <a:pPr marL="0" indent="0">
              <a:buNone/>
            </a:pPr>
            <a:r>
              <a:rPr lang="en-US" sz="2800" b="1" dirty="0">
                <a:solidFill>
                  <a:schemeClr val="bg1"/>
                </a:solidFill>
                <a:latin typeface="Calibri" panose="020F0502020204030204" pitchFamily="34" charset="0"/>
                <a:cs typeface="Calibri" panose="020F0502020204030204" pitchFamily="34" charset="0"/>
              </a:rPr>
              <a:t>Either use QR code, click on button on </a:t>
            </a:r>
            <a:r>
              <a:rPr lang="en-US" sz="2800" b="1" dirty="0" err="1">
                <a:solidFill>
                  <a:schemeClr val="bg1"/>
                </a:solidFill>
                <a:latin typeface="Calibri" panose="020F0502020204030204" pitchFamily="34" charset="0"/>
                <a:cs typeface="Calibri" panose="020F0502020204030204" pitchFamily="34" charset="0"/>
              </a:rPr>
              <a:t>DarbyCreek.org</a:t>
            </a:r>
            <a:r>
              <a:rPr lang="en-US" sz="2800" b="1" dirty="0">
                <a:solidFill>
                  <a:schemeClr val="bg1"/>
                </a:solidFill>
                <a:latin typeface="Calibri" panose="020F0502020204030204" pitchFamily="34" charset="0"/>
                <a:cs typeface="Calibri" panose="020F0502020204030204" pitchFamily="34" charset="0"/>
              </a:rPr>
              <a:t> or text your answer to </a:t>
            </a:r>
          </a:p>
          <a:p>
            <a:pPr marL="0" indent="0">
              <a:buNone/>
            </a:pPr>
            <a:r>
              <a:rPr lang="en-US" sz="2800" b="1" dirty="0">
                <a:solidFill>
                  <a:schemeClr val="bg1"/>
                </a:solidFill>
                <a:latin typeface="Calibri" panose="020F0502020204030204" pitchFamily="34" charset="0"/>
                <a:cs typeface="Calibri" panose="020F0502020204030204" pitchFamily="34" charset="0"/>
              </a:rPr>
              <a:t>614-719-9066 </a:t>
            </a:r>
          </a:p>
        </p:txBody>
      </p:sp>
      <p:sp>
        <p:nvSpPr>
          <p:cNvPr id="23" name="Rectangle 22">
            <a:extLst>
              <a:ext uri="{FF2B5EF4-FFF2-40B4-BE49-F238E27FC236}">
                <a16:creationId xmlns:a16="http://schemas.microsoft.com/office/drawing/2014/main" id="{AB4A78C8-C0E0-45DA-BC2C-2C8D4153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pic>
        <p:nvPicPr>
          <p:cNvPr id="9" name="Content Placeholder 7" descr="A close up of a sign&#10;&#10;Description automatically generated">
            <a:extLst>
              <a:ext uri="{FF2B5EF4-FFF2-40B4-BE49-F238E27FC236}">
                <a16:creationId xmlns:a16="http://schemas.microsoft.com/office/drawing/2014/main" id="{A724E735-D61A-9549-AFF1-3659D4FF0C83}"/>
              </a:ext>
            </a:extLst>
          </p:cNvPr>
          <p:cNvPicPr>
            <a:picLocks noChangeAspect="1"/>
          </p:cNvPicPr>
          <p:nvPr/>
        </p:nvPicPr>
        <p:blipFill>
          <a:blip r:embed="rId3"/>
          <a:stretch>
            <a:fillRect/>
          </a:stretch>
        </p:blipFill>
        <p:spPr>
          <a:xfrm>
            <a:off x="960913" y="3781061"/>
            <a:ext cx="2831472" cy="2831472"/>
          </a:xfrm>
          <a:prstGeom prst="rect">
            <a:avLst/>
          </a:prstGeom>
          <a:ln w="57150" cmpd="thickThin">
            <a:noFill/>
            <a:miter lim="800000"/>
          </a:ln>
        </p:spPr>
      </p:pic>
    </p:spTree>
    <p:extLst>
      <p:ext uri="{BB962C8B-B14F-4D97-AF65-F5344CB8AC3E}">
        <p14:creationId xmlns:p14="http://schemas.microsoft.com/office/powerpoint/2010/main" val="3269365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Picture 5" descr="A close up of a map&#10;&#10;Description automatically generated">
            <a:extLst>
              <a:ext uri="{FF2B5EF4-FFF2-40B4-BE49-F238E27FC236}">
                <a16:creationId xmlns:a16="http://schemas.microsoft.com/office/drawing/2014/main" id="{FD94A763-D96D-3D4B-BCEE-5B244B304E9C}"/>
              </a:ext>
            </a:extLst>
          </p:cNvPr>
          <p:cNvPicPr>
            <a:picLocks noChangeAspect="1"/>
          </p:cNvPicPr>
          <p:nvPr/>
        </p:nvPicPr>
        <p:blipFill rotWithShape="1">
          <a:blip r:embed="rId3">
            <a:alphaModFix amt="50000"/>
          </a:blip>
          <a:srcRect t="20258" r="1" b="24729"/>
          <a:stretch/>
        </p:blipFill>
        <p:spPr>
          <a:xfrm>
            <a:off x="486138" y="488137"/>
            <a:ext cx="11227442" cy="5883295"/>
          </a:xfrm>
          <a:prstGeom prst="rect">
            <a:avLst/>
          </a:prstGeom>
        </p:spPr>
      </p:pic>
      <p:cxnSp>
        <p:nvCxnSpPr>
          <p:cNvPr id="46" name="Straight Connector 36">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41" name="Group 40">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47"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8" name="Picture 42">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9"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5" name="Picture 44">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a:extLst>
              <a:ext uri="{FF2B5EF4-FFF2-40B4-BE49-F238E27FC236}">
                <a16:creationId xmlns:a16="http://schemas.microsoft.com/office/drawing/2014/main" id="{6EC50056-8DA6-3948-A84B-6D00A5AEFC8E}"/>
              </a:ext>
            </a:extLst>
          </p:cNvPr>
          <p:cNvSpPr>
            <a:spLocks noGrp="1"/>
          </p:cNvSpPr>
          <p:nvPr>
            <p:ph type="ctrTitle"/>
          </p:nvPr>
        </p:nvSpPr>
        <p:spPr>
          <a:xfrm>
            <a:off x="2224403" y="1113698"/>
            <a:ext cx="8229600" cy="2345264"/>
          </a:xfrm>
        </p:spPr>
        <p:txBody>
          <a:bodyPr>
            <a:normAutofit/>
          </a:bodyPr>
          <a:lstStyle/>
          <a:p>
            <a:r>
              <a:rPr lang="en-US" sz="7200" b="1" dirty="0">
                <a:solidFill>
                  <a:schemeClr val="bg1"/>
                </a:solidFill>
                <a:latin typeface="Calibri" panose="020F0502020204030204" pitchFamily="34" charset="0"/>
                <a:cs typeface="Calibri" panose="020F0502020204030204" pitchFamily="34" charset="0"/>
              </a:rPr>
              <a:t>Small Groups</a:t>
            </a:r>
          </a:p>
        </p:txBody>
      </p:sp>
      <p:sp>
        <p:nvSpPr>
          <p:cNvPr id="3" name="Subtitle 2">
            <a:extLst>
              <a:ext uri="{FF2B5EF4-FFF2-40B4-BE49-F238E27FC236}">
                <a16:creationId xmlns:a16="http://schemas.microsoft.com/office/drawing/2014/main" id="{710875A3-1DA1-E043-BFC0-890FBEA9E1E8}"/>
              </a:ext>
            </a:extLst>
          </p:cNvPr>
          <p:cNvSpPr>
            <a:spLocks noGrp="1"/>
          </p:cNvSpPr>
          <p:nvPr>
            <p:ph type="subTitle" idx="1"/>
          </p:nvPr>
        </p:nvSpPr>
        <p:spPr>
          <a:xfrm>
            <a:off x="2453003" y="3729894"/>
            <a:ext cx="7772400" cy="1320802"/>
          </a:xfrm>
        </p:spPr>
        <p:txBody>
          <a:bodyPr>
            <a:normAutofit/>
          </a:bodyPr>
          <a:lstStyle/>
          <a:p>
            <a:r>
              <a:rPr lang="en-US" sz="3200" b="1" dirty="0">
                <a:solidFill>
                  <a:schemeClr val="bg1"/>
                </a:solidFill>
                <a:latin typeface="Calibri" panose="020F0502020204030204" pitchFamily="34" charset="0"/>
                <a:cs typeface="Calibri" panose="020F0502020204030204" pitchFamily="34" charset="0"/>
              </a:rPr>
              <a:t>Loving Your Neighbor</a:t>
            </a:r>
          </a:p>
        </p:txBody>
      </p:sp>
      <p:pic>
        <p:nvPicPr>
          <p:cNvPr id="23" name="Picture 22">
            <a:extLst>
              <a:ext uri="{FF2B5EF4-FFF2-40B4-BE49-F238E27FC236}">
                <a16:creationId xmlns:a16="http://schemas.microsoft.com/office/drawing/2014/main" id="{94C8905D-4826-374C-B63E-3528002A392C}"/>
              </a:ext>
            </a:extLst>
          </p:cNvPr>
          <p:cNvPicPr>
            <a:picLocks noChangeAspect="1"/>
          </p:cNvPicPr>
          <p:nvPr/>
        </p:nvPicPr>
        <p:blipFill>
          <a:blip r:embed="rId5"/>
          <a:stretch>
            <a:fillRect/>
          </a:stretch>
        </p:blipFill>
        <p:spPr>
          <a:xfrm>
            <a:off x="8194165" y="4673595"/>
            <a:ext cx="3238500" cy="1371600"/>
          </a:xfrm>
          <a:prstGeom prst="rect">
            <a:avLst/>
          </a:prstGeom>
        </p:spPr>
      </p:pic>
    </p:spTree>
    <p:extLst>
      <p:ext uri="{BB962C8B-B14F-4D97-AF65-F5344CB8AC3E}">
        <p14:creationId xmlns:p14="http://schemas.microsoft.com/office/powerpoint/2010/main" val="2904421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08991-0C7B-CB4F-A4F8-60D80860C40B}"/>
              </a:ext>
            </a:extLst>
          </p:cNvPr>
          <p:cNvSpPr>
            <a:spLocks noGrp="1"/>
          </p:cNvSpPr>
          <p:nvPr>
            <p:ph type="title"/>
          </p:nvPr>
        </p:nvSpPr>
        <p:spPr>
          <a:xfrm>
            <a:off x="1386466" y="982132"/>
            <a:ext cx="9510131" cy="1303867"/>
          </a:xfrm>
        </p:spPr>
        <p:txBody>
          <a:bodyPr>
            <a:normAutofit/>
          </a:bodyPr>
          <a:lstStyle/>
          <a:p>
            <a:pPr algn="l"/>
            <a:r>
              <a:rPr lang="en-US" b="1" dirty="0">
                <a:solidFill>
                  <a:srgbClr val="262626"/>
                </a:solidFill>
                <a:latin typeface="Calibri" panose="020F0502020204030204" pitchFamily="34" charset="0"/>
                <a:cs typeface="Calibri" panose="020F0502020204030204" pitchFamily="34" charset="0"/>
              </a:rPr>
              <a:t>Small Group Studies</a:t>
            </a:r>
          </a:p>
        </p:txBody>
      </p:sp>
      <p:sp>
        <p:nvSpPr>
          <p:cNvPr id="12" name="Content Placeholder 11">
            <a:extLst>
              <a:ext uri="{FF2B5EF4-FFF2-40B4-BE49-F238E27FC236}">
                <a16:creationId xmlns:a16="http://schemas.microsoft.com/office/drawing/2014/main" id="{8BF8A761-2B4A-49E4-9F78-3519E181E3FD}"/>
              </a:ext>
            </a:extLst>
          </p:cNvPr>
          <p:cNvSpPr>
            <a:spLocks noGrp="1"/>
          </p:cNvSpPr>
          <p:nvPr>
            <p:ph idx="1"/>
          </p:nvPr>
        </p:nvSpPr>
        <p:spPr>
          <a:xfrm>
            <a:off x="4753482" y="2983238"/>
            <a:ext cx="2685036" cy="2001357"/>
          </a:xfrm>
        </p:spPr>
        <p:txBody>
          <a:bodyPr>
            <a:normAutofit fontScale="85000" lnSpcReduction="10000"/>
          </a:bodyPr>
          <a:lstStyle/>
          <a:p>
            <a:pPr marL="0" indent="0">
              <a:buNone/>
            </a:pPr>
            <a:r>
              <a:rPr lang="en-US" sz="3200" b="1" dirty="0">
                <a:solidFill>
                  <a:srgbClr val="262626"/>
                </a:solidFill>
                <a:latin typeface="Calibri" panose="020F0502020204030204" pitchFamily="34" charset="0"/>
                <a:cs typeface="Calibri" panose="020F0502020204030204" pitchFamily="34" charset="0"/>
              </a:rPr>
              <a:t>All groups will be covering at least one of these two studies this ministry year</a:t>
            </a:r>
          </a:p>
        </p:txBody>
      </p:sp>
      <p:pic>
        <p:nvPicPr>
          <p:cNvPr id="8" name="Content Placeholder 7" descr="A close up of a sign&#10;&#10;Description automatically generated">
            <a:extLst>
              <a:ext uri="{FF2B5EF4-FFF2-40B4-BE49-F238E27FC236}">
                <a16:creationId xmlns:a16="http://schemas.microsoft.com/office/drawing/2014/main" id="{89AF4639-6B06-7446-9203-C49A3C4511D7}"/>
              </a:ext>
            </a:extLst>
          </p:cNvPr>
          <p:cNvPicPr>
            <a:picLocks noChangeAspect="1"/>
          </p:cNvPicPr>
          <p:nvPr/>
        </p:nvPicPr>
        <p:blipFill>
          <a:blip r:embed="rId3"/>
          <a:stretch>
            <a:fillRect/>
          </a:stretch>
        </p:blipFill>
        <p:spPr>
          <a:xfrm>
            <a:off x="9028067" y="635854"/>
            <a:ext cx="1777466" cy="1777466"/>
          </a:xfrm>
          <a:prstGeom prst="rect">
            <a:avLst/>
          </a:prstGeom>
          <a:ln w="57150" cmpd="thickThin">
            <a:noFill/>
            <a:miter lim="800000"/>
          </a:ln>
        </p:spPr>
      </p:pic>
      <p:pic>
        <p:nvPicPr>
          <p:cNvPr id="3" name="Picture 2">
            <a:extLst>
              <a:ext uri="{FF2B5EF4-FFF2-40B4-BE49-F238E27FC236}">
                <a16:creationId xmlns:a16="http://schemas.microsoft.com/office/drawing/2014/main" id="{B49BD4C4-0AB9-3A41-9EC2-8511BA5628B0}"/>
              </a:ext>
            </a:extLst>
          </p:cNvPr>
          <p:cNvPicPr>
            <a:picLocks noChangeAspect="1"/>
          </p:cNvPicPr>
          <p:nvPr/>
        </p:nvPicPr>
        <p:blipFill>
          <a:blip r:embed="rId4"/>
          <a:stretch>
            <a:fillRect/>
          </a:stretch>
        </p:blipFill>
        <p:spPr>
          <a:xfrm>
            <a:off x="1386466" y="2567137"/>
            <a:ext cx="2267593" cy="3393606"/>
          </a:xfrm>
          <a:prstGeom prst="rect">
            <a:avLst/>
          </a:prstGeom>
        </p:spPr>
      </p:pic>
      <p:pic>
        <p:nvPicPr>
          <p:cNvPr id="4" name="Picture 3">
            <a:extLst>
              <a:ext uri="{FF2B5EF4-FFF2-40B4-BE49-F238E27FC236}">
                <a16:creationId xmlns:a16="http://schemas.microsoft.com/office/drawing/2014/main" id="{7AD8F98C-F4C4-AF4A-ABF5-CBA51ECBCDE2}"/>
              </a:ext>
            </a:extLst>
          </p:cNvPr>
          <p:cNvPicPr>
            <a:picLocks noChangeAspect="1"/>
          </p:cNvPicPr>
          <p:nvPr/>
        </p:nvPicPr>
        <p:blipFill>
          <a:blip r:embed="rId5"/>
          <a:stretch>
            <a:fillRect/>
          </a:stretch>
        </p:blipFill>
        <p:spPr>
          <a:xfrm>
            <a:off x="8537941" y="2573633"/>
            <a:ext cx="2200758" cy="3393606"/>
          </a:xfrm>
          <a:prstGeom prst="rect">
            <a:avLst/>
          </a:prstGeom>
        </p:spPr>
      </p:pic>
    </p:spTree>
    <p:extLst>
      <p:ext uri="{BB962C8B-B14F-4D97-AF65-F5344CB8AC3E}">
        <p14:creationId xmlns:p14="http://schemas.microsoft.com/office/powerpoint/2010/main" val="2941583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2E488E5-4738-084E-9EE8-E78037A9BABC}"/>
              </a:ext>
            </a:extLst>
          </p:cNvPr>
          <p:cNvSpPr>
            <a:spLocks noGrp="1"/>
          </p:cNvSpPr>
          <p:nvPr>
            <p:ph type="title"/>
          </p:nvPr>
        </p:nvSpPr>
        <p:spPr>
          <a:xfrm>
            <a:off x="952108" y="954756"/>
            <a:ext cx="2730414" cy="4946003"/>
          </a:xfrm>
        </p:spPr>
        <p:txBody>
          <a:bodyPr>
            <a:normAutofit/>
          </a:bodyPr>
          <a:lstStyle/>
          <a:p>
            <a:r>
              <a:rPr lang="en-US" b="1" dirty="0">
                <a:solidFill>
                  <a:srgbClr val="FFFFFF"/>
                </a:solidFill>
                <a:latin typeface="Calibri" panose="020F0502020204030204" pitchFamily="34" charset="0"/>
                <a:cs typeface="Calibri" panose="020F0502020204030204" pitchFamily="34" charset="0"/>
              </a:rPr>
              <a:t>Small Groups</a:t>
            </a:r>
            <a:br>
              <a:rPr lang="en-US" b="1" dirty="0">
                <a:solidFill>
                  <a:srgbClr val="FFFFFF"/>
                </a:solidFill>
                <a:latin typeface="Calibri" panose="020F0502020204030204" pitchFamily="34" charset="0"/>
                <a:cs typeface="Calibri" panose="020F0502020204030204" pitchFamily="34" charset="0"/>
              </a:rPr>
            </a:br>
            <a:br>
              <a:rPr lang="en-US" b="1" dirty="0">
                <a:solidFill>
                  <a:srgbClr val="FFFFFF"/>
                </a:solidFill>
                <a:latin typeface="Calibri" panose="020F0502020204030204" pitchFamily="34" charset="0"/>
                <a:cs typeface="Calibri" panose="020F0502020204030204" pitchFamily="34" charset="0"/>
              </a:rPr>
            </a:br>
            <a:r>
              <a:rPr lang="en-US" b="1" dirty="0">
                <a:solidFill>
                  <a:srgbClr val="FFFFFF"/>
                </a:solidFill>
                <a:latin typeface="Calibri" panose="020F0502020204030204" pitchFamily="34" charset="0"/>
                <a:cs typeface="Calibri" panose="020F0502020204030204" pitchFamily="34" charset="0"/>
              </a:rPr>
              <a:t>Get Involved</a:t>
            </a:r>
          </a:p>
        </p:txBody>
      </p:sp>
      <p:sp>
        <p:nvSpPr>
          <p:cNvPr id="25" name="Rectangle 24">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7" descr="A close up of a sign&#10;&#10;Description automatically generated">
            <a:extLst>
              <a:ext uri="{FF2B5EF4-FFF2-40B4-BE49-F238E27FC236}">
                <a16:creationId xmlns:a16="http://schemas.microsoft.com/office/drawing/2014/main" id="{90CDC0B2-532D-9047-B848-16F17A0885E5}"/>
              </a:ext>
            </a:extLst>
          </p:cNvPr>
          <p:cNvPicPr>
            <a:picLocks noChangeAspect="1"/>
          </p:cNvPicPr>
          <p:nvPr/>
        </p:nvPicPr>
        <p:blipFill>
          <a:blip r:embed="rId3"/>
          <a:stretch>
            <a:fillRect/>
          </a:stretch>
        </p:blipFill>
        <p:spPr>
          <a:xfrm>
            <a:off x="9889037" y="4672361"/>
            <a:ext cx="2062976" cy="2062976"/>
          </a:xfrm>
          <a:prstGeom prst="rect">
            <a:avLst/>
          </a:prstGeom>
          <a:ln w="57150" cmpd="thickThin">
            <a:noFill/>
            <a:miter lim="800000"/>
          </a:ln>
        </p:spPr>
      </p:pic>
      <p:pic>
        <p:nvPicPr>
          <p:cNvPr id="4" name="Picture 3">
            <a:extLst>
              <a:ext uri="{FF2B5EF4-FFF2-40B4-BE49-F238E27FC236}">
                <a16:creationId xmlns:a16="http://schemas.microsoft.com/office/drawing/2014/main" id="{0DBC2DB0-B38E-3647-B238-1F9179723D2D}"/>
              </a:ext>
            </a:extLst>
          </p:cNvPr>
          <p:cNvPicPr>
            <a:picLocks noChangeAspect="1"/>
          </p:cNvPicPr>
          <p:nvPr/>
        </p:nvPicPr>
        <p:blipFill>
          <a:blip r:embed="rId4"/>
          <a:stretch>
            <a:fillRect/>
          </a:stretch>
        </p:blipFill>
        <p:spPr>
          <a:xfrm>
            <a:off x="5097669" y="469900"/>
            <a:ext cx="4551381" cy="5066168"/>
          </a:xfrm>
          <a:prstGeom prst="rect">
            <a:avLst/>
          </a:prstGeom>
        </p:spPr>
      </p:pic>
    </p:spTree>
    <p:extLst>
      <p:ext uri="{BB962C8B-B14F-4D97-AF65-F5344CB8AC3E}">
        <p14:creationId xmlns:p14="http://schemas.microsoft.com/office/powerpoint/2010/main" val="3612134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Picture 5" descr="A close up of a map&#10;&#10;Description automatically generated">
            <a:extLst>
              <a:ext uri="{FF2B5EF4-FFF2-40B4-BE49-F238E27FC236}">
                <a16:creationId xmlns:a16="http://schemas.microsoft.com/office/drawing/2014/main" id="{FD94A763-D96D-3D4B-BCEE-5B244B304E9C}"/>
              </a:ext>
            </a:extLst>
          </p:cNvPr>
          <p:cNvPicPr>
            <a:picLocks noChangeAspect="1"/>
          </p:cNvPicPr>
          <p:nvPr/>
        </p:nvPicPr>
        <p:blipFill rotWithShape="1">
          <a:blip r:embed="rId3">
            <a:alphaModFix amt="50000"/>
          </a:blip>
          <a:srcRect t="20258" r="1" b="24729"/>
          <a:stretch/>
        </p:blipFill>
        <p:spPr>
          <a:xfrm>
            <a:off x="486138" y="488137"/>
            <a:ext cx="11227442" cy="5883295"/>
          </a:xfrm>
          <a:prstGeom prst="rect">
            <a:avLst/>
          </a:prstGeom>
        </p:spPr>
      </p:pic>
      <p:cxnSp>
        <p:nvCxnSpPr>
          <p:cNvPr id="46" name="Straight Connector 36">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41" name="Group 40">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47"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8" name="Picture 42">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9"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5" name="Picture 44">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a:extLst>
              <a:ext uri="{FF2B5EF4-FFF2-40B4-BE49-F238E27FC236}">
                <a16:creationId xmlns:a16="http://schemas.microsoft.com/office/drawing/2014/main" id="{6EC50056-8DA6-3948-A84B-6D00A5AEFC8E}"/>
              </a:ext>
            </a:extLst>
          </p:cNvPr>
          <p:cNvSpPr>
            <a:spLocks noGrp="1"/>
          </p:cNvSpPr>
          <p:nvPr>
            <p:ph type="ctrTitle"/>
          </p:nvPr>
        </p:nvSpPr>
        <p:spPr>
          <a:xfrm>
            <a:off x="2224403" y="1113698"/>
            <a:ext cx="8229600" cy="2345264"/>
          </a:xfrm>
        </p:spPr>
        <p:txBody>
          <a:bodyPr>
            <a:normAutofit/>
          </a:bodyPr>
          <a:lstStyle/>
          <a:p>
            <a:r>
              <a:rPr lang="en-US" sz="7200" b="1" dirty="0">
                <a:solidFill>
                  <a:schemeClr val="bg1"/>
                </a:solidFill>
                <a:latin typeface="Calibri" panose="020F0502020204030204" pitchFamily="34" charset="0"/>
                <a:cs typeface="Calibri" panose="020F0502020204030204" pitchFamily="34" charset="0"/>
              </a:rPr>
              <a:t>Annual </a:t>
            </a:r>
            <a:br>
              <a:rPr lang="en-US" sz="7200" b="1" dirty="0">
                <a:solidFill>
                  <a:schemeClr val="bg1"/>
                </a:solidFill>
                <a:latin typeface="Calibri" panose="020F0502020204030204" pitchFamily="34" charset="0"/>
                <a:cs typeface="Calibri" panose="020F0502020204030204" pitchFamily="34" charset="0"/>
              </a:rPr>
            </a:br>
            <a:r>
              <a:rPr lang="en-US" sz="7200" b="1" dirty="0">
                <a:solidFill>
                  <a:schemeClr val="bg1"/>
                </a:solidFill>
                <a:latin typeface="Calibri" panose="020F0502020204030204" pitchFamily="34" charset="0"/>
                <a:cs typeface="Calibri" panose="020F0502020204030204" pitchFamily="34" charset="0"/>
              </a:rPr>
              <a:t>Finance Update</a:t>
            </a:r>
          </a:p>
        </p:txBody>
      </p:sp>
      <p:pic>
        <p:nvPicPr>
          <p:cNvPr id="23" name="Picture 22">
            <a:extLst>
              <a:ext uri="{FF2B5EF4-FFF2-40B4-BE49-F238E27FC236}">
                <a16:creationId xmlns:a16="http://schemas.microsoft.com/office/drawing/2014/main" id="{94C8905D-4826-374C-B63E-3528002A392C}"/>
              </a:ext>
            </a:extLst>
          </p:cNvPr>
          <p:cNvPicPr>
            <a:picLocks noChangeAspect="1"/>
          </p:cNvPicPr>
          <p:nvPr/>
        </p:nvPicPr>
        <p:blipFill>
          <a:blip r:embed="rId5"/>
          <a:stretch>
            <a:fillRect/>
          </a:stretch>
        </p:blipFill>
        <p:spPr>
          <a:xfrm>
            <a:off x="8194165" y="4673595"/>
            <a:ext cx="3238500" cy="1371600"/>
          </a:xfrm>
          <a:prstGeom prst="rect">
            <a:avLst/>
          </a:prstGeom>
        </p:spPr>
      </p:pic>
    </p:spTree>
    <p:extLst>
      <p:ext uri="{BB962C8B-B14F-4D97-AF65-F5344CB8AC3E}">
        <p14:creationId xmlns:p14="http://schemas.microsoft.com/office/powerpoint/2010/main" val="2417264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2E488E5-4738-084E-9EE8-E78037A9BABC}"/>
              </a:ext>
            </a:extLst>
          </p:cNvPr>
          <p:cNvSpPr>
            <a:spLocks noGrp="1"/>
          </p:cNvSpPr>
          <p:nvPr>
            <p:ph type="title"/>
          </p:nvPr>
        </p:nvSpPr>
        <p:spPr>
          <a:xfrm>
            <a:off x="952108" y="954756"/>
            <a:ext cx="2730414" cy="4946003"/>
          </a:xfrm>
        </p:spPr>
        <p:txBody>
          <a:bodyPr>
            <a:normAutofit/>
          </a:bodyPr>
          <a:lstStyle/>
          <a:p>
            <a:r>
              <a:rPr lang="en-US" b="1" dirty="0">
                <a:solidFill>
                  <a:srgbClr val="FFFFFF"/>
                </a:solidFill>
                <a:latin typeface="Calibri" panose="020F0502020204030204" pitchFamily="34" charset="0"/>
                <a:cs typeface="Calibri" panose="020F0502020204030204" pitchFamily="34" charset="0"/>
              </a:rPr>
              <a:t>Bank Accounts</a:t>
            </a:r>
            <a:br>
              <a:rPr lang="en-US" b="1" dirty="0">
                <a:solidFill>
                  <a:srgbClr val="FFFFFF"/>
                </a:solidFill>
                <a:latin typeface="Calibri" panose="020F0502020204030204" pitchFamily="34" charset="0"/>
                <a:cs typeface="Calibri" panose="020F0502020204030204" pitchFamily="34" charset="0"/>
              </a:rPr>
            </a:br>
            <a:r>
              <a:rPr lang="en-US" sz="3200" b="1" dirty="0">
                <a:solidFill>
                  <a:srgbClr val="FFFFFF"/>
                </a:solidFill>
                <a:latin typeface="Calibri" panose="020F0502020204030204" pitchFamily="34" charset="0"/>
                <a:cs typeface="Calibri" panose="020F0502020204030204" pitchFamily="34" charset="0"/>
              </a:rPr>
              <a:t>Aug 31, 2019</a:t>
            </a:r>
          </a:p>
        </p:txBody>
      </p:sp>
      <p:sp>
        <p:nvSpPr>
          <p:cNvPr id="25" name="Rectangle 24">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384F966-6284-FE45-9BD0-6830B5D28600}"/>
              </a:ext>
            </a:extLst>
          </p:cNvPr>
          <p:cNvSpPr>
            <a:spLocks noGrp="1"/>
          </p:cNvSpPr>
          <p:nvPr>
            <p:ph idx="1"/>
          </p:nvPr>
        </p:nvSpPr>
        <p:spPr>
          <a:xfrm>
            <a:off x="5140933" y="80159"/>
            <a:ext cx="6576403" cy="3812483"/>
          </a:xfrm>
        </p:spPr>
        <p:txBody>
          <a:bodyPr anchor="ctr">
            <a:normAutofit/>
          </a:bodyPr>
          <a:lstStyle/>
          <a:p>
            <a:r>
              <a:rPr lang="en-US" sz="3200" b="1" dirty="0">
                <a:latin typeface="Calibri" panose="020F0502020204030204" pitchFamily="34" charset="0"/>
                <a:cs typeface="Calibri" panose="020F0502020204030204" pitchFamily="34" charset="0"/>
              </a:rPr>
              <a:t>Operating Checking: $56,750</a:t>
            </a:r>
          </a:p>
          <a:p>
            <a:r>
              <a:rPr lang="en-US" sz="3200" b="1" dirty="0">
                <a:latin typeface="Calibri" panose="020F0502020204030204" pitchFamily="34" charset="0"/>
                <a:cs typeface="Calibri" panose="020F0502020204030204" pitchFamily="34" charset="0"/>
              </a:rPr>
              <a:t>Building Checking: $3,737</a:t>
            </a:r>
          </a:p>
          <a:p>
            <a:r>
              <a:rPr lang="en-US" sz="3200" b="1" dirty="0">
                <a:latin typeface="Calibri" panose="020F0502020204030204" pitchFamily="34" charset="0"/>
                <a:cs typeface="Calibri" panose="020F0502020204030204" pitchFamily="34" charset="0"/>
              </a:rPr>
              <a:t>Building Savings: $46,625</a:t>
            </a:r>
          </a:p>
          <a:p>
            <a:r>
              <a:rPr lang="en-US" sz="3200" b="1" dirty="0">
                <a:latin typeface="Calibri" panose="020F0502020204030204" pitchFamily="34" charset="0"/>
                <a:cs typeface="Calibri" panose="020F0502020204030204" pitchFamily="34" charset="0"/>
              </a:rPr>
              <a:t>Needs Checking: $3,900</a:t>
            </a:r>
          </a:p>
        </p:txBody>
      </p:sp>
      <p:sp>
        <p:nvSpPr>
          <p:cNvPr id="5" name="TextBox 4"/>
          <p:cNvSpPr txBox="1"/>
          <p:nvPr/>
        </p:nvSpPr>
        <p:spPr>
          <a:xfrm>
            <a:off x="5373668" y="4360536"/>
            <a:ext cx="6098959" cy="1200329"/>
          </a:xfrm>
          <a:prstGeom prst="rect">
            <a:avLst/>
          </a:prstGeom>
          <a:noFill/>
        </p:spPr>
        <p:txBody>
          <a:bodyPr wrap="square" rtlCol="0">
            <a:spAutoFit/>
          </a:bodyPr>
          <a:lstStyle/>
          <a:p>
            <a:pPr algn="ctr"/>
            <a:r>
              <a:rPr lang="en-US" sz="2400" b="1" i="1" dirty="0">
                <a:solidFill>
                  <a:schemeClr val="accent1">
                    <a:lumMod val="75000"/>
                  </a:schemeClr>
                </a:solidFill>
                <a:latin typeface="Comic Sans MS" panose="030F0702030302020204" pitchFamily="66" charset="0"/>
              </a:rPr>
              <a:t>If you are interested, you can request a copy of our Profit &amp; Loss Statement by contacting the church office.</a:t>
            </a:r>
          </a:p>
        </p:txBody>
      </p:sp>
    </p:spTree>
    <p:extLst>
      <p:ext uri="{BB962C8B-B14F-4D97-AF65-F5344CB8AC3E}">
        <p14:creationId xmlns:p14="http://schemas.microsoft.com/office/powerpoint/2010/main" val="1341165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2B819D-CC31-407E-85A4-38D86944A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33B347-AE1B-487E-9813-FC88C0DD7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contourW="12700">
            <a:bevelT w="6350" h="6350"/>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E02B2F-D95A-47B1-8DA1-163D34260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2E488E5-4738-084E-9EE8-E78037A9BABC}"/>
              </a:ext>
            </a:extLst>
          </p:cNvPr>
          <p:cNvSpPr>
            <a:spLocks noGrp="1"/>
          </p:cNvSpPr>
          <p:nvPr>
            <p:ph type="title"/>
          </p:nvPr>
        </p:nvSpPr>
        <p:spPr>
          <a:xfrm>
            <a:off x="1295402" y="337557"/>
            <a:ext cx="9601196" cy="1303867"/>
          </a:xfrm>
        </p:spPr>
        <p:txBody>
          <a:bodyPr>
            <a:normAutofit/>
          </a:bodyPr>
          <a:lstStyle/>
          <a:p>
            <a:r>
              <a:rPr lang="en-US" b="1" dirty="0">
                <a:solidFill>
                  <a:schemeClr val="bg1"/>
                </a:solidFill>
                <a:latin typeface="Calibri" panose="020F0502020204030204" pitchFamily="34" charset="0"/>
                <a:cs typeface="Calibri" panose="020F0502020204030204" pitchFamily="34" charset="0"/>
              </a:rPr>
              <a:t>Monthly Giving</a:t>
            </a:r>
          </a:p>
        </p:txBody>
      </p:sp>
      <p:cxnSp>
        <p:nvCxnSpPr>
          <p:cNvPr id="14" name="Straight Connector 13">
            <a:extLst>
              <a:ext uri="{FF2B5EF4-FFF2-40B4-BE49-F238E27FC236}">
                <a16:creationId xmlns:a16="http://schemas.microsoft.com/office/drawing/2014/main" id="{ED867580-55A6-4E67-A38E-4D1E3D4FBA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83042" y="2400639"/>
            <a:ext cx="927385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1063660" y="1429250"/>
            <a:ext cx="10064680" cy="53110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903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3513619"/>
              </p:ext>
            </p:extLst>
          </p:nvPr>
        </p:nvGraphicFramePr>
        <p:xfrm>
          <a:off x="1716215" y="1336827"/>
          <a:ext cx="8759571" cy="4602480"/>
        </p:xfrm>
        <a:graphic>
          <a:graphicData uri="http://schemas.openxmlformats.org/drawingml/2006/table">
            <a:tbl>
              <a:tblPr firstRow="1" bandRow="1">
                <a:tableStyleId>{5C22544A-7EE6-4342-B048-85BDC9FD1C3A}</a:tableStyleId>
              </a:tblPr>
              <a:tblGrid>
                <a:gridCol w="4482211">
                  <a:extLst>
                    <a:ext uri="{9D8B030D-6E8A-4147-A177-3AD203B41FA5}">
                      <a16:colId xmlns:a16="http://schemas.microsoft.com/office/drawing/2014/main" val="20000"/>
                    </a:ext>
                  </a:extLst>
                </a:gridCol>
                <a:gridCol w="2138680">
                  <a:extLst>
                    <a:ext uri="{9D8B030D-6E8A-4147-A177-3AD203B41FA5}">
                      <a16:colId xmlns:a16="http://schemas.microsoft.com/office/drawing/2014/main" val="20001"/>
                    </a:ext>
                  </a:extLst>
                </a:gridCol>
                <a:gridCol w="2138680">
                  <a:extLst>
                    <a:ext uri="{9D8B030D-6E8A-4147-A177-3AD203B41FA5}">
                      <a16:colId xmlns:a16="http://schemas.microsoft.com/office/drawing/2014/main" val="20002"/>
                    </a:ext>
                  </a:extLst>
                </a:gridCol>
              </a:tblGrid>
              <a:tr h="370840">
                <a:tc>
                  <a:txBody>
                    <a:bodyPr/>
                    <a:lstStyle/>
                    <a:p>
                      <a:pPr algn="ctr"/>
                      <a:endParaRPr lang="en-US" sz="2800" b="1" dirty="0">
                        <a:latin typeface="Calibri" panose="020F0502020204030204" pitchFamily="34" charset="0"/>
                        <a:cs typeface="Calibri" panose="020F0502020204030204" pitchFamily="34" charset="0"/>
                      </a:endParaRPr>
                    </a:p>
                  </a:txBody>
                  <a:tcPr/>
                </a:tc>
                <a:tc>
                  <a:txBody>
                    <a:bodyPr/>
                    <a:lstStyle/>
                    <a:p>
                      <a:pPr algn="ctr"/>
                      <a:r>
                        <a:rPr lang="en-US" sz="2800" b="1" dirty="0">
                          <a:latin typeface="Calibri" panose="020F0502020204030204" pitchFamily="34" charset="0"/>
                          <a:cs typeface="Calibri" panose="020F0502020204030204" pitchFamily="34" charset="0"/>
                        </a:rPr>
                        <a:t>Actual</a:t>
                      </a:r>
                    </a:p>
                  </a:txBody>
                  <a:tcPr/>
                </a:tc>
                <a:tc>
                  <a:txBody>
                    <a:bodyPr/>
                    <a:lstStyle/>
                    <a:p>
                      <a:pPr algn="ctr"/>
                      <a:r>
                        <a:rPr lang="en-US" sz="2800" b="1" dirty="0">
                          <a:latin typeface="Calibri" panose="020F0502020204030204" pitchFamily="34" charset="0"/>
                          <a:cs typeface="Calibri" panose="020F0502020204030204" pitchFamily="34" charset="0"/>
                        </a:rPr>
                        <a:t>Budgeted</a:t>
                      </a:r>
                    </a:p>
                  </a:txBody>
                  <a:tcPr/>
                </a:tc>
                <a:extLst>
                  <a:ext uri="{0D108BD9-81ED-4DB2-BD59-A6C34878D82A}">
                    <a16:rowId xmlns:a16="http://schemas.microsoft.com/office/drawing/2014/main" val="10000"/>
                  </a:ext>
                </a:extLst>
              </a:tr>
              <a:tr h="370840">
                <a:tc>
                  <a:txBody>
                    <a:bodyPr/>
                    <a:lstStyle/>
                    <a:p>
                      <a:r>
                        <a:rPr lang="en-US" sz="2800" b="1" dirty="0">
                          <a:latin typeface="Calibri" panose="020F0502020204030204" pitchFamily="34" charset="0"/>
                          <a:cs typeface="Calibri" panose="020F0502020204030204" pitchFamily="34" charset="0"/>
                        </a:rPr>
                        <a:t>Books/</a:t>
                      </a:r>
                      <a:r>
                        <a:rPr lang="en-US" sz="2800" b="1" dirty="0" err="1">
                          <a:latin typeface="Calibri" panose="020F0502020204030204" pitchFamily="34" charset="0"/>
                          <a:cs typeface="Calibri" panose="020F0502020204030204" pitchFamily="34" charset="0"/>
                        </a:rPr>
                        <a:t>Merch</a:t>
                      </a:r>
                      <a:r>
                        <a:rPr lang="en-US" sz="2800" b="1" dirty="0">
                          <a:latin typeface="Calibri" panose="020F0502020204030204" pitchFamily="34" charset="0"/>
                          <a:cs typeface="Calibri" panose="020F0502020204030204" pitchFamily="34" charset="0"/>
                        </a:rPr>
                        <a:t>. Sales &amp; Donations</a:t>
                      </a:r>
                    </a:p>
                  </a:txBody>
                  <a:tcPr/>
                </a:tc>
                <a:tc>
                  <a:txBody>
                    <a:bodyPr/>
                    <a:lstStyle/>
                    <a:p>
                      <a:pPr algn="r"/>
                      <a:r>
                        <a:rPr lang="en-US" sz="2800" b="1" dirty="0">
                          <a:latin typeface="Calibri" panose="020F0502020204030204" pitchFamily="34" charset="0"/>
                          <a:cs typeface="Calibri" panose="020F0502020204030204" pitchFamily="34" charset="0"/>
                        </a:rPr>
                        <a:t>0.00</a:t>
                      </a:r>
                    </a:p>
                  </a:txBody>
                  <a:tcPr anchor="ctr"/>
                </a:tc>
                <a:tc>
                  <a:txBody>
                    <a:bodyPr/>
                    <a:lstStyle/>
                    <a:p>
                      <a:pPr algn="r"/>
                      <a:r>
                        <a:rPr lang="en-US" sz="2800" b="1" dirty="0">
                          <a:latin typeface="Calibri" panose="020F0502020204030204" pitchFamily="34" charset="0"/>
                          <a:cs typeface="Calibri" panose="020F0502020204030204" pitchFamily="34" charset="0"/>
                        </a:rPr>
                        <a:t>5.00</a:t>
                      </a:r>
                    </a:p>
                  </a:txBody>
                  <a:tcPr anchor="ctr"/>
                </a:tc>
                <a:extLst>
                  <a:ext uri="{0D108BD9-81ED-4DB2-BD59-A6C34878D82A}">
                    <a16:rowId xmlns:a16="http://schemas.microsoft.com/office/drawing/2014/main" val="10001"/>
                  </a:ext>
                </a:extLst>
              </a:tr>
              <a:tr h="370840">
                <a:tc>
                  <a:txBody>
                    <a:bodyPr/>
                    <a:lstStyle/>
                    <a:p>
                      <a:r>
                        <a:rPr lang="en-US" sz="2800" b="1" dirty="0">
                          <a:latin typeface="Calibri" panose="020F0502020204030204" pitchFamily="34" charset="0"/>
                          <a:cs typeface="Calibri" panose="020F0502020204030204" pitchFamily="34" charset="0"/>
                        </a:rPr>
                        <a:t>GCC Rebate</a:t>
                      </a:r>
                    </a:p>
                  </a:txBody>
                  <a:tcPr/>
                </a:tc>
                <a:tc>
                  <a:txBody>
                    <a:bodyPr/>
                    <a:lstStyle/>
                    <a:p>
                      <a:pPr algn="r"/>
                      <a:r>
                        <a:rPr lang="en-US" sz="2800" b="1" dirty="0">
                          <a:latin typeface="Calibri" panose="020F0502020204030204" pitchFamily="34" charset="0"/>
                          <a:cs typeface="Calibri" panose="020F0502020204030204" pitchFamily="34" charset="0"/>
                        </a:rPr>
                        <a:t>12,048.03</a:t>
                      </a:r>
                    </a:p>
                  </a:txBody>
                  <a:tcPr anchor="ctr"/>
                </a:tc>
                <a:tc>
                  <a:txBody>
                    <a:bodyPr/>
                    <a:lstStyle/>
                    <a:p>
                      <a:pPr algn="r"/>
                      <a:r>
                        <a:rPr lang="en-US" sz="2800" b="1" dirty="0">
                          <a:latin typeface="Calibri" panose="020F0502020204030204" pitchFamily="34" charset="0"/>
                          <a:cs typeface="Calibri" panose="020F0502020204030204" pitchFamily="34" charset="0"/>
                        </a:rPr>
                        <a:t>11,460.00</a:t>
                      </a:r>
                    </a:p>
                  </a:txBody>
                  <a:tcPr anchor="ctr"/>
                </a:tc>
                <a:extLst>
                  <a:ext uri="{0D108BD9-81ED-4DB2-BD59-A6C34878D82A}">
                    <a16:rowId xmlns:a16="http://schemas.microsoft.com/office/drawing/2014/main" val="10002"/>
                  </a:ext>
                </a:extLst>
              </a:tr>
              <a:tr h="370840">
                <a:tc>
                  <a:txBody>
                    <a:bodyPr/>
                    <a:lstStyle/>
                    <a:p>
                      <a:r>
                        <a:rPr lang="en-US" sz="2800" b="1" dirty="0">
                          <a:latin typeface="Calibri" panose="020F0502020204030204" pitchFamily="34" charset="0"/>
                          <a:cs typeface="Calibri" panose="020F0502020204030204" pitchFamily="34" charset="0"/>
                        </a:rPr>
                        <a:t>Offerings/Giving</a:t>
                      </a:r>
                    </a:p>
                  </a:txBody>
                  <a:tcPr/>
                </a:tc>
                <a:tc>
                  <a:txBody>
                    <a:bodyPr/>
                    <a:lstStyle/>
                    <a:p>
                      <a:pPr algn="r"/>
                      <a:r>
                        <a:rPr lang="en-US" sz="2800" b="1" dirty="0">
                          <a:latin typeface="Calibri" panose="020F0502020204030204" pitchFamily="34" charset="0"/>
                          <a:cs typeface="Calibri" panose="020F0502020204030204" pitchFamily="34" charset="0"/>
                        </a:rPr>
                        <a:t>235,394.70</a:t>
                      </a:r>
                    </a:p>
                  </a:txBody>
                  <a:tcPr anchor="ctr"/>
                </a:tc>
                <a:tc>
                  <a:txBody>
                    <a:bodyPr/>
                    <a:lstStyle/>
                    <a:p>
                      <a:pPr algn="r"/>
                      <a:r>
                        <a:rPr lang="en-US" sz="2800" b="1" dirty="0">
                          <a:latin typeface="Calibri" panose="020F0502020204030204" pitchFamily="34" charset="0"/>
                          <a:cs typeface="Calibri" panose="020F0502020204030204" pitchFamily="34" charset="0"/>
                        </a:rPr>
                        <a:t>229,200.00</a:t>
                      </a:r>
                    </a:p>
                  </a:txBody>
                  <a:tcPr anchor="ctr"/>
                </a:tc>
                <a:extLst>
                  <a:ext uri="{0D108BD9-81ED-4DB2-BD59-A6C34878D82A}">
                    <a16:rowId xmlns:a16="http://schemas.microsoft.com/office/drawing/2014/main" val="10003"/>
                  </a:ext>
                </a:extLst>
              </a:tr>
              <a:tr h="370840">
                <a:tc>
                  <a:txBody>
                    <a:bodyPr/>
                    <a:lstStyle/>
                    <a:p>
                      <a:r>
                        <a:rPr lang="en-US" sz="3200" b="1" i="1" dirty="0">
                          <a:latin typeface="Calibri" panose="020F0502020204030204" pitchFamily="34" charset="0"/>
                          <a:cs typeface="Calibri" panose="020F0502020204030204" pitchFamily="34" charset="0"/>
                        </a:rPr>
                        <a:t>Total Income</a:t>
                      </a:r>
                    </a:p>
                  </a:txBody>
                  <a:tcPr/>
                </a:tc>
                <a:tc>
                  <a:txBody>
                    <a:bodyPr/>
                    <a:lstStyle/>
                    <a:p>
                      <a:pPr algn="r"/>
                      <a:r>
                        <a:rPr lang="en-US" sz="3200" b="1" i="1" dirty="0">
                          <a:latin typeface="Calibri" panose="020F0502020204030204" pitchFamily="34" charset="0"/>
                          <a:cs typeface="Calibri" panose="020F0502020204030204" pitchFamily="34" charset="0"/>
                        </a:rPr>
                        <a:t>247,442.73</a:t>
                      </a:r>
                    </a:p>
                  </a:txBody>
                  <a:tcPr anchor="ctr"/>
                </a:tc>
                <a:tc>
                  <a:txBody>
                    <a:bodyPr/>
                    <a:lstStyle/>
                    <a:p>
                      <a:pPr algn="r"/>
                      <a:r>
                        <a:rPr lang="en-US" sz="3200" b="1" i="1" dirty="0">
                          <a:latin typeface="Calibri" panose="020F0502020204030204" pitchFamily="34" charset="0"/>
                          <a:cs typeface="Calibri" panose="020F0502020204030204" pitchFamily="34" charset="0"/>
                        </a:rPr>
                        <a:t>240,665.00</a:t>
                      </a:r>
                    </a:p>
                  </a:txBody>
                  <a:tcPr anchor="ctr"/>
                </a:tc>
                <a:extLst>
                  <a:ext uri="{0D108BD9-81ED-4DB2-BD59-A6C34878D82A}">
                    <a16:rowId xmlns:a16="http://schemas.microsoft.com/office/drawing/2014/main" val="10004"/>
                  </a:ext>
                </a:extLst>
              </a:tr>
              <a:tr h="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r>
                        <a:rPr lang="en-US" sz="3200" b="1" i="1" dirty="0">
                          <a:latin typeface="Calibri" panose="020F0502020204030204" pitchFamily="34" charset="0"/>
                          <a:cs typeface="Calibri" panose="020F0502020204030204" pitchFamily="34" charset="0"/>
                        </a:rPr>
                        <a:t>Total Expenses</a:t>
                      </a:r>
                    </a:p>
                  </a:txBody>
                  <a:tcPr/>
                </a:tc>
                <a:tc>
                  <a:txBody>
                    <a:bodyPr/>
                    <a:lstStyle/>
                    <a:p>
                      <a:pPr algn="r"/>
                      <a:r>
                        <a:rPr lang="en-US" sz="3200" b="1" i="1" dirty="0">
                          <a:latin typeface="Calibri" panose="020F0502020204030204" pitchFamily="34" charset="0"/>
                          <a:cs typeface="Calibri" panose="020F0502020204030204" pitchFamily="34" charset="0"/>
                        </a:rPr>
                        <a:t>236,821.48</a:t>
                      </a:r>
                    </a:p>
                  </a:txBody>
                  <a:tcPr/>
                </a:tc>
                <a:tc>
                  <a:txBody>
                    <a:bodyPr/>
                    <a:lstStyle/>
                    <a:p>
                      <a:pPr algn="r"/>
                      <a:r>
                        <a:rPr lang="en-US" sz="3200" b="1" i="1" dirty="0">
                          <a:latin typeface="Calibri" panose="020F0502020204030204" pitchFamily="34" charset="0"/>
                          <a:cs typeface="Calibri" panose="020F0502020204030204" pitchFamily="34" charset="0"/>
                        </a:rPr>
                        <a:t>235,608.72</a:t>
                      </a:r>
                    </a:p>
                  </a:txBody>
                  <a:tcPr/>
                </a:tc>
                <a:extLst>
                  <a:ext uri="{0D108BD9-81ED-4DB2-BD59-A6C34878D82A}">
                    <a16:rowId xmlns:a16="http://schemas.microsoft.com/office/drawing/2014/main" val="10006"/>
                  </a:ext>
                </a:extLst>
              </a:tr>
              <a:tr h="370840">
                <a:tc>
                  <a:txBody>
                    <a:bodyPr/>
                    <a:lstStyle/>
                    <a:p>
                      <a:r>
                        <a:rPr lang="en-US" sz="3200" b="1" u="sng" dirty="0">
                          <a:latin typeface="Calibri" panose="020F0502020204030204" pitchFamily="34" charset="0"/>
                          <a:cs typeface="Calibri" panose="020F0502020204030204" pitchFamily="34" charset="0"/>
                        </a:rPr>
                        <a:t>Net Income</a:t>
                      </a:r>
                    </a:p>
                  </a:txBody>
                  <a:tcPr/>
                </a:tc>
                <a:tc>
                  <a:txBody>
                    <a:bodyPr/>
                    <a:lstStyle/>
                    <a:p>
                      <a:pPr algn="r"/>
                      <a:r>
                        <a:rPr lang="en-US" sz="3200" b="1" u="sng" dirty="0">
                          <a:latin typeface="Calibri" panose="020F0502020204030204" pitchFamily="34" charset="0"/>
                          <a:cs typeface="Calibri" panose="020F0502020204030204" pitchFamily="34" charset="0"/>
                        </a:rPr>
                        <a:t>10,621.25</a:t>
                      </a:r>
                    </a:p>
                  </a:txBody>
                  <a:tcPr/>
                </a:tc>
                <a:tc>
                  <a:txBody>
                    <a:bodyPr/>
                    <a:lstStyle/>
                    <a:p>
                      <a:pPr algn="r"/>
                      <a:r>
                        <a:rPr lang="en-US" sz="3200" b="1" u="sng" dirty="0">
                          <a:latin typeface="Calibri" panose="020F0502020204030204" pitchFamily="34" charset="0"/>
                          <a:cs typeface="Calibri" panose="020F0502020204030204" pitchFamily="34" charset="0"/>
                        </a:rPr>
                        <a:t>5,056.28</a:t>
                      </a:r>
                    </a:p>
                  </a:txBody>
                  <a:tcPr/>
                </a:tc>
                <a:extLst>
                  <a:ext uri="{0D108BD9-81ED-4DB2-BD59-A6C34878D82A}">
                    <a16:rowId xmlns:a16="http://schemas.microsoft.com/office/drawing/2014/main" val="10007"/>
                  </a:ext>
                </a:extLst>
              </a:tr>
            </a:tbl>
          </a:graphicData>
        </a:graphic>
      </p:graphicFrame>
      <p:sp>
        <p:nvSpPr>
          <p:cNvPr id="9" name="Title 1">
            <a:extLst>
              <a:ext uri="{FF2B5EF4-FFF2-40B4-BE49-F238E27FC236}">
                <a16:creationId xmlns:a16="http://schemas.microsoft.com/office/drawing/2014/main" id="{A2E488E5-4738-084E-9EE8-E78037A9BABC}"/>
              </a:ext>
            </a:extLst>
          </p:cNvPr>
          <p:cNvSpPr>
            <a:spLocks noGrp="1"/>
          </p:cNvSpPr>
          <p:nvPr>
            <p:ph type="title"/>
          </p:nvPr>
        </p:nvSpPr>
        <p:spPr>
          <a:xfrm>
            <a:off x="1295402" y="337557"/>
            <a:ext cx="9601196" cy="1303867"/>
          </a:xfrm>
        </p:spPr>
        <p:txBody>
          <a:bodyPr>
            <a:normAutofit/>
          </a:bodyPr>
          <a:lstStyle/>
          <a:p>
            <a:r>
              <a:rPr lang="en-US" b="1" dirty="0">
                <a:solidFill>
                  <a:schemeClr val="tx1"/>
                </a:solidFill>
                <a:latin typeface="Calibri" panose="020F0502020204030204" pitchFamily="34" charset="0"/>
                <a:cs typeface="Calibri" panose="020F0502020204030204" pitchFamily="34" charset="0"/>
              </a:rPr>
              <a:t>2018-2019 Year End Profit &amp; Loss</a:t>
            </a:r>
          </a:p>
        </p:txBody>
      </p:sp>
      <p:sp>
        <p:nvSpPr>
          <p:cNvPr id="2" name="TextBox 1"/>
          <p:cNvSpPr txBox="1"/>
          <p:nvPr/>
        </p:nvSpPr>
        <p:spPr>
          <a:xfrm>
            <a:off x="2376617" y="5939307"/>
            <a:ext cx="7438767" cy="369332"/>
          </a:xfrm>
          <a:prstGeom prst="rect">
            <a:avLst/>
          </a:prstGeom>
          <a:noFill/>
        </p:spPr>
        <p:txBody>
          <a:bodyPr wrap="square" rtlCol="0">
            <a:spAutoFit/>
          </a:bodyPr>
          <a:lstStyle/>
          <a:p>
            <a:pPr marL="285750" indent="-285750" algn="ctr">
              <a:buFont typeface="Wingdings" panose="05000000000000000000" pitchFamily="2" charset="2"/>
              <a:buChar char="v"/>
            </a:pPr>
            <a:r>
              <a:rPr lang="en-US" b="1" i="1" dirty="0">
                <a:latin typeface="Calibri" panose="020F0502020204030204" pitchFamily="34" charset="0"/>
                <a:cs typeface="Calibri" panose="020F0502020204030204" pitchFamily="34" charset="0"/>
              </a:rPr>
              <a:t>Please contact Andrea if you would like a copy of the P&amp;L Statement</a:t>
            </a:r>
          </a:p>
        </p:txBody>
      </p:sp>
    </p:spTree>
    <p:extLst>
      <p:ext uri="{BB962C8B-B14F-4D97-AF65-F5344CB8AC3E}">
        <p14:creationId xmlns:p14="http://schemas.microsoft.com/office/powerpoint/2010/main" val="3110683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Picture 5" descr="A close up of a map&#10;&#10;Description automatically generated">
            <a:extLst>
              <a:ext uri="{FF2B5EF4-FFF2-40B4-BE49-F238E27FC236}">
                <a16:creationId xmlns:a16="http://schemas.microsoft.com/office/drawing/2014/main" id="{FD94A763-D96D-3D4B-BCEE-5B244B304E9C}"/>
              </a:ext>
            </a:extLst>
          </p:cNvPr>
          <p:cNvPicPr>
            <a:picLocks noChangeAspect="1"/>
          </p:cNvPicPr>
          <p:nvPr/>
        </p:nvPicPr>
        <p:blipFill rotWithShape="1">
          <a:blip r:embed="rId3">
            <a:alphaModFix amt="50000"/>
          </a:blip>
          <a:srcRect t="20258" r="1" b="24729"/>
          <a:stretch/>
        </p:blipFill>
        <p:spPr>
          <a:xfrm>
            <a:off x="486138" y="488137"/>
            <a:ext cx="11227442" cy="5883295"/>
          </a:xfrm>
          <a:prstGeom prst="rect">
            <a:avLst/>
          </a:prstGeom>
        </p:spPr>
      </p:pic>
      <p:cxnSp>
        <p:nvCxnSpPr>
          <p:cNvPr id="46" name="Straight Connector 36">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41" name="Group 40">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47"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8" name="Picture 42">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9"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5" name="Picture 44">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a:extLst>
              <a:ext uri="{FF2B5EF4-FFF2-40B4-BE49-F238E27FC236}">
                <a16:creationId xmlns:a16="http://schemas.microsoft.com/office/drawing/2014/main" id="{6EC50056-8DA6-3948-A84B-6D00A5AEFC8E}"/>
              </a:ext>
            </a:extLst>
          </p:cNvPr>
          <p:cNvSpPr>
            <a:spLocks noGrp="1"/>
          </p:cNvSpPr>
          <p:nvPr>
            <p:ph type="ctrTitle"/>
          </p:nvPr>
        </p:nvSpPr>
        <p:spPr>
          <a:xfrm>
            <a:off x="1999688" y="1249164"/>
            <a:ext cx="8229600" cy="2345264"/>
          </a:xfrm>
        </p:spPr>
        <p:txBody>
          <a:bodyPr>
            <a:normAutofit/>
          </a:bodyPr>
          <a:lstStyle/>
          <a:p>
            <a:r>
              <a:rPr lang="en-US" sz="7200" b="1" dirty="0">
                <a:solidFill>
                  <a:schemeClr val="bg1"/>
                </a:solidFill>
                <a:latin typeface="Calibri" panose="020F0502020204030204" pitchFamily="34" charset="0"/>
                <a:cs typeface="Calibri" panose="020F0502020204030204" pitchFamily="34" charset="0"/>
              </a:rPr>
              <a:t>Ministry Year Theme</a:t>
            </a:r>
          </a:p>
        </p:txBody>
      </p:sp>
      <p:pic>
        <p:nvPicPr>
          <p:cNvPr id="23" name="Picture 22">
            <a:extLst>
              <a:ext uri="{FF2B5EF4-FFF2-40B4-BE49-F238E27FC236}">
                <a16:creationId xmlns:a16="http://schemas.microsoft.com/office/drawing/2014/main" id="{94C8905D-4826-374C-B63E-3528002A392C}"/>
              </a:ext>
            </a:extLst>
          </p:cNvPr>
          <p:cNvPicPr>
            <a:picLocks noChangeAspect="1"/>
          </p:cNvPicPr>
          <p:nvPr/>
        </p:nvPicPr>
        <p:blipFill>
          <a:blip r:embed="rId5"/>
          <a:stretch>
            <a:fillRect/>
          </a:stretch>
        </p:blipFill>
        <p:spPr>
          <a:xfrm>
            <a:off x="8194165" y="4673595"/>
            <a:ext cx="3238500" cy="1371600"/>
          </a:xfrm>
          <a:prstGeom prst="rect">
            <a:avLst/>
          </a:prstGeom>
        </p:spPr>
      </p:pic>
    </p:spTree>
    <p:extLst>
      <p:ext uri="{BB962C8B-B14F-4D97-AF65-F5344CB8AC3E}">
        <p14:creationId xmlns:p14="http://schemas.microsoft.com/office/powerpoint/2010/main" val="832878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08991-0C7B-CB4F-A4F8-60D80860C40B}"/>
              </a:ext>
            </a:extLst>
          </p:cNvPr>
          <p:cNvSpPr>
            <a:spLocks noGrp="1"/>
          </p:cNvSpPr>
          <p:nvPr>
            <p:ph type="title"/>
          </p:nvPr>
        </p:nvSpPr>
        <p:spPr>
          <a:xfrm>
            <a:off x="1295402" y="982132"/>
            <a:ext cx="9601196" cy="1303867"/>
          </a:xfrm>
        </p:spPr>
        <p:txBody>
          <a:bodyPr>
            <a:normAutofit/>
          </a:bodyPr>
          <a:lstStyle/>
          <a:p>
            <a:r>
              <a:rPr lang="en-US" sz="5400" b="1" dirty="0">
                <a:solidFill>
                  <a:srgbClr val="262626"/>
                </a:solidFill>
                <a:latin typeface="Calibri" panose="020F0502020204030204" pitchFamily="34" charset="0"/>
                <a:cs typeface="Calibri" panose="020F0502020204030204" pitchFamily="34" charset="0"/>
              </a:rPr>
              <a:t>Theme for 2019-2020</a:t>
            </a:r>
          </a:p>
        </p:txBody>
      </p:sp>
      <p:sp>
        <p:nvSpPr>
          <p:cNvPr id="12" name="Content Placeholder 11">
            <a:extLst>
              <a:ext uri="{FF2B5EF4-FFF2-40B4-BE49-F238E27FC236}">
                <a16:creationId xmlns:a16="http://schemas.microsoft.com/office/drawing/2014/main" id="{8BF8A761-2B4A-49E4-9F78-3519E181E3FD}"/>
              </a:ext>
            </a:extLst>
          </p:cNvPr>
          <p:cNvSpPr>
            <a:spLocks noGrp="1"/>
          </p:cNvSpPr>
          <p:nvPr>
            <p:ph idx="1"/>
          </p:nvPr>
        </p:nvSpPr>
        <p:spPr>
          <a:xfrm>
            <a:off x="1295402" y="2556932"/>
            <a:ext cx="6256866" cy="3318936"/>
          </a:xfrm>
        </p:spPr>
        <p:txBody>
          <a:bodyPr>
            <a:normAutofit/>
          </a:bodyPr>
          <a:lstStyle/>
          <a:p>
            <a:r>
              <a:rPr lang="en-US" sz="4400" b="1" dirty="0">
                <a:solidFill>
                  <a:srgbClr val="262626"/>
                </a:solidFill>
                <a:latin typeface="Calibri" panose="020F0502020204030204" pitchFamily="34" charset="0"/>
                <a:cs typeface="Calibri" panose="020F0502020204030204" pitchFamily="34" charset="0"/>
              </a:rPr>
              <a:t>Love Your Neighbor!</a:t>
            </a:r>
          </a:p>
          <a:p>
            <a:r>
              <a:rPr lang="en-US" sz="4400" b="1" dirty="0">
                <a:solidFill>
                  <a:srgbClr val="262626"/>
                </a:solidFill>
                <a:latin typeface="Calibri" panose="020F0502020204030204" pitchFamily="34" charset="0"/>
                <a:cs typeface="Calibri" panose="020F0502020204030204" pitchFamily="34" charset="0"/>
              </a:rPr>
              <a:t>Matthew 22:35-40 (ESV)</a:t>
            </a:r>
          </a:p>
          <a:p>
            <a:pPr marL="0" indent="0">
              <a:buNone/>
            </a:pPr>
            <a:endParaRPr lang="en-US" sz="3200" b="1" dirty="0">
              <a:solidFill>
                <a:srgbClr val="262626"/>
              </a:solidFill>
              <a:latin typeface="Calibri" panose="020F0502020204030204" pitchFamily="34" charset="0"/>
              <a:cs typeface="Calibri" panose="020F0502020204030204" pitchFamily="34" charset="0"/>
            </a:endParaRPr>
          </a:p>
        </p:txBody>
      </p:sp>
      <p:pic>
        <p:nvPicPr>
          <p:cNvPr id="8" name="Content Placeholder 7" descr="A close up of a sign&#10;&#10;Description automatically generated">
            <a:extLst>
              <a:ext uri="{FF2B5EF4-FFF2-40B4-BE49-F238E27FC236}">
                <a16:creationId xmlns:a16="http://schemas.microsoft.com/office/drawing/2014/main" id="{89AF4639-6B06-7446-9203-C49A3C4511D7}"/>
              </a:ext>
            </a:extLst>
          </p:cNvPr>
          <p:cNvPicPr>
            <a:picLocks noChangeAspect="1"/>
          </p:cNvPicPr>
          <p:nvPr/>
        </p:nvPicPr>
        <p:blipFill>
          <a:blip r:embed="rId3"/>
          <a:stretch>
            <a:fillRect/>
          </a:stretch>
        </p:blipFill>
        <p:spPr>
          <a:xfrm>
            <a:off x="7886700" y="2559310"/>
            <a:ext cx="3316558" cy="3316558"/>
          </a:xfrm>
          <a:prstGeom prst="rect">
            <a:avLst/>
          </a:prstGeom>
          <a:ln w="57150" cmpd="thickThin">
            <a:noFill/>
            <a:miter lim="800000"/>
          </a:ln>
        </p:spPr>
      </p:pic>
    </p:spTree>
    <p:extLst>
      <p:ext uri="{BB962C8B-B14F-4D97-AF65-F5344CB8AC3E}">
        <p14:creationId xmlns:p14="http://schemas.microsoft.com/office/powerpoint/2010/main" val="1082041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6E5E839-040E-4D3E-B50A-8D803DFE4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F3F4B4-A2E6-47B5-92FB-37BEEAFA4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08991-0C7B-CB4F-A4F8-60D80860C40B}"/>
              </a:ext>
            </a:extLst>
          </p:cNvPr>
          <p:cNvSpPr>
            <a:spLocks noGrp="1"/>
          </p:cNvSpPr>
          <p:nvPr>
            <p:ph type="title"/>
          </p:nvPr>
        </p:nvSpPr>
        <p:spPr>
          <a:xfrm>
            <a:off x="129209" y="635508"/>
            <a:ext cx="4343400" cy="2167327"/>
          </a:xfrm>
        </p:spPr>
        <p:txBody>
          <a:bodyPr>
            <a:normAutofit/>
          </a:bodyPr>
          <a:lstStyle/>
          <a:p>
            <a:r>
              <a:rPr lang="en-US" sz="4000" b="1" dirty="0">
                <a:solidFill>
                  <a:schemeClr val="tx2"/>
                </a:solidFill>
                <a:latin typeface="Calibri" panose="020F0502020204030204" pitchFamily="34" charset="0"/>
                <a:cs typeface="Calibri" panose="020F0502020204030204" pitchFamily="34" charset="0"/>
              </a:rPr>
              <a:t>Matthew 22:35-40</a:t>
            </a:r>
          </a:p>
        </p:txBody>
      </p:sp>
      <p:sp>
        <p:nvSpPr>
          <p:cNvPr id="21" name="Rectangle 20">
            <a:extLst>
              <a:ext uri="{FF2B5EF4-FFF2-40B4-BE49-F238E27FC236}">
                <a16:creationId xmlns:a16="http://schemas.microsoft.com/office/drawing/2014/main" id="{1D124D17-3A82-47D5-80C1-F990ABB1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8BF8A761-2B4A-49E4-9F78-3519E181E3FD}"/>
              </a:ext>
            </a:extLst>
          </p:cNvPr>
          <p:cNvSpPr>
            <a:spLocks noGrp="1"/>
          </p:cNvSpPr>
          <p:nvPr>
            <p:ph idx="1"/>
          </p:nvPr>
        </p:nvSpPr>
        <p:spPr>
          <a:xfrm>
            <a:off x="5617804" y="1541416"/>
            <a:ext cx="5613283" cy="4267227"/>
          </a:xfrm>
        </p:spPr>
        <p:txBody>
          <a:bodyPr anchor="ctr">
            <a:normAutofit fontScale="92500" lnSpcReduction="10000"/>
          </a:bodyPr>
          <a:lstStyle/>
          <a:p>
            <a:pPr marL="0" indent="0">
              <a:buNone/>
            </a:pPr>
            <a:r>
              <a:rPr lang="en-US" sz="2800" dirty="0">
                <a:solidFill>
                  <a:schemeClr val="bg1"/>
                </a:solidFill>
                <a:latin typeface="Calibri" panose="020F0502020204030204" pitchFamily="34" charset="0"/>
                <a:cs typeface="Calibri" panose="020F0502020204030204" pitchFamily="34" charset="0"/>
              </a:rPr>
              <a:t>One of them, a lawyer, asked him a question to test him. “Teacher, which is the great commandment in the Law?” And he said to him, “You shall love the Lord your God with all your heart and with all your soul and with all your mind. This is the great and first commandment. And a second is like it: You shall love your neighbor as yourself. On these two commandments depend all the Law and the Prophets.”</a:t>
            </a:r>
          </a:p>
          <a:p>
            <a:endParaRPr lang="en-US" sz="2200" dirty="0">
              <a:solidFill>
                <a:schemeClr val="bg1"/>
              </a:solidFill>
            </a:endParaRPr>
          </a:p>
          <a:p>
            <a:endParaRPr lang="en-US" sz="2200" dirty="0">
              <a:solidFill>
                <a:schemeClr val="bg1"/>
              </a:solidFill>
            </a:endParaRPr>
          </a:p>
        </p:txBody>
      </p:sp>
      <p:sp>
        <p:nvSpPr>
          <p:cNvPr id="23" name="Rectangle 22">
            <a:extLst>
              <a:ext uri="{FF2B5EF4-FFF2-40B4-BE49-F238E27FC236}">
                <a16:creationId xmlns:a16="http://schemas.microsoft.com/office/drawing/2014/main" id="{AB4A78C8-C0E0-45DA-BC2C-2C8D4153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pic>
        <p:nvPicPr>
          <p:cNvPr id="9" name="Content Placeholder 7" descr="A close up of a sign&#10;&#10;Description automatically generated">
            <a:extLst>
              <a:ext uri="{FF2B5EF4-FFF2-40B4-BE49-F238E27FC236}">
                <a16:creationId xmlns:a16="http://schemas.microsoft.com/office/drawing/2014/main" id="{A724E735-D61A-9549-AFF1-3659D4FF0C83}"/>
              </a:ext>
            </a:extLst>
          </p:cNvPr>
          <p:cNvPicPr>
            <a:picLocks noChangeAspect="1"/>
          </p:cNvPicPr>
          <p:nvPr/>
        </p:nvPicPr>
        <p:blipFill>
          <a:blip r:embed="rId3"/>
          <a:stretch>
            <a:fillRect/>
          </a:stretch>
        </p:blipFill>
        <p:spPr>
          <a:xfrm>
            <a:off x="960913" y="3781061"/>
            <a:ext cx="2831472" cy="2831472"/>
          </a:xfrm>
          <a:prstGeom prst="rect">
            <a:avLst/>
          </a:prstGeom>
          <a:ln w="57150" cmpd="thickThin">
            <a:noFill/>
            <a:miter lim="800000"/>
          </a:ln>
        </p:spPr>
      </p:pic>
    </p:spTree>
    <p:extLst>
      <p:ext uri="{BB962C8B-B14F-4D97-AF65-F5344CB8AC3E}">
        <p14:creationId xmlns:p14="http://schemas.microsoft.com/office/powerpoint/2010/main" val="1137822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6E5E839-040E-4D3E-B50A-8D803DFE4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F3F4B4-A2E6-47B5-92FB-37BEEAFA4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08991-0C7B-CB4F-A4F8-60D80860C40B}"/>
              </a:ext>
            </a:extLst>
          </p:cNvPr>
          <p:cNvSpPr>
            <a:spLocks noGrp="1"/>
          </p:cNvSpPr>
          <p:nvPr>
            <p:ph type="title"/>
          </p:nvPr>
        </p:nvSpPr>
        <p:spPr>
          <a:xfrm>
            <a:off x="640080" y="635508"/>
            <a:ext cx="3354470" cy="2221992"/>
          </a:xfrm>
        </p:spPr>
        <p:txBody>
          <a:bodyPr>
            <a:normAutofit/>
          </a:bodyPr>
          <a:lstStyle/>
          <a:p>
            <a:r>
              <a:rPr lang="en-US" sz="4800" b="1" dirty="0">
                <a:solidFill>
                  <a:schemeClr val="tx2"/>
                </a:solidFill>
                <a:latin typeface="Calibri" panose="020F0502020204030204" pitchFamily="34" charset="0"/>
                <a:cs typeface="Calibri" panose="020F0502020204030204" pitchFamily="34" charset="0"/>
              </a:rPr>
              <a:t>Go Sunday!</a:t>
            </a:r>
          </a:p>
        </p:txBody>
      </p:sp>
      <p:sp>
        <p:nvSpPr>
          <p:cNvPr id="21" name="Rectangle 20">
            <a:extLst>
              <a:ext uri="{FF2B5EF4-FFF2-40B4-BE49-F238E27FC236}">
                <a16:creationId xmlns:a16="http://schemas.microsoft.com/office/drawing/2014/main" id="{1D124D17-3A82-47D5-80C1-F990ABB1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8BF8A761-2B4A-49E4-9F78-3519E181E3FD}"/>
              </a:ext>
            </a:extLst>
          </p:cNvPr>
          <p:cNvSpPr>
            <a:spLocks noGrp="1"/>
          </p:cNvSpPr>
          <p:nvPr>
            <p:ph idx="1"/>
          </p:nvPr>
        </p:nvSpPr>
        <p:spPr>
          <a:xfrm>
            <a:off x="5617804" y="954756"/>
            <a:ext cx="5613283" cy="4853888"/>
          </a:xfrm>
        </p:spPr>
        <p:txBody>
          <a:bodyPr anchor="ctr">
            <a:normAutofit/>
          </a:bodyPr>
          <a:lstStyle/>
          <a:p>
            <a:r>
              <a:rPr lang="en-US" sz="3200" dirty="0">
                <a:solidFill>
                  <a:schemeClr val="bg1"/>
                </a:solidFill>
                <a:latin typeface="Calibri" panose="020F0502020204030204" pitchFamily="34" charset="0"/>
                <a:cs typeface="Calibri" panose="020F0502020204030204" pitchFamily="34" charset="0"/>
              </a:rPr>
              <a:t>Yard Projects</a:t>
            </a:r>
          </a:p>
          <a:p>
            <a:r>
              <a:rPr lang="en-US" sz="3200" dirty="0">
                <a:solidFill>
                  <a:schemeClr val="bg1"/>
                </a:solidFill>
                <a:latin typeface="Calibri" panose="020F0502020204030204" pitchFamily="34" charset="0"/>
                <a:cs typeface="Calibri" panose="020F0502020204030204" pitchFamily="34" charset="0"/>
              </a:rPr>
              <a:t>Serving 1</a:t>
            </a:r>
            <a:r>
              <a:rPr lang="en-US" sz="3200" baseline="30000" dirty="0">
                <a:solidFill>
                  <a:schemeClr val="bg1"/>
                </a:solidFill>
                <a:latin typeface="Calibri" panose="020F0502020204030204" pitchFamily="34" charset="0"/>
                <a:cs typeface="Calibri" panose="020F0502020204030204" pitchFamily="34" charset="0"/>
              </a:rPr>
              <a:t>st</a:t>
            </a:r>
            <a:r>
              <a:rPr lang="en-US" sz="3200" dirty="0">
                <a:solidFill>
                  <a:schemeClr val="bg1"/>
                </a:solidFill>
                <a:latin typeface="Calibri" panose="020F0502020204030204" pitchFamily="34" charset="0"/>
                <a:cs typeface="Calibri" panose="020F0502020204030204" pitchFamily="34" charset="0"/>
              </a:rPr>
              <a:t> Responders</a:t>
            </a:r>
          </a:p>
          <a:p>
            <a:pPr lvl="1"/>
            <a:r>
              <a:rPr lang="en-US" sz="2800" dirty="0">
                <a:solidFill>
                  <a:schemeClr val="bg1"/>
                </a:solidFill>
                <a:latin typeface="Calibri" panose="020F0502020204030204" pitchFamily="34" charset="0"/>
                <a:cs typeface="Calibri" panose="020F0502020204030204" pitchFamily="34" charset="0"/>
              </a:rPr>
              <a:t>Police Departments</a:t>
            </a:r>
          </a:p>
          <a:p>
            <a:pPr lvl="1"/>
            <a:r>
              <a:rPr lang="en-US" sz="2800" dirty="0">
                <a:solidFill>
                  <a:schemeClr val="bg1"/>
                </a:solidFill>
                <a:latin typeface="Calibri" panose="020F0502020204030204" pitchFamily="34" charset="0"/>
                <a:cs typeface="Calibri" panose="020F0502020204030204" pitchFamily="34" charset="0"/>
              </a:rPr>
              <a:t>Fire Departments</a:t>
            </a:r>
          </a:p>
          <a:p>
            <a:pPr lvl="1"/>
            <a:r>
              <a:rPr lang="en-US" sz="2800" dirty="0">
                <a:solidFill>
                  <a:schemeClr val="bg1"/>
                </a:solidFill>
                <a:latin typeface="Calibri" panose="020F0502020204030204" pitchFamily="34" charset="0"/>
                <a:cs typeface="Calibri" panose="020F0502020204030204" pitchFamily="34" charset="0"/>
              </a:rPr>
              <a:t>Emergency Room Staff</a:t>
            </a:r>
          </a:p>
          <a:p>
            <a:r>
              <a:rPr lang="en-US" sz="3200" dirty="0">
                <a:solidFill>
                  <a:schemeClr val="bg1"/>
                </a:solidFill>
                <a:latin typeface="Calibri" panose="020F0502020204030204" pitchFamily="34" charset="0"/>
                <a:cs typeface="Calibri" panose="020F0502020204030204" pitchFamily="34" charset="0"/>
              </a:rPr>
              <a:t>Visiting Nursing Homes</a:t>
            </a:r>
          </a:p>
          <a:p>
            <a:r>
              <a:rPr lang="en-US" sz="3200" dirty="0">
                <a:solidFill>
                  <a:schemeClr val="bg1"/>
                </a:solidFill>
                <a:latin typeface="Calibri" panose="020F0502020204030204" pitchFamily="34" charset="0"/>
                <a:cs typeface="Calibri" panose="020F0502020204030204" pitchFamily="34" charset="0"/>
              </a:rPr>
              <a:t>Prayer Team</a:t>
            </a:r>
            <a:endParaRPr lang="en-US" sz="2200" dirty="0">
              <a:solidFill>
                <a:schemeClr val="bg1"/>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AB4A78C8-C0E0-45DA-BC2C-2C8D4153B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pic>
        <p:nvPicPr>
          <p:cNvPr id="9" name="Content Placeholder 7" descr="A close up of a sign&#10;&#10;Description automatically generated">
            <a:extLst>
              <a:ext uri="{FF2B5EF4-FFF2-40B4-BE49-F238E27FC236}">
                <a16:creationId xmlns:a16="http://schemas.microsoft.com/office/drawing/2014/main" id="{A724E735-D61A-9549-AFF1-3659D4FF0C83}"/>
              </a:ext>
            </a:extLst>
          </p:cNvPr>
          <p:cNvPicPr>
            <a:picLocks noChangeAspect="1"/>
          </p:cNvPicPr>
          <p:nvPr/>
        </p:nvPicPr>
        <p:blipFill>
          <a:blip r:embed="rId3"/>
          <a:stretch>
            <a:fillRect/>
          </a:stretch>
        </p:blipFill>
        <p:spPr>
          <a:xfrm>
            <a:off x="960913" y="3781061"/>
            <a:ext cx="2831472" cy="2831472"/>
          </a:xfrm>
          <a:prstGeom prst="rect">
            <a:avLst/>
          </a:prstGeom>
          <a:ln w="57150" cmpd="thickThin">
            <a:noFill/>
            <a:miter lim="800000"/>
          </a:ln>
        </p:spPr>
      </p:pic>
    </p:spTree>
    <p:extLst>
      <p:ext uri="{BB962C8B-B14F-4D97-AF65-F5344CB8AC3E}">
        <p14:creationId xmlns:p14="http://schemas.microsoft.com/office/powerpoint/2010/main" val="74984842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288</TotalTime>
  <Words>397</Words>
  <Application>Microsoft Office PowerPoint</Application>
  <PresentationFormat>Widescreen</PresentationFormat>
  <Paragraphs>75</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Comic Sans MS</vt:lpstr>
      <vt:lpstr>Garamond</vt:lpstr>
      <vt:lpstr>Wingdings</vt:lpstr>
      <vt:lpstr>Organic</vt:lpstr>
      <vt:lpstr>Church Meeting</vt:lpstr>
      <vt:lpstr>Annual  Finance Update</vt:lpstr>
      <vt:lpstr>Bank Accounts Aug 31, 2019</vt:lpstr>
      <vt:lpstr>Monthly Giving</vt:lpstr>
      <vt:lpstr>2018-2019 Year End Profit &amp; Loss</vt:lpstr>
      <vt:lpstr>Ministry Year Theme</vt:lpstr>
      <vt:lpstr>Theme for 2019-2020</vt:lpstr>
      <vt:lpstr>Matthew 22:35-40</vt:lpstr>
      <vt:lpstr>Go Sunday!</vt:lpstr>
      <vt:lpstr>Operation 5:16</vt:lpstr>
      <vt:lpstr>School Supply Outreach</vt:lpstr>
      <vt:lpstr>Elder Community Research and Connection</vt:lpstr>
      <vt:lpstr>Small Groups</vt:lpstr>
      <vt:lpstr>More Ideas Welcome!</vt:lpstr>
      <vt:lpstr>Operation 5:16</vt:lpstr>
      <vt:lpstr>Operation 5:16 Survey</vt:lpstr>
      <vt:lpstr>Small Groups</vt:lpstr>
      <vt:lpstr>Small Group Studies</vt:lpstr>
      <vt:lpstr>Small Groups  Get Involved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Meeting</dc:title>
  <dc:creator>Greg Burlile</dc:creator>
  <cp:lastModifiedBy>Video Computer in Sanctuary</cp:lastModifiedBy>
  <cp:revision>10</cp:revision>
  <dcterms:created xsi:type="dcterms:W3CDTF">2019-09-04T19:37:08Z</dcterms:created>
  <dcterms:modified xsi:type="dcterms:W3CDTF">2019-09-07T20:45:34Z</dcterms:modified>
</cp:coreProperties>
</file>