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694" r:id="rId2"/>
    <p:sldId id="675" r:id="rId3"/>
    <p:sldId id="699" r:id="rId4"/>
    <p:sldId id="722" r:id="rId5"/>
    <p:sldId id="724" r:id="rId6"/>
    <p:sldId id="705" r:id="rId7"/>
    <p:sldId id="706" r:id="rId8"/>
    <p:sldId id="701" r:id="rId9"/>
    <p:sldId id="723" r:id="rId10"/>
    <p:sldId id="702" r:id="rId11"/>
    <p:sldId id="613" r:id="rId12"/>
    <p:sldId id="715" r:id="rId13"/>
    <p:sldId id="716" r:id="rId14"/>
    <p:sldId id="717" r:id="rId15"/>
    <p:sldId id="719" r:id="rId16"/>
    <p:sldId id="720" r:id="rId17"/>
    <p:sldId id="721" r:id="rId18"/>
    <p:sldId id="714"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33"/>
    <a:srgbClr val="FFBC77"/>
    <a:srgbClr val="00FB92"/>
    <a:srgbClr val="AB3211"/>
    <a:srgbClr val="8F1505"/>
    <a:srgbClr val="881B75"/>
    <a:srgbClr val="FF8834"/>
    <a:srgbClr val="AFD2FF"/>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94848"/>
  </p:normalViewPr>
  <p:slideViewPr>
    <p:cSldViewPr snapToGrid="0">
      <p:cViewPr varScale="1">
        <p:scale>
          <a:sx n="73" d="100"/>
          <a:sy n="73" d="100"/>
        </p:scale>
        <p:origin x="186"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8/11/2019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8/11/2019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266106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96832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402211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281384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79225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3875708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322921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97498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145132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106351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205923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116442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128192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3796213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712682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8/11/2019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8/11/2019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CA84D44F-AF6F-E34E-8B29-87590A8D226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rcRect r="-549" b="12863"/>
          <a:stretch/>
        </p:blipFill>
        <p:spPr>
          <a:xfrm>
            <a:off x="523281" y="473906"/>
            <a:ext cx="7107827" cy="5743934"/>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5"/>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5"/>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41352580-41CA-3C4D-AF7D-ED2426D982BB}"/>
              </a:ext>
            </a:extLst>
          </p:cNvPr>
          <p:cNvPicPr>
            <a:picLocks noChangeAspect="1"/>
          </p:cNvPicPr>
          <p:nvPr/>
        </p:nvPicPr>
        <p:blipFill>
          <a:blip r:link="rId5"/>
          <a:stretch>
            <a:fillRect/>
          </a:stretch>
        </p:blipFill>
        <p:spPr>
          <a:xfrm>
            <a:off x="1270000" y="1270000"/>
            <a:ext cx="63500" cy="76200"/>
          </a:xfrm>
          <a:prstGeom prst="rect">
            <a:avLst/>
          </a:prstGeom>
        </p:spPr>
      </p:pic>
      <p:sp>
        <p:nvSpPr>
          <p:cNvPr id="9" name="TextBox 8">
            <a:extLst>
              <a:ext uri="{FF2B5EF4-FFF2-40B4-BE49-F238E27FC236}">
                <a16:creationId xmlns:a16="http://schemas.microsoft.com/office/drawing/2014/main" id="{8315BA77-756A-2E4E-8D47-41A69CC7E08B}"/>
              </a:ext>
            </a:extLst>
          </p:cNvPr>
          <p:cNvSpPr txBox="1"/>
          <p:nvPr/>
        </p:nvSpPr>
        <p:spPr>
          <a:xfrm>
            <a:off x="7813964" y="473906"/>
            <a:ext cx="4219040" cy="5601533"/>
          </a:xfrm>
          <a:prstGeom prst="rect">
            <a:avLst/>
          </a:prstGeom>
          <a:noFill/>
        </p:spPr>
        <p:txBody>
          <a:bodyPr wrap="none" rtlCol="0">
            <a:spAutoFit/>
          </a:bodyPr>
          <a:lstStyle/>
          <a:p>
            <a:r>
              <a:rPr lang="en-US" sz="2000" dirty="0">
                <a:solidFill>
                  <a:schemeClr val="bg1"/>
                </a:solidFill>
              </a:rPr>
              <a:t>Last day to bring in school supplies</a:t>
            </a:r>
          </a:p>
          <a:p>
            <a:r>
              <a:rPr lang="en-US" sz="2000" dirty="0">
                <a:solidFill>
                  <a:schemeClr val="bg1"/>
                </a:solidFill>
              </a:rPr>
              <a:t>is NEXT Sunday (August 18)</a:t>
            </a:r>
          </a:p>
          <a:p>
            <a:endParaRPr lang="en-US" sz="2000" dirty="0">
              <a:solidFill>
                <a:schemeClr val="bg1"/>
              </a:solidFill>
            </a:endParaRPr>
          </a:p>
          <a:p>
            <a:endParaRPr lang="en-US" sz="2000" dirty="0">
              <a:solidFill>
                <a:schemeClr val="bg1"/>
              </a:solidFill>
            </a:endParaRPr>
          </a:p>
          <a:p>
            <a:r>
              <a:rPr lang="en-US" sz="2000" dirty="0">
                <a:solidFill>
                  <a:schemeClr val="bg1"/>
                </a:solidFill>
              </a:rPr>
              <a:t>We also need a few people</a:t>
            </a:r>
          </a:p>
          <a:p>
            <a:r>
              <a:rPr lang="en-US" sz="2000" dirty="0">
                <a:solidFill>
                  <a:schemeClr val="bg1"/>
                </a:solidFill>
              </a:rPr>
              <a:t>To be here on Sat, Aug 17</a:t>
            </a:r>
          </a:p>
          <a:p>
            <a:r>
              <a:rPr lang="en-US" sz="2000" dirty="0">
                <a:solidFill>
                  <a:schemeClr val="bg1"/>
                </a:solidFill>
              </a:rPr>
              <a:t>from 12 noon to 2pm to </a:t>
            </a:r>
          </a:p>
          <a:p>
            <a:r>
              <a:rPr lang="en-US" sz="2000" dirty="0">
                <a:solidFill>
                  <a:schemeClr val="bg1"/>
                </a:solidFill>
              </a:rPr>
              <a:t>receive the school supply bags</a:t>
            </a:r>
          </a:p>
          <a:p>
            <a:r>
              <a:rPr lang="en-US" sz="2000" dirty="0">
                <a:solidFill>
                  <a:schemeClr val="bg1"/>
                </a:solidFill>
              </a:rPr>
              <a:t>our neighbors will drop off.</a:t>
            </a:r>
          </a:p>
          <a:p>
            <a:endParaRPr lang="en-US" sz="2000" dirty="0">
              <a:solidFill>
                <a:schemeClr val="bg1"/>
              </a:solidFill>
            </a:endParaRPr>
          </a:p>
          <a:p>
            <a:r>
              <a:rPr lang="en-US" sz="2000" dirty="0">
                <a:solidFill>
                  <a:schemeClr val="bg1"/>
                </a:solidFill>
              </a:rPr>
              <a:t>Want to make / bring refreshments</a:t>
            </a:r>
          </a:p>
          <a:p>
            <a:r>
              <a:rPr lang="en-US" sz="2000" dirty="0">
                <a:solidFill>
                  <a:schemeClr val="bg1"/>
                </a:solidFill>
              </a:rPr>
              <a:t>for the reception on Aug 17?</a:t>
            </a:r>
          </a:p>
          <a:p>
            <a:r>
              <a:rPr lang="en-US" sz="2000" dirty="0">
                <a:solidFill>
                  <a:schemeClr val="bg1"/>
                </a:solidFill>
              </a:rPr>
              <a:t>We need a couple people to do this.</a:t>
            </a:r>
          </a:p>
          <a:p>
            <a:endParaRPr lang="en-US" sz="2000" dirty="0">
              <a:solidFill>
                <a:schemeClr val="bg1"/>
              </a:solidFill>
            </a:endParaRPr>
          </a:p>
          <a:p>
            <a:r>
              <a:rPr lang="en-US" sz="2000" dirty="0">
                <a:solidFill>
                  <a:schemeClr val="bg1"/>
                </a:solidFill>
              </a:rPr>
              <a:t>Contact Pastor Charley (614-499-1162)</a:t>
            </a:r>
          </a:p>
          <a:p>
            <a:r>
              <a:rPr lang="en-US" sz="2000" dirty="0">
                <a:solidFill>
                  <a:schemeClr val="bg1"/>
                </a:solidFill>
              </a:rPr>
              <a:t>Or Pam Hook (PamBr3@aol.com) </a:t>
            </a:r>
          </a:p>
          <a:p>
            <a:r>
              <a:rPr lang="en-US" sz="2000" dirty="0">
                <a:solidFill>
                  <a:schemeClr val="bg1"/>
                </a:solidFill>
              </a:rPr>
              <a:t>to volunteer.</a:t>
            </a:r>
          </a:p>
          <a:p>
            <a:endParaRPr lang="en-US" sz="2000" dirty="0">
              <a:solidFill>
                <a:schemeClr val="bg1"/>
              </a:solidFill>
            </a:endParaRPr>
          </a:p>
        </p:txBody>
      </p:sp>
    </p:spTree>
    <p:extLst>
      <p:ext uri="{BB962C8B-B14F-4D97-AF65-F5344CB8AC3E}">
        <p14:creationId xmlns:p14="http://schemas.microsoft.com/office/powerpoint/2010/main" val="426072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8 (ESV) – searching “hear in heaven”</a:t>
            </a:r>
          </a:p>
        </p:txBody>
      </p:sp>
      <p:pic>
        <p:nvPicPr>
          <p:cNvPr id="2" name="Picture 1">
            <a:extLst>
              <a:ext uri="{FF2B5EF4-FFF2-40B4-BE49-F238E27FC236}">
                <a16:creationId xmlns:a16="http://schemas.microsoft.com/office/drawing/2014/main" id="{5427FE41-F124-684F-ADFF-9E1B1D845687}"/>
              </a:ext>
            </a:extLst>
          </p:cNvPr>
          <p:cNvPicPr>
            <a:picLocks noChangeAspect="1"/>
          </p:cNvPicPr>
          <p:nvPr/>
        </p:nvPicPr>
        <p:blipFill>
          <a:blip r:embed="rId3"/>
          <a:stretch>
            <a:fillRect/>
          </a:stretch>
        </p:blipFill>
        <p:spPr>
          <a:xfrm>
            <a:off x="296905" y="1315521"/>
            <a:ext cx="5500323" cy="3007097"/>
          </a:xfrm>
          <a:prstGeom prst="rect">
            <a:avLst/>
          </a:prstGeom>
        </p:spPr>
      </p:pic>
      <p:pic>
        <p:nvPicPr>
          <p:cNvPr id="3" name="Picture 2">
            <a:extLst>
              <a:ext uri="{FF2B5EF4-FFF2-40B4-BE49-F238E27FC236}">
                <a16:creationId xmlns:a16="http://schemas.microsoft.com/office/drawing/2014/main" id="{9C47685C-29A9-2542-BDBA-6237E510ABC1}"/>
              </a:ext>
            </a:extLst>
          </p:cNvPr>
          <p:cNvPicPr>
            <a:picLocks noChangeAspect="1"/>
          </p:cNvPicPr>
          <p:nvPr/>
        </p:nvPicPr>
        <p:blipFill>
          <a:blip r:embed="rId4"/>
          <a:stretch>
            <a:fillRect/>
          </a:stretch>
        </p:blipFill>
        <p:spPr>
          <a:xfrm>
            <a:off x="5993871" y="1315521"/>
            <a:ext cx="5584571" cy="2261358"/>
          </a:xfrm>
          <a:prstGeom prst="rect">
            <a:avLst/>
          </a:prstGeom>
        </p:spPr>
      </p:pic>
    </p:spTree>
    <p:extLst>
      <p:ext uri="{BB962C8B-B14F-4D97-AF65-F5344CB8AC3E}">
        <p14:creationId xmlns:p14="http://schemas.microsoft.com/office/powerpoint/2010/main" val="114784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370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Pray for Justice  (8:31-32)</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4091358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370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Pray for the Prodigal (8:33-34)</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61103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370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#3: Pray for God’s Provision &amp; Blessing (8:35-36)</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33682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370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#4: Pray for Deliverance (8:37-40)</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4179014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88063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1200329"/>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#5: Pray for those who don’t have a </a:t>
            </a: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relationship with God (8:41-43)</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0390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301949"/>
            <a:ext cx="12192000" cy="217999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#6: Pray for victory in the spiritual battle (8:44-45)</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11743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301948"/>
            <a:ext cx="12192000" cy="2726259"/>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7 Things for Your Prayer List</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1200329"/>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#7: Confess your sin and ask for forgiveness</a:t>
            </a: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(8:46-50)</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275282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6270171" y="4600699"/>
            <a:ext cx="5921829" cy="1200329"/>
          </a:xfrm>
          <a:prstGeom prst="rect">
            <a:avLst/>
          </a:prstGeom>
          <a:solidFill>
            <a:srgbClr val="FFBC77">
              <a:alpha val="85000"/>
            </a:srgbClr>
          </a:solidFill>
        </p:spPr>
        <p:txBody>
          <a:bodyPr wrap="square" lIns="182880" rIns="182880" rtlCol="0">
            <a:spAutoFit/>
          </a:bodyPr>
          <a:lstStyle/>
          <a:p>
            <a:r>
              <a:rPr lang="en-US" sz="4000" b="1" dirty="0"/>
              <a:t>Praying Like Solomon</a:t>
            </a:r>
          </a:p>
          <a:p>
            <a:r>
              <a:rPr lang="en-US" sz="3200" b="1" dirty="0"/>
              <a:t>1 Kings 8</a:t>
            </a:r>
          </a:p>
        </p:txBody>
      </p:sp>
    </p:spTree>
    <p:extLst>
      <p:ext uri="{BB962C8B-B14F-4D97-AF65-F5344CB8AC3E}">
        <p14:creationId xmlns:p14="http://schemas.microsoft.com/office/powerpoint/2010/main" val="361847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4C016-C4B4-9240-913B-E1E6BC5ACA79}"/>
              </a:ext>
            </a:extLst>
          </p:cNvPr>
          <p:cNvPicPr>
            <a:picLocks noChangeAspect="1"/>
          </p:cNvPicPr>
          <p:nvPr/>
        </p:nvPicPr>
        <p:blipFill rotWithShape="1">
          <a:blip r:embed="rId3"/>
          <a:srcRect l="8578" r="841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14" name="TextBox 13">
            <a:extLst>
              <a:ext uri="{FF2B5EF4-FFF2-40B4-BE49-F238E27FC236}">
                <a16:creationId xmlns:a16="http://schemas.microsoft.com/office/drawing/2014/main" id="{8418F97C-D17D-CE48-A01F-71A8ECA0E264}"/>
              </a:ext>
            </a:extLst>
          </p:cNvPr>
          <p:cNvSpPr txBox="1"/>
          <p:nvPr/>
        </p:nvSpPr>
        <p:spPr>
          <a:xfrm>
            <a:off x="0" y="5588000"/>
            <a:ext cx="12192000" cy="954107"/>
          </a:xfrm>
          <a:prstGeom prst="rect">
            <a:avLst/>
          </a:prstGeom>
          <a:solidFill>
            <a:schemeClr val="bg1"/>
          </a:solidFill>
        </p:spPr>
        <p:txBody>
          <a:bodyPr wrap="square" rtlCol="0">
            <a:spAutoFit/>
          </a:bodyPr>
          <a:lstStyle/>
          <a:p>
            <a:pPr algn="ctr"/>
            <a:r>
              <a:rPr lang="en-US" sz="2800" b="1" dirty="0">
                <a:solidFill>
                  <a:schemeClr val="accent6">
                    <a:lumMod val="50000"/>
                  </a:schemeClr>
                </a:solidFill>
              </a:rPr>
              <a:t>Picnic TODAY!  Hot Dogs and Bottled Water Provided.</a:t>
            </a:r>
          </a:p>
          <a:p>
            <a:pPr algn="ctr"/>
            <a:r>
              <a:rPr lang="en-US" sz="2800" b="1" dirty="0">
                <a:solidFill>
                  <a:schemeClr val="accent6">
                    <a:lumMod val="50000"/>
                  </a:schemeClr>
                </a:solidFill>
              </a:rPr>
              <a:t>After service until 1:30p</a:t>
            </a:r>
          </a:p>
        </p:txBody>
      </p:sp>
    </p:spTree>
    <p:extLst>
      <p:ext uri="{BB962C8B-B14F-4D97-AF65-F5344CB8AC3E}">
        <p14:creationId xmlns:p14="http://schemas.microsoft.com/office/powerpoint/2010/main" val="267716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92DAE-DD8F-5B4C-9A06-EC582BAC8B5E}"/>
              </a:ext>
            </a:extLst>
          </p:cNvPr>
          <p:cNvPicPr>
            <a:picLocks noChangeAspect="1"/>
          </p:cNvPicPr>
          <p:nvPr/>
        </p:nvPicPr>
        <p:blipFill>
          <a:blip r:embed="rId2"/>
          <a:stretch>
            <a:fillRect/>
          </a:stretch>
        </p:blipFill>
        <p:spPr>
          <a:xfrm>
            <a:off x="6944684" y="1662861"/>
            <a:ext cx="4351671" cy="3490673"/>
          </a:xfrm>
          <a:prstGeom prst="rect">
            <a:avLst/>
          </a:prstGeom>
        </p:spPr>
      </p:pic>
      <p:pic>
        <p:nvPicPr>
          <p:cNvPr id="17" name="Picture 16" descr="A close up of a logo&#10;&#10;Description automatically generated">
            <a:extLst>
              <a:ext uri="{FF2B5EF4-FFF2-40B4-BE49-F238E27FC236}">
                <a16:creationId xmlns:a16="http://schemas.microsoft.com/office/drawing/2014/main" id="{CCA15110-1FDB-FD4A-997A-A4DE1FCD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438" y="2262428"/>
            <a:ext cx="2185640" cy="2185640"/>
          </a:xfrm>
          <a:prstGeom prst="rect">
            <a:avLst/>
          </a:prstGeom>
        </p:spPr>
      </p:pic>
      <p:sp>
        <p:nvSpPr>
          <p:cNvPr id="18" name="TextBox 17">
            <a:extLst>
              <a:ext uri="{FF2B5EF4-FFF2-40B4-BE49-F238E27FC236}">
                <a16:creationId xmlns:a16="http://schemas.microsoft.com/office/drawing/2014/main" id="{1E9B95E9-8080-6041-93F5-53B33ECE9583}"/>
              </a:ext>
            </a:extLst>
          </p:cNvPr>
          <p:cNvSpPr txBox="1"/>
          <p:nvPr/>
        </p:nvSpPr>
        <p:spPr>
          <a:xfrm>
            <a:off x="2583949" y="315151"/>
            <a:ext cx="6543073" cy="646331"/>
          </a:xfrm>
          <a:prstGeom prst="rect">
            <a:avLst/>
          </a:prstGeom>
          <a:noFill/>
        </p:spPr>
        <p:txBody>
          <a:bodyPr wrap="none" rtlCol="0">
            <a:spAutoFit/>
          </a:bodyPr>
          <a:lstStyle/>
          <a:p>
            <a:r>
              <a:rPr lang="en-US" sz="3600" b="1" dirty="0">
                <a:solidFill>
                  <a:srgbClr val="FFFF00"/>
                </a:solidFill>
              </a:rPr>
              <a:t>Ministry Sign Ups – </a:t>
            </a:r>
            <a:r>
              <a:rPr lang="en-US" sz="3600" b="1" dirty="0" err="1">
                <a:solidFill>
                  <a:srgbClr val="FFFF00"/>
                </a:solidFill>
              </a:rPr>
              <a:t>SignUp</a:t>
            </a:r>
            <a:r>
              <a:rPr lang="en-US" sz="3600" b="1" dirty="0">
                <a:solidFill>
                  <a:srgbClr val="FFFF00"/>
                </a:solidFill>
              </a:rPr>
              <a:t> Today</a:t>
            </a:r>
          </a:p>
        </p:txBody>
      </p:sp>
      <p:cxnSp>
        <p:nvCxnSpPr>
          <p:cNvPr id="20" name="Straight Arrow Connector 19">
            <a:extLst>
              <a:ext uri="{FF2B5EF4-FFF2-40B4-BE49-F238E27FC236}">
                <a16:creationId xmlns:a16="http://schemas.microsoft.com/office/drawing/2014/main" id="{9C99076A-4257-8A49-99A0-0E031735363F}"/>
              </a:ext>
            </a:extLst>
          </p:cNvPr>
          <p:cNvCxnSpPr/>
          <p:nvPr/>
        </p:nvCxnSpPr>
        <p:spPr>
          <a:xfrm>
            <a:off x="4332218" y="3259373"/>
            <a:ext cx="2020824"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7371560-D25B-B84F-B7A3-368B74F15277}"/>
              </a:ext>
            </a:extLst>
          </p:cNvPr>
          <p:cNvSpPr txBox="1"/>
          <p:nvPr/>
        </p:nvSpPr>
        <p:spPr>
          <a:xfrm>
            <a:off x="1816623" y="5791852"/>
            <a:ext cx="8558753" cy="954107"/>
          </a:xfrm>
          <a:prstGeom prst="rect">
            <a:avLst/>
          </a:prstGeom>
          <a:noFill/>
        </p:spPr>
        <p:txBody>
          <a:bodyPr wrap="none" rtlCol="0">
            <a:spAutoFit/>
          </a:bodyPr>
          <a:lstStyle/>
          <a:p>
            <a:r>
              <a:rPr lang="en-US" sz="2800" dirty="0">
                <a:solidFill>
                  <a:schemeClr val="bg1"/>
                </a:solidFill>
              </a:rPr>
              <a:t>Or pickup a green Ministry Interest Form in the back,</a:t>
            </a:r>
          </a:p>
          <a:p>
            <a:r>
              <a:rPr lang="en-US" sz="2800" dirty="0">
                <a:solidFill>
                  <a:schemeClr val="bg1"/>
                </a:solidFill>
              </a:rPr>
              <a:t>complete it, and put it in a Donation / Response Box </a:t>
            </a:r>
          </a:p>
        </p:txBody>
      </p:sp>
      <p:sp>
        <p:nvSpPr>
          <p:cNvPr id="22" name="TextBox 21">
            <a:extLst>
              <a:ext uri="{FF2B5EF4-FFF2-40B4-BE49-F238E27FC236}">
                <a16:creationId xmlns:a16="http://schemas.microsoft.com/office/drawing/2014/main" id="{7A9F2116-D73C-FE4C-989D-76AEC2CB91C8}"/>
              </a:ext>
            </a:extLst>
          </p:cNvPr>
          <p:cNvSpPr txBox="1"/>
          <p:nvPr/>
        </p:nvSpPr>
        <p:spPr>
          <a:xfrm>
            <a:off x="596362" y="1185807"/>
            <a:ext cx="4506875" cy="954107"/>
          </a:xfrm>
          <a:prstGeom prst="rect">
            <a:avLst/>
          </a:prstGeom>
          <a:noFill/>
        </p:spPr>
        <p:txBody>
          <a:bodyPr wrap="none" rtlCol="0">
            <a:spAutoFit/>
          </a:bodyPr>
          <a:lstStyle/>
          <a:p>
            <a:pPr algn="ctr"/>
            <a:r>
              <a:rPr lang="en-US" sz="2800" dirty="0">
                <a:solidFill>
                  <a:schemeClr val="bg1"/>
                </a:solidFill>
              </a:rPr>
              <a:t>Scan QR Code located</a:t>
            </a:r>
          </a:p>
          <a:p>
            <a:pPr algn="ctr"/>
            <a:r>
              <a:rPr lang="en-US" sz="2800" dirty="0">
                <a:solidFill>
                  <a:schemeClr val="bg1"/>
                </a:solidFill>
              </a:rPr>
              <a:t>Located near Donation Boxes </a:t>
            </a:r>
          </a:p>
        </p:txBody>
      </p:sp>
      <p:sp>
        <p:nvSpPr>
          <p:cNvPr id="23" name="TextBox 22">
            <a:extLst>
              <a:ext uri="{FF2B5EF4-FFF2-40B4-BE49-F238E27FC236}">
                <a16:creationId xmlns:a16="http://schemas.microsoft.com/office/drawing/2014/main" id="{5B39C563-7CDE-814F-9329-8E621C5F9690}"/>
              </a:ext>
            </a:extLst>
          </p:cNvPr>
          <p:cNvSpPr txBox="1"/>
          <p:nvPr/>
        </p:nvSpPr>
        <p:spPr>
          <a:xfrm>
            <a:off x="7432925" y="1126173"/>
            <a:ext cx="3264035" cy="523220"/>
          </a:xfrm>
          <a:prstGeom prst="rect">
            <a:avLst/>
          </a:prstGeom>
          <a:noFill/>
        </p:spPr>
        <p:txBody>
          <a:bodyPr wrap="none" rtlCol="0">
            <a:spAutoFit/>
          </a:bodyPr>
          <a:lstStyle/>
          <a:p>
            <a:r>
              <a:rPr lang="en-US" sz="2800" dirty="0">
                <a:solidFill>
                  <a:schemeClr val="bg1"/>
                </a:solidFill>
              </a:rPr>
              <a:t>Complete the Form</a:t>
            </a:r>
          </a:p>
        </p:txBody>
      </p:sp>
    </p:spTree>
    <p:extLst>
      <p:ext uri="{BB962C8B-B14F-4D97-AF65-F5344CB8AC3E}">
        <p14:creationId xmlns:p14="http://schemas.microsoft.com/office/powerpoint/2010/main" val="241951681"/>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E9B95E9-8080-6041-93F5-53B33ECE9583}"/>
              </a:ext>
            </a:extLst>
          </p:cNvPr>
          <p:cNvSpPr txBox="1"/>
          <p:nvPr/>
        </p:nvSpPr>
        <p:spPr>
          <a:xfrm>
            <a:off x="3778858" y="526333"/>
            <a:ext cx="4634282" cy="1200329"/>
          </a:xfrm>
          <a:prstGeom prst="rect">
            <a:avLst/>
          </a:prstGeom>
          <a:noFill/>
        </p:spPr>
        <p:txBody>
          <a:bodyPr wrap="none" rtlCol="0">
            <a:spAutoFit/>
          </a:bodyPr>
          <a:lstStyle/>
          <a:p>
            <a:r>
              <a:rPr lang="en-US" sz="3600" b="1" dirty="0">
                <a:solidFill>
                  <a:srgbClr val="FFFF00"/>
                </a:solidFill>
              </a:rPr>
              <a:t>GO Sunday is Sept 29</a:t>
            </a:r>
          </a:p>
          <a:p>
            <a:r>
              <a:rPr lang="en-US" sz="3600" b="1" dirty="0" err="1">
                <a:solidFill>
                  <a:srgbClr val="FFFF00"/>
                </a:solidFill>
              </a:rPr>
              <a:t>SignUp</a:t>
            </a:r>
            <a:r>
              <a:rPr lang="en-US" sz="3600" b="1" dirty="0">
                <a:solidFill>
                  <a:srgbClr val="FFFF00"/>
                </a:solidFill>
              </a:rPr>
              <a:t> on Our Website</a:t>
            </a:r>
          </a:p>
        </p:txBody>
      </p:sp>
      <p:pic>
        <p:nvPicPr>
          <p:cNvPr id="3" name="Picture 2">
            <a:extLst>
              <a:ext uri="{FF2B5EF4-FFF2-40B4-BE49-F238E27FC236}">
                <a16:creationId xmlns:a16="http://schemas.microsoft.com/office/drawing/2014/main" id="{C7C8649A-E118-074C-8A74-5290EA256684}"/>
              </a:ext>
            </a:extLst>
          </p:cNvPr>
          <p:cNvPicPr>
            <a:picLocks noChangeAspect="1"/>
          </p:cNvPicPr>
          <p:nvPr/>
        </p:nvPicPr>
        <p:blipFill>
          <a:blip r:embed="rId2"/>
          <a:stretch>
            <a:fillRect/>
          </a:stretch>
        </p:blipFill>
        <p:spPr>
          <a:xfrm>
            <a:off x="0" y="2387177"/>
            <a:ext cx="12192000" cy="2083646"/>
          </a:xfrm>
          <a:prstGeom prst="rect">
            <a:avLst/>
          </a:prstGeom>
        </p:spPr>
      </p:pic>
    </p:spTree>
    <p:extLst>
      <p:ext uri="{BB962C8B-B14F-4D97-AF65-F5344CB8AC3E}">
        <p14:creationId xmlns:p14="http://schemas.microsoft.com/office/powerpoint/2010/main" val="497925123"/>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878005-7ED9-4E12-940C-90429200C3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873061"/>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4BCA8E2-15E9-964A-843D-E31B5A196620}"/>
              </a:ext>
            </a:extLst>
          </p:cNvPr>
          <p:cNvPicPr>
            <a:picLocks noChangeAspect="1"/>
          </p:cNvPicPr>
          <p:nvPr/>
        </p:nvPicPr>
        <p:blipFill rotWithShape="1">
          <a:blip r:embed="rId3"/>
          <a:srcRect r="8049" b="-2"/>
          <a:stretch/>
        </p:blipFill>
        <p:spPr>
          <a:xfrm>
            <a:off x="6141721" y="321732"/>
            <a:ext cx="5728547" cy="6214533"/>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1F2D21CE-0AC9-154B-85D7-7450DB349D65}"/>
              </a:ext>
            </a:extLst>
          </p:cNvPr>
          <p:cNvSpPr txBox="1"/>
          <p:nvPr/>
        </p:nvSpPr>
        <p:spPr>
          <a:xfrm>
            <a:off x="155478" y="146615"/>
            <a:ext cx="6286593" cy="4401205"/>
          </a:xfrm>
          <a:prstGeom prst="rect">
            <a:avLst/>
          </a:prstGeom>
          <a:noFill/>
        </p:spPr>
        <p:txBody>
          <a:bodyPr wrap="none" rtlCol="0">
            <a:spAutoFit/>
          </a:bodyPr>
          <a:lstStyle/>
          <a:p>
            <a:r>
              <a:rPr lang="en-US" sz="3200" b="1" dirty="0">
                <a:solidFill>
                  <a:srgbClr val="C00000"/>
                </a:solidFill>
              </a:rPr>
              <a:t>Building of Solomon’s Temple</a:t>
            </a:r>
          </a:p>
          <a:p>
            <a:endParaRPr lang="en-US" sz="2400" b="1" dirty="0">
              <a:solidFill>
                <a:srgbClr val="C00000"/>
              </a:solidFill>
            </a:endParaRPr>
          </a:p>
          <a:p>
            <a:r>
              <a:rPr lang="en-US" sz="2800" b="1" dirty="0">
                <a:solidFill>
                  <a:srgbClr val="C00000"/>
                </a:solidFill>
              </a:rPr>
              <a:t>*Preparation for Construction – 1 Kings 5</a:t>
            </a:r>
          </a:p>
          <a:p>
            <a:r>
              <a:rPr lang="en-US" sz="2800" b="1" dirty="0">
                <a:solidFill>
                  <a:srgbClr val="C00000"/>
                </a:solidFill>
              </a:rPr>
              <a:t>*Construction – 1 Kings 6 &amp; 7</a:t>
            </a:r>
          </a:p>
          <a:p>
            <a:r>
              <a:rPr lang="en-US" sz="2800" b="1" dirty="0">
                <a:solidFill>
                  <a:srgbClr val="C00000"/>
                </a:solidFill>
              </a:rPr>
              <a:t>*Temple Dedication – 1 Kings 8</a:t>
            </a:r>
          </a:p>
          <a:p>
            <a:r>
              <a:rPr lang="en-US" sz="2800" b="1" dirty="0">
                <a:solidFill>
                  <a:srgbClr val="C00000"/>
                </a:solidFill>
              </a:rPr>
              <a:t>    +Ark  containing the 2 stone tablets</a:t>
            </a:r>
          </a:p>
          <a:p>
            <a:r>
              <a:rPr lang="en-US" sz="2800" b="1" dirty="0">
                <a:solidFill>
                  <a:srgbClr val="C00000"/>
                </a:solidFill>
              </a:rPr>
              <a:t>       with 10 commandments written</a:t>
            </a:r>
          </a:p>
          <a:p>
            <a:r>
              <a:rPr lang="en-US" sz="2800" b="1" dirty="0">
                <a:solidFill>
                  <a:srgbClr val="C00000"/>
                </a:solidFill>
              </a:rPr>
              <a:t>        brought to the temple</a:t>
            </a:r>
          </a:p>
          <a:p>
            <a:r>
              <a:rPr lang="en-US" sz="2800" b="1" dirty="0">
                <a:solidFill>
                  <a:srgbClr val="C00000"/>
                </a:solidFill>
              </a:rPr>
              <a:t>    +Glory of God fills the temple</a:t>
            </a:r>
          </a:p>
          <a:p>
            <a:r>
              <a:rPr lang="en-US" sz="2800" b="1" dirty="0">
                <a:solidFill>
                  <a:srgbClr val="C00000"/>
                </a:solidFill>
              </a:rPr>
              <a:t>    +Solomon’s prayer of dedication</a:t>
            </a:r>
          </a:p>
        </p:txBody>
      </p:sp>
    </p:spTree>
    <p:extLst>
      <p:ext uri="{BB962C8B-B14F-4D97-AF65-F5344CB8AC3E}">
        <p14:creationId xmlns:p14="http://schemas.microsoft.com/office/powerpoint/2010/main" val="1606248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6270171" y="4600699"/>
            <a:ext cx="5921829" cy="1200329"/>
          </a:xfrm>
          <a:prstGeom prst="rect">
            <a:avLst/>
          </a:prstGeom>
          <a:solidFill>
            <a:srgbClr val="FFBC77">
              <a:alpha val="85000"/>
            </a:srgbClr>
          </a:solidFill>
        </p:spPr>
        <p:txBody>
          <a:bodyPr wrap="square" lIns="182880" rIns="182880" rtlCol="0">
            <a:spAutoFit/>
          </a:bodyPr>
          <a:lstStyle/>
          <a:p>
            <a:r>
              <a:rPr lang="en-US" sz="4000" b="1" dirty="0"/>
              <a:t>Praying Like Solomon</a:t>
            </a:r>
          </a:p>
          <a:p>
            <a:r>
              <a:rPr lang="en-US" sz="3200" b="1" dirty="0"/>
              <a:t>1 Kings 8</a:t>
            </a:r>
          </a:p>
        </p:txBody>
      </p:sp>
    </p:spTree>
    <p:extLst>
      <p:ext uri="{BB962C8B-B14F-4D97-AF65-F5344CB8AC3E}">
        <p14:creationId xmlns:p14="http://schemas.microsoft.com/office/powerpoint/2010/main" val="2715294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339650"/>
          </a:xfrm>
          <a:prstGeom prst="rect">
            <a:avLst/>
          </a:prstGeom>
          <a:noFill/>
        </p:spPr>
        <p:txBody>
          <a:bodyPr wrap="square" rtlCol="0">
            <a:spAutoFit/>
          </a:bodyPr>
          <a:lstStyle/>
          <a:p>
            <a:r>
              <a:rPr lang="en-US" sz="2800" dirty="0">
                <a:solidFill>
                  <a:srgbClr val="FFFF00"/>
                </a:solidFill>
              </a:rPr>
              <a:t>28</a:t>
            </a:r>
            <a:r>
              <a:rPr lang="en-US" sz="2800" dirty="0">
                <a:solidFill>
                  <a:schemeClr val="bg1"/>
                </a:solidFill>
              </a:rPr>
              <a:t> Yet have regard to the </a:t>
            </a:r>
            <a:r>
              <a:rPr lang="en-US" sz="4000" dirty="0">
                <a:solidFill>
                  <a:srgbClr val="FFFF00"/>
                </a:solidFill>
              </a:rPr>
              <a:t>prayer</a:t>
            </a:r>
            <a:r>
              <a:rPr lang="en-US" sz="2800" dirty="0">
                <a:solidFill>
                  <a:schemeClr val="bg1"/>
                </a:solidFill>
              </a:rPr>
              <a:t> of your servant and to his </a:t>
            </a:r>
            <a:r>
              <a:rPr lang="en-US" sz="4000" dirty="0">
                <a:solidFill>
                  <a:srgbClr val="FFFF00"/>
                </a:solidFill>
              </a:rPr>
              <a:t>plea</a:t>
            </a:r>
            <a:r>
              <a:rPr lang="en-US" sz="2800" dirty="0">
                <a:solidFill>
                  <a:schemeClr val="bg1"/>
                </a:solidFill>
              </a:rPr>
              <a:t>, O Lord my God, listening to the </a:t>
            </a:r>
            <a:r>
              <a:rPr lang="en-US" sz="4000" dirty="0">
                <a:solidFill>
                  <a:srgbClr val="FFFF00"/>
                </a:solidFill>
              </a:rPr>
              <a:t>cry</a:t>
            </a:r>
            <a:r>
              <a:rPr lang="en-US" sz="2800" dirty="0">
                <a:solidFill>
                  <a:schemeClr val="bg1"/>
                </a:solidFill>
              </a:rPr>
              <a:t> and to the prayer that your servant prays before you this day, </a:t>
            </a:r>
          </a:p>
          <a:p>
            <a:r>
              <a:rPr lang="en-US" sz="2800" dirty="0">
                <a:solidFill>
                  <a:srgbClr val="FFFF00"/>
                </a:solidFill>
              </a:rPr>
              <a:t>29</a:t>
            </a:r>
            <a:r>
              <a:rPr lang="en-US" sz="2800" dirty="0">
                <a:solidFill>
                  <a:schemeClr val="bg1"/>
                </a:solidFill>
              </a:rPr>
              <a:t> that your eyes may be open night and day toward this house, the place of which you have said, ‘My name shall be there,’ that you may listen to the prayer that your servant offers toward this place. </a:t>
            </a:r>
          </a:p>
          <a:p>
            <a:r>
              <a:rPr lang="en-US" sz="2800" dirty="0">
                <a:solidFill>
                  <a:srgbClr val="FFFF00"/>
                </a:solidFill>
              </a:rPr>
              <a:t>30</a:t>
            </a:r>
            <a:r>
              <a:rPr lang="en-US" sz="2800" dirty="0">
                <a:solidFill>
                  <a:schemeClr val="bg1"/>
                </a:solidFill>
              </a:rPr>
              <a:t> And listen to the plea of your servant and of your people Israel, when they pray toward this place. And listen in heaven your dwelling place, and when you hear, forgive.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8 (ESV)</a:t>
            </a:r>
          </a:p>
        </p:txBody>
      </p:sp>
    </p:spTree>
    <p:extLst>
      <p:ext uri="{BB962C8B-B14F-4D97-AF65-F5344CB8AC3E}">
        <p14:creationId xmlns:p14="http://schemas.microsoft.com/office/powerpoint/2010/main" val="112687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539430"/>
          </a:xfrm>
          <a:prstGeom prst="rect">
            <a:avLst/>
          </a:prstGeom>
          <a:noFill/>
        </p:spPr>
        <p:txBody>
          <a:bodyPr wrap="square" rtlCol="0">
            <a:spAutoFit/>
          </a:bodyPr>
          <a:lstStyle/>
          <a:p>
            <a:r>
              <a:rPr lang="en-US" sz="2800" dirty="0">
                <a:solidFill>
                  <a:srgbClr val="FFFF00"/>
                </a:solidFill>
              </a:rPr>
              <a:t>16</a:t>
            </a:r>
            <a:r>
              <a:rPr lang="en-US" sz="2800" dirty="0">
                <a:solidFill>
                  <a:schemeClr val="bg1"/>
                </a:solidFill>
              </a:rPr>
              <a:t> Therefore, confess your sins to one another and pray for one another, that you may be healed. The prayer of a righteous person has great power as it is working. </a:t>
            </a:r>
          </a:p>
          <a:p>
            <a:r>
              <a:rPr lang="en-US" sz="2800" dirty="0">
                <a:solidFill>
                  <a:srgbClr val="FFFF00"/>
                </a:solidFill>
              </a:rPr>
              <a:t>17</a:t>
            </a:r>
            <a:r>
              <a:rPr lang="en-US" sz="2800" dirty="0">
                <a:solidFill>
                  <a:schemeClr val="bg1"/>
                </a:solidFill>
              </a:rPr>
              <a:t> Elijah was a man with a nature like ours, and he prayed fervently that it might not rain, and for three years and six months it did not rain on the earth. </a:t>
            </a:r>
          </a:p>
          <a:p>
            <a:r>
              <a:rPr lang="en-US" sz="2800" dirty="0">
                <a:solidFill>
                  <a:srgbClr val="FFFF00"/>
                </a:solidFill>
              </a:rPr>
              <a:t>18</a:t>
            </a:r>
            <a:r>
              <a:rPr lang="en-US" sz="2800" dirty="0">
                <a:solidFill>
                  <a:schemeClr val="bg1"/>
                </a:solidFill>
              </a:rPr>
              <a:t> Then he prayed again, and heaven gave rain, and the earth bore its fruit.</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James 5:16-18 (ESV)</a:t>
            </a:r>
          </a:p>
        </p:txBody>
      </p:sp>
    </p:spTree>
    <p:extLst>
      <p:ext uri="{BB962C8B-B14F-4D97-AF65-F5344CB8AC3E}">
        <p14:creationId xmlns:p14="http://schemas.microsoft.com/office/powerpoint/2010/main" val="2601646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592</Words>
  <Application>Microsoft Office PowerPoint</Application>
  <PresentationFormat>Widescreen</PresentationFormat>
  <Paragraphs>81</Paragraphs>
  <Slides>18</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Video Computer in Sanctuary</cp:lastModifiedBy>
  <cp:revision>32</cp:revision>
  <dcterms:created xsi:type="dcterms:W3CDTF">2019-08-04T11:22:30Z</dcterms:created>
  <dcterms:modified xsi:type="dcterms:W3CDTF">2019-08-11T12:53:07Z</dcterms:modified>
</cp:coreProperties>
</file>