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65" r:id="rId2"/>
    <p:sldId id="668" r:id="rId3"/>
    <p:sldId id="658" r:id="rId4"/>
    <p:sldId id="637" r:id="rId5"/>
    <p:sldId id="651" r:id="rId6"/>
    <p:sldId id="666" r:id="rId7"/>
    <p:sldId id="660" r:id="rId8"/>
    <p:sldId id="653" r:id="rId9"/>
    <p:sldId id="669" r:id="rId10"/>
    <p:sldId id="670" r:id="rId11"/>
    <p:sldId id="671" r:id="rId12"/>
    <p:sldId id="673" r:id="rId13"/>
    <p:sldId id="674" r:id="rId14"/>
    <p:sldId id="672" r:id="rId15"/>
    <p:sldId id="66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211"/>
    <a:srgbClr val="FF8F33"/>
    <a:srgbClr val="8F1505"/>
    <a:srgbClr val="00FB92"/>
    <a:srgbClr val="AFD2FF"/>
    <a:srgbClr val="FFBC77"/>
    <a:srgbClr val="881B75"/>
    <a:srgbClr val="FF8834"/>
    <a:srgbClr val="EAAC8A"/>
    <a:srgbClr val="FCB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0" autoAdjust="0"/>
    <p:restoredTop sz="94856"/>
  </p:normalViewPr>
  <p:slideViewPr>
    <p:cSldViewPr snapToGrid="0">
      <p:cViewPr varScale="1">
        <p:scale>
          <a:sx n="108" d="100"/>
          <a:sy n="108" d="100"/>
        </p:scale>
        <p:origin x="584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7/7/19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E7D3A-F83E-4C2C-B8BE-A402C05D76F1}" type="datetimeFigureOut">
              <a:rPr lang="en-US" smtClean="0"/>
              <a:t>7/7/19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129AE-AD37-4363-8312-30846EB2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6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4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8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26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24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8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6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1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64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0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7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5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02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9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qy/cv6jb4bd6dqdf4f22pzmyzbm0000gn/T/com.microsoft.Powerpoint/converted_emf.em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qy/cv6jb4bd6dqdf4f22pzmyzbm0000gn/T/com.microsoft.Powerpoint/converted_emf.em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qy/cv6jb4bd6dqdf4f22pzmyzbm0000gn/T/com.microsoft.Powerpoint/converted_emf.em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ar/folders/qy/cv6jb4bd6dqdf4f22pzmyzbm0000gn/T/com.microsoft.Powerpoint/converted_emf.em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qy/cv6jb4bd6dqdf4f22pzmyzbm0000gn/T/com.microsoft.Powerpoint/converted_emf.em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ar/folders/qy/cv6jb4bd6dqdf4f22pzmyzbm0000gn/T/com.microsoft.Powerpoint/converted_emf.em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qy/cv6jb4bd6dqdf4f22pzmyzbm0000gn/T/com.microsoft.Powerpoint/converted_emf.emf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ar/folders/qy/cv6jb4bd6dqdf4f22pzmyzbm0000gn/T/com.microsoft.Powerpoint/converted_emf.em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ar/folders/qy/cv6jb4bd6dqdf4f22pzmyzbm0000gn/T/com.microsoft.Powerpoint/converted_emf.em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ar/folders/qy/cv6jb4bd6dqdf4f22pzmyzbm0000gn/T/com.microsoft.Powerpoint/converted_emf.em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qy/cv6jb4bd6dqdf4f22pzmyzbm0000gn/T/com.microsoft.Powerpoint/converted_emf.em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qy/cv6jb4bd6dqdf4f22pzmyzbm0000gn/T/com.microsoft.Powerpoint/converted_emf.em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ground, outdoor, tree&#10;&#10;Description automatically generated">
            <a:extLst>
              <a:ext uri="{FF2B5EF4-FFF2-40B4-BE49-F238E27FC236}">
                <a16:creationId xmlns:a16="http://schemas.microsoft.com/office/drawing/2014/main" id="{C633D509-8B70-C64A-BEC9-BEA5132B0F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38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2CC13F-C360-BE4D-8608-0F872C2C443D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95847A-5F6C-BD4C-8123-571A5FC48EA0}"/>
              </a:ext>
            </a:extLst>
          </p:cNvPr>
          <p:cNvSpPr txBox="1"/>
          <p:nvPr/>
        </p:nvSpPr>
        <p:spPr>
          <a:xfrm>
            <a:off x="7691762" y="3678382"/>
            <a:ext cx="4012251" cy="2677656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Women’s Prayer Group</a:t>
            </a:r>
          </a:p>
          <a:p>
            <a:r>
              <a:rPr lang="en-US" sz="2800" b="1" dirty="0">
                <a:solidFill>
                  <a:srgbClr val="AB3211"/>
                </a:solidFill>
              </a:rPr>
              <a:t>Thursday’s 10-11:30am</a:t>
            </a:r>
          </a:p>
          <a:p>
            <a:r>
              <a:rPr lang="en-US" sz="2800" b="1" dirty="0">
                <a:solidFill>
                  <a:srgbClr val="AB3211"/>
                </a:solidFill>
              </a:rPr>
              <a:t>@ Roy’s Home (Hilliard)</a:t>
            </a:r>
          </a:p>
          <a:p>
            <a:r>
              <a:rPr lang="en-US" sz="2800" b="1" dirty="0">
                <a:solidFill>
                  <a:srgbClr val="AB3211"/>
                </a:solidFill>
              </a:rPr>
              <a:t>Contact Julie </a:t>
            </a:r>
            <a:r>
              <a:rPr lang="en-US" sz="2800" b="1" dirty="0" err="1">
                <a:solidFill>
                  <a:srgbClr val="AB3211"/>
                </a:solidFill>
              </a:rPr>
              <a:t>Roys</a:t>
            </a:r>
            <a:endParaRPr lang="en-US" sz="2800" b="1" dirty="0">
              <a:solidFill>
                <a:srgbClr val="AB3211"/>
              </a:solidFill>
            </a:endParaRPr>
          </a:p>
          <a:p>
            <a:r>
              <a:rPr lang="en-US" sz="2800" b="1" dirty="0">
                <a:solidFill>
                  <a:srgbClr val="AB3211"/>
                </a:solidFill>
              </a:rPr>
              <a:t>Text to (614) 209-3402 or </a:t>
            </a:r>
          </a:p>
          <a:p>
            <a:r>
              <a:rPr lang="en-US" sz="2800" b="1" dirty="0">
                <a:solidFill>
                  <a:srgbClr val="AB3211"/>
                </a:solidFill>
              </a:rPr>
              <a:t>Email jroys86@gmail.com</a:t>
            </a:r>
          </a:p>
        </p:txBody>
      </p:sp>
    </p:spTree>
    <p:extLst>
      <p:ext uri="{BB962C8B-B14F-4D97-AF65-F5344CB8AC3E}">
        <p14:creationId xmlns:p14="http://schemas.microsoft.com/office/powerpoint/2010/main" val="2292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3834FC-8EAF-8B49-8B75-5604BD0186FB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30DA6C-C0C0-A74B-8752-7135BEBA9F5E}"/>
              </a:ext>
            </a:extLst>
          </p:cNvPr>
          <p:cNvSpPr/>
          <p:nvPr/>
        </p:nvSpPr>
        <p:spPr>
          <a:xfrm>
            <a:off x="0" y="195071"/>
            <a:ext cx="12192000" cy="2203745"/>
          </a:xfrm>
          <a:prstGeom prst="rect">
            <a:avLst/>
          </a:prstGeom>
          <a:solidFill>
            <a:srgbClr val="C00000">
              <a:alpha val="77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309DC-B55A-224F-B25D-3372E42AA509}"/>
              </a:ext>
            </a:extLst>
          </p:cNvPr>
          <p:cNvSpPr txBox="1"/>
          <p:nvPr/>
        </p:nvSpPr>
        <p:spPr>
          <a:xfrm>
            <a:off x="344449" y="421582"/>
            <a:ext cx="11503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Jesus Restores Us When We are Weak and Weary:</a:t>
            </a:r>
            <a:endParaRPr lang="en-US" sz="1600" b="1" dirty="0">
              <a:solidFill>
                <a:schemeClr val="bg1"/>
              </a:solidFill>
              <a:effectLst>
                <a:outerShdw blurRad="63500" dist="88900" algn="l" rotWithShape="0">
                  <a:srgbClr val="002060">
                    <a:alpha val="40000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B3B52-84ED-E44B-867C-A6B8C630BB07}"/>
              </a:ext>
            </a:extLst>
          </p:cNvPr>
          <p:cNvSpPr txBox="1"/>
          <p:nvPr/>
        </p:nvSpPr>
        <p:spPr>
          <a:xfrm>
            <a:off x="6006696" y="2803813"/>
            <a:ext cx="59755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FB92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Ways God Restores the Weary / Weak: 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1: Daily Renewal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2: Eternal Perspective</a:t>
            </a:r>
            <a:endParaRPr lang="en-US" sz="1600" b="1" dirty="0">
              <a:solidFill>
                <a:schemeClr val="bg1"/>
              </a:solidFill>
              <a:effectLst>
                <a:outerShdw blurRad="63500" dist="88900" algn="l" rotWithShape="0">
                  <a:srgbClr val="002060">
                    <a:alpha val="40000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81C42-2ABA-1D41-A897-827971E83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49" y="2839660"/>
            <a:ext cx="4951946" cy="3713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4ABD85-F131-7743-B7B2-2C11AEA03D19}"/>
              </a:ext>
            </a:extLst>
          </p:cNvPr>
          <p:cNvSpPr txBox="1"/>
          <p:nvPr/>
        </p:nvSpPr>
        <p:spPr>
          <a:xfrm>
            <a:off x="1000436" y="3013501"/>
            <a:ext cx="3639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Suffering, we may become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depressed or discouraged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CDD1E8-C895-0641-9C9E-20FD9224A95C}"/>
              </a:ext>
            </a:extLst>
          </p:cNvPr>
          <p:cNvSpPr txBox="1"/>
          <p:nvPr/>
        </p:nvSpPr>
        <p:spPr>
          <a:xfrm>
            <a:off x="431041" y="5588000"/>
            <a:ext cx="473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2 Cor 4:7-18; Lam 3:22-23</a:t>
            </a:r>
          </a:p>
        </p:txBody>
      </p:sp>
    </p:spTree>
    <p:extLst>
      <p:ext uri="{BB962C8B-B14F-4D97-AF65-F5344CB8AC3E}">
        <p14:creationId xmlns:p14="http://schemas.microsoft.com/office/powerpoint/2010/main" val="70670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3834FC-8EAF-8B49-8B75-5604BD0186FB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30DA6C-C0C0-A74B-8752-7135BEBA9F5E}"/>
              </a:ext>
            </a:extLst>
          </p:cNvPr>
          <p:cNvSpPr/>
          <p:nvPr/>
        </p:nvSpPr>
        <p:spPr>
          <a:xfrm>
            <a:off x="0" y="195071"/>
            <a:ext cx="12192000" cy="2203745"/>
          </a:xfrm>
          <a:prstGeom prst="rect">
            <a:avLst/>
          </a:prstGeom>
          <a:solidFill>
            <a:srgbClr val="C00000">
              <a:alpha val="77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309DC-B55A-224F-B25D-3372E42AA509}"/>
              </a:ext>
            </a:extLst>
          </p:cNvPr>
          <p:cNvSpPr txBox="1"/>
          <p:nvPr/>
        </p:nvSpPr>
        <p:spPr>
          <a:xfrm>
            <a:off x="344449" y="421582"/>
            <a:ext cx="11503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Jesus Restores Us When We are Wayward and Wandering:</a:t>
            </a:r>
            <a:endParaRPr lang="en-US" sz="1600" b="1" dirty="0">
              <a:solidFill>
                <a:schemeClr val="bg1"/>
              </a:solidFill>
              <a:effectLst>
                <a:outerShdw blurRad="63500" dist="88900" algn="l" rotWithShape="0">
                  <a:srgbClr val="002060">
                    <a:alpha val="40000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B3B52-84ED-E44B-867C-A6B8C630BB07}"/>
              </a:ext>
            </a:extLst>
          </p:cNvPr>
          <p:cNvSpPr txBox="1"/>
          <p:nvPr/>
        </p:nvSpPr>
        <p:spPr>
          <a:xfrm>
            <a:off x="6006695" y="3070998"/>
            <a:ext cx="59873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FB92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Causes: 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1: Led astray by others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2: Caught in sin 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63500" dist="88900" algn="l" rotWithShape="0">
                  <a:srgbClr val="002060">
                    <a:alpha val="40000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B4032A-6F7B-FA43-9A3E-2BDE7BB0C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22" y="2852930"/>
            <a:ext cx="5355965" cy="3561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59DB9-AD03-474F-A9F3-83C5E497AD58}"/>
              </a:ext>
            </a:extLst>
          </p:cNvPr>
          <p:cNvSpPr txBox="1"/>
          <p:nvPr/>
        </p:nvSpPr>
        <p:spPr>
          <a:xfrm>
            <a:off x="1333500" y="3471790"/>
            <a:ext cx="3136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Wandering / Wayward </a:t>
            </a:r>
          </a:p>
        </p:txBody>
      </p:sp>
    </p:spTree>
    <p:extLst>
      <p:ext uri="{BB962C8B-B14F-4D97-AF65-F5344CB8AC3E}">
        <p14:creationId xmlns:p14="http://schemas.microsoft.com/office/powerpoint/2010/main" val="196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715108" y="996885"/>
            <a:ext cx="10761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10</a:t>
            </a:r>
            <a:r>
              <a:rPr lang="en-US" sz="2800" dirty="0">
                <a:solidFill>
                  <a:schemeClr val="bg1"/>
                </a:solidFill>
              </a:rPr>
              <a:t> “See that you do not despise one of these little ones. For I tell you that in heaven their angels always see the face of my Father who is in heaven.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12</a:t>
            </a:r>
            <a:r>
              <a:rPr lang="en-US" sz="2800" dirty="0">
                <a:solidFill>
                  <a:schemeClr val="bg1"/>
                </a:solidFill>
              </a:rPr>
              <a:t> What do you think? If a man has a hundred sheep, and one of them has gone astray, does he not leave the ninety-nine on the mountains and go in search of the one that went astray?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13</a:t>
            </a:r>
            <a:r>
              <a:rPr lang="en-US" sz="2800" dirty="0">
                <a:solidFill>
                  <a:schemeClr val="bg1"/>
                </a:solidFill>
              </a:rPr>
              <a:t> And if he finds it, truly, I say to you, he rejoices over it more than over the ninety-nine that never went astray.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14 </a:t>
            </a:r>
            <a:r>
              <a:rPr lang="en-US" sz="2800" dirty="0">
                <a:solidFill>
                  <a:schemeClr val="bg1"/>
                </a:solidFill>
              </a:rPr>
              <a:t>So it is not the will of my Father who is in heaven that one of these little ones should perish.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69656-A5EF-0843-8421-A0E01872759E}"/>
              </a:ext>
            </a:extLst>
          </p:cNvPr>
          <p:cNvSpPr txBox="1"/>
          <p:nvPr/>
        </p:nvSpPr>
        <p:spPr>
          <a:xfrm>
            <a:off x="715108" y="227444"/>
            <a:ext cx="10761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Matthew 18:10-14(ESV)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D64CB-DC22-3147-B845-E076714146FB}"/>
              </a:ext>
            </a:extLst>
          </p:cNvPr>
          <p:cNvSpPr txBox="1"/>
          <p:nvPr/>
        </p:nvSpPr>
        <p:spPr>
          <a:xfrm>
            <a:off x="819397" y="5902036"/>
            <a:ext cx="8097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Some manuscripts add verse 11: “For the Son of Man came to save the lost”</a:t>
            </a:r>
          </a:p>
        </p:txBody>
      </p:sp>
    </p:spTree>
    <p:extLst>
      <p:ext uri="{BB962C8B-B14F-4D97-AF65-F5344CB8AC3E}">
        <p14:creationId xmlns:p14="http://schemas.microsoft.com/office/powerpoint/2010/main" val="193143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other and baby sheep standing on a lush green field&#10;&#10;Description automatically generated">
            <a:extLst>
              <a:ext uri="{FF2B5EF4-FFF2-40B4-BE49-F238E27FC236}">
                <a16:creationId xmlns:a16="http://schemas.microsoft.com/office/drawing/2014/main" id="{0A2A997C-AA0F-3948-9B4A-4D7848FBA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06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3834FC-8EAF-8B49-8B75-5604BD0186FB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C4BCD8-E814-7C4C-847E-860F1A6952E4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8E559A-8E04-A541-80AD-724A14F6C18B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94376-1212-2F4B-A8CB-81722EB244D8}"/>
              </a:ext>
            </a:extLst>
          </p:cNvPr>
          <p:cNvSpPr txBox="1"/>
          <p:nvPr/>
        </p:nvSpPr>
        <p:spPr>
          <a:xfrm>
            <a:off x="0" y="338604"/>
            <a:ext cx="12192000" cy="1938992"/>
          </a:xfrm>
          <a:prstGeom prst="rect">
            <a:avLst/>
          </a:prstGeom>
          <a:solidFill>
            <a:srgbClr val="8F1505"/>
          </a:solidFill>
        </p:spPr>
        <p:txBody>
          <a:bodyPr wrap="square" lIns="182880" rIns="18288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In this parable: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We see the faithful love of God (the Shepherd)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We see the importance of EVERY believer (the “one”)</a:t>
            </a:r>
          </a:p>
        </p:txBody>
      </p:sp>
    </p:spTree>
    <p:extLst>
      <p:ext uri="{BB962C8B-B14F-4D97-AF65-F5344CB8AC3E}">
        <p14:creationId xmlns:p14="http://schemas.microsoft.com/office/powerpoint/2010/main" val="210186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3834FC-8EAF-8B49-8B75-5604BD0186FB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30DA6C-C0C0-A74B-8752-7135BEBA9F5E}"/>
              </a:ext>
            </a:extLst>
          </p:cNvPr>
          <p:cNvSpPr/>
          <p:nvPr/>
        </p:nvSpPr>
        <p:spPr>
          <a:xfrm>
            <a:off x="0" y="195071"/>
            <a:ext cx="12192000" cy="2203745"/>
          </a:xfrm>
          <a:prstGeom prst="rect">
            <a:avLst/>
          </a:prstGeom>
          <a:solidFill>
            <a:srgbClr val="C00000">
              <a:alpha val="77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309DC-B55A-224F-B25D-3372E42AA509}"/>
              </a:ext>
            </a:extLst>
          </p:cNvPr>
          <p:cNvSpPr txBox="1"/>
          <p:nvPr/>
        </p:nvSpPr>
        <p:spPr>
          <a:xfrm>
            <a:off x="344449" y="421582"/>
            <a:ext cx="11503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Jesus Restores Us When We are Wayward and Wandering:</a:t>
            </a:r>
            <a:endParaRPr lang="en-US" sz="1600" b="1" dirty="0">
              <a:solidFill>
                <a:schemeClr val="bg1"/>
              </a:solidFill>
              <a:effectLst>
                <a:outerShdw blurRad="63500" dist="88900" algn="l" rotWithShape="0">
                  <a:srgbClr val="002060">
                    <a:alpha val="40000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B3B52-84ED-E44B-867C-A6B8C630BB07}"/>
              </a:ext>
            </a:extLst>
          </p:cNvPr>
          <p:cNvSpPr txBox="1"/>
          <p:nvPr/>
        </p:nvSpPr>
        <p:spPr>
          <a:xfrm>
            <a:off x="6006696" y="2803813"/>
            <a:ext cx="597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FB92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Ways God Restores the Wayward: 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1: Uses other people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2: He disciplines</a:t>
            </a:r>
            <a:endParaRPr lang="en-US" sz="1600" b="1" dirty="0">
              <a:solidFill>
                <a:schemeClr val="bg1"/>
              </a:solidFill>
              <a:effectLst>
                <a:outerShdw blurRad="63500" dist="88900" algn="l" rotWithShape="0">
                  <a:srgbClr val="002060">
                    <a:alpha val="40000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197816-7D0B-8042-B25E-15C336182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22" y="2852930"/>
            <a:ext cx="5355965" cy="3561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82ABA4-5648-1342-A5E1-680EF7FC76EC}"/>
              </a:ext>
            </a:extLst>
          </p:cNvPr>
          <p:cNvSpPr txBox="1"/>
          <p:nvPr/>
        </p:nvSpPr>
        <p:spPr>
          <a:xfrm>
            <a:off x="1333500" y="3471790"/>
            <a:ext cx="3136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Wandering / Wayward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276326-38C4-E945-8956-E0D4C8C23A10}"/>
              </a:ext>
            </a:extLst>
          </p:cNvPr>
          <p:cNvSpPr txBox="1"/>
          <p:nvPr/>
        </p:nvSpPr>
        <p:spPr>
          <a:xfrm>
            <a:off x="276661" y="5435302"/>
            <a:ext cx="503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Galatians 6:1; Ps 51:12; Ps 119:67; Heb 12:5-11</a:t>
            </a:r>
          </a:p>
        </p:txBody>
      </p:sp>
    </p:spTree>
    <p:extLst>
      <p:ext uri="{BB962C8B-B14F-4D97-AF65-F5344CB8AC3E}">
        <p14:creationId xmlns:p14="http://schemas.microsoft.com/office/powerpoint/2010/main" val="167368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other and baby sheep standing on a lush green field&#10;&#10;Description automatically generated">
            <a:extLst>
              <a:ext uri="{FF2B5EF4-FFF2-40B4-BE49-F238E27FC236}">
                <a16:creationId xmlns:a16="http://schemas.microsoft.com/office/drawing/2014/main" id="{0A2A997C-AA0F-3948-9B4A-4D7848FBA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06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3834FC-8EAF-8B49-8B75-5604BD0186FB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C4BCD8-E814-7C4C-847E-860F1A6952E4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8E559A-8E04-A541-80AD-724A14F6C18B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94376-1212-2F4B-A8CB-81722EB244D8}"/>
              </a:ext>
            </a:extLst>
          </p:cNvPr>
          <p:cNvSpPr txBox="1"/>
          <p:nvPr/>
        </p:nvSpPr>
        <p:spPr>
          <a:xfrm>
            <a:off x="0" y="707935"/>
            <a:ext cx="5244935" cy="1815882"/>
          </a:xfrm>
          <a:prstGeom prst="rect">
            <a:avLst/>
          </a:prstGeom>
          <a:solidFill>
            <a:srgbClr val="8F1505"/>
          </a:solidFill>
        </p:spPr>
        <p:txBody>
          <a:bodyPr wrap="square" lIns="182880" rIns="182880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Jesus is the Shepherd Who Restores</a:t>
            </a:r>
          </a:p>
          <a:p>
            <a:pPr algn="r"/>
            <a:r>
              <a:rPr lang="en-US" sz="3200" b="1" dirty="0">
                <a:solidFill>
                  <a:schemeClr val="bg1"/>
                </a:solidFill>
              </a:rPr>
              <a:t>Psalm 23:3</a:t>
            </a:r>
          </a:p>
        </p:txBody>
      </p:sp>
    </p:spTree>
    <p:extLst>
      <p:ext uri="{BB962C8B-B14F-4D97-AF65-F5344CB8AC3E}">
        <p14:creationId xmlns:p14="http://schemas.microsoft.com/office/powerpoint/2010/main" val="401642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4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3BFE234-5331-B240-815B-315E9E21C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45" y="558769"/>
            <a:ext cx="3975234" cy="3388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2CC13F-C360-BE4D-8608-0F872C2C443D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3DFE89-9569-B64A-9DB1-2251497B1C40}"/>
              </a:ext>
            </a:extLst>
          </p:cNvPr>
          <p:cNvSpPr txBox="1"/>
          <p:nvPr/>
        </p:nvSpPr>
        <p:spPr>
          <a:xfrm>
            <a:off x="4559080" y="1270000"/>
            <a:ext cx="7049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are so happy to announce that the equipment that Dr. Walter Bonilla needs for the Total Health Clinic in Managua, Nicaragua has been fully funded...and then some!  To date, </a:t>
            </a:r>
            <a:r>
              <a:rPr lang="en-US" sz="2400" dirty="0">
                <a:solidFill>
                  <a:srgbClr val="FF0000"/>
                </a:solidFill>
              </a:rPr>
              <a:t>$1,750 has been raised which exceeds the goal of $1,014.93 needed for the equipment</a:t>
            </a:r>
            <a:r>
              <a:rPr lang="en-US" sz="2400" dirty="0"/>
              <a:t>.  We will be sending the money to Total Health (https://</a:t>
            </a:r>
            <a:r>
              <a:rPr lang="en-US" sz="2400" dirty="0" err="1"/>
              <a:t>totalhealth.org</a:t>
            </a:r>
            <a:r>
              <a:rPr lang="en-US" sz="2400" dirty="0"/>
              <a:t>/) on Monday, July 8th.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59774-B3A6-3641-B2B9-94715F88BED0}"/>
              </a:ext>
            </a:extLst>
          </p:cNvPr>
          <p:cNvSpPr txBox="1"/>
          <p:nvPr/>
        </p:nvSpPr>
        <p:spPr>
          <a:xfrm>
            <a:off x="4962281" y="746780"/>
            <a:ext cx="624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Total Health Clinic – Fund Raising 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4CB69-5DD2-E14B-B30F-E1C7F45701E0}"/>
              </a:ext>
            </a:extLst>
          </p:cNvPr>
          <p:cNvSpPr txBox="1"/>
          <p:nvPr/>
        </p:nvSpPr>
        <p:spPr>
          <a:xfrm>
            <a:off x="583845" y="4027850"/>
            <a:ext cx="119262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will continue take donations for this project through TODAY</a:t>
            </a:r>
            <a:r>
              <a:rPr lang="en-US" sz="2400" dirty="0"/>
              <a:t>.  Funds</a:t>
            </a:r>
          </a:p>
          <a:p>
            <a:r>
              <a:rPr lang="en-US" sz="2400" dirty="0"/>
              <a:t>that exceed the amount needed to purchase the equipment will help support the</a:t>
            </a:r>
          </a:p>
          <a:p>
            <a:r>
              <a:rPr lang="en-US" sz="2400" dirty="0"/>
              <a:t>clinic and keep it running.  If you are still interested in giving toward this you can just</a:t>
            </a:r>
          </a:p>
          <a:p>
            <a:r>
              <a:rPr lang="en-US" sz="2400" dirty="0"/>
              <a:t>send your check, cash, or online gift the way you would normally give to Darby Creek</a:t>
            </a:r>
          </a:p>
          <a:p>
            <a:r>
              <a:rPr lang="en-US" sz="2400" dirty="0"/>
              <a:t>Church BUT put “Total Health Clinic” in the memo description or on the giving</a:t>
            </a:r>
          </a:p>
          <a:p>
            <a:r>
              <a:rPr lang="en-US" sz="2400" dirty="0"/>
              <a:t>envelop.</a:t>
            </a:r>
          </a:p>
        </p:txBody>
      </p:sp>
    </p:spTree>
    <p:extLst>
      <p:ext uri="{BB962C8B-B14F-4D97-AF65-F5344CB8AC3E}">
        <p14:creationId xmlns:p14="http://schemas.microsoft.com/office/powerpoint/2010/main" val="23009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other and baby sheep standing on a lush green field&#10;&#10;Description automatically generated">
            <a:extLst>
              <a:ext uri="{FF2B5EF4-FFF2-40B4-BE49-F238E27FC236}">
                <a16:creationId xmlns:a16="http://schemas.microsoft.com/office/drawing/2014/main" id="{0A2A997C-AA0F-3948-9B4A-4D7848FBA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06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3834FC-8EAF-8B49-8B75-5604BD0186FB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C4BCD8-E814-7C4C-847E-860F1A6952E4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8E559A-8E04-A541-80AD-724A14F6C18B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94376-1212-2F4B-A8CB-81722EB244D8}"/>
              </a:ext>
            </a:extLst>
          </p:cNvPr>
          <p:cNvSpPr txBox="1"/>
          <p:nvPr/>
        </p:nvSpPr>
        <p:spPr>
          <a:xfrm>
            <a:off x="0" y="707935"/>
            <a:ext cx="5244935" cy="1815882"/>
          </a:xfrm>
          <a:prstGeom prst="rect">
            <a:avLst/>
          </a:prstGeom>
          <a:solidFill>
            <a:srgbClr val="8F1505"/>
          </a:solidFill>
        </p:spPr>
        <p:txBody>
          <a:bodyPr wrap="square" lIns="182880" rIns="182880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Jesus is the Shepherd Who Restores</a:t>
            </a:r>
          </a:p>
          <a:p>
            <a:pPr algn="r"/>
            <a:r>
              <a:rPr lang="en-US" sz="3200" b="1" dirty="0">
                <a:solidFill>
                  <a:schemeClr val="bg1"/>
                </a:solidFill>
              </a:rPr>
              <a:t>Psalm 23:3</a:t>
            </a:r>
          </a:p>
        </p:txBody>
      </p:sp>
    </p:spTree>
    <p:extLst>
      <p:ext uri="{BB962C8B-B14F-4D97-AF65-F5344CB8AC3E}">
        <p14:creationId xmlns:p14="http://schemas.microsoft.com/office/powerpoint/2010/main" val="254408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715108" y="996885"/>
            <a:ext cx="107617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 The Lord is my shepherd; I shall not want.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He makes me lie down in green pastures.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He leads me beside still waters.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He restores my soul.</a:t>
            </a:r>
          </a:p>
          <a:p>
            <a:r>
              <a:rPr lang="en-US" sz="2800" dirty="0">
                <a:solidFill>
                  <a:schemeClr val="bg1"/>
                </a:solidFill>
              </a:rPr>
              <a:t>He leads me in paths of righteousness for his name's sake.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4</a:t>
            </a:r>
            <a:r>
              <a:rPr lang="en-US" sz="2800" dirty="0">
                <a:solidFill>
                  <a:schemeClr val="bg1"/>
                </a:solidFill>
              </a:rPr>
              <a:t> Even though I walk through the valley of the shadow of death, I will fear no evil, for you are with me; your rod and your staff, they comfort 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69656-A5EF-0843-8421-A0E01872759E}"/>
              </a:ext>
            </a:extLst>
          </p:cNvPr>
          <p:cNvSpPr txBox="1"/>
          <p:nvPr/>
        </p:nvSpPr>
        <p:spPr>
          <a:xfrm>
            <a:off x="715108" y="227444"/>
            <a:ext cx="10761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Psalm 23: 1-6 (ESV)</a:t>
            </a:r>
          </a:p>
        </p:txBody>
      </p:sp>
    </p:spTree>
    <p:extLst>
      <p:ext uri="{BB962C8B-B14F-4D97-AF65-F5344CB8AC3E}">
        <p14:creationId xmlns:p14="http://schemas.microsoft.com/office/powerpoint/2010/main" val="369518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715108" y="996885"/>
            <a:ext cx="10761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5</a:t>
            </a:r>
            <a:r>
              <a:rPr lang="en-US" sz="2800" dirty="0">
                <a:solidFill>
                  <a:schemeClr val="bg1"/>
                </a:solidFill>
              </a:rPr>
              <a:t> You prepare a table before me in the presence of my enemies;</a:t>
            </a:r>
          </a:p>
          <a:p>
            <a:r>
              <a:rPr lang="en-US" sz="2800" dirty="0">
                <a:solidFill>
                  <a:schemeClr val="bg1"/>
                </a:solidFill>
              </a:rPr>
              <a:t>you anoint my head with oil; my cup overflows.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6</a:t>
            </a:r>
            <a:r>
              <a:rPr lang="en-US" sz="2800" dirty="0">
                <a:solidFill>
                  <a:schemeClr val="bg1"/>
                </a:solidFill>
              </a:rPr>
              <a:t> Surely goodness and mercy shall follow me all the days of my life,</a:t>
            </a:r>
          </a:p>
          <a:p>
            <a:r>
              <a:rPr lang="en-US" sz="2800" dirty="0">
                <a:solidFill>
                  <a:schemeClr val="bg1"/>
                </a:solidFill>
              </a:rPr>
              <a:t>and I shall dwell in the house of the Lord forever.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69656-A5EF-0843-8421-A0E01872759E}"/>
              </a:ext>
            </a:extLst>
          </p:cNvPr>
          <p:cNvSpPr txBox="1"/>
          <p:nvPr/>
        </p:nvSpPr>
        <p:spPr>
          <a:xfrm>
            <a:off x="715108" y="227444"/>
            <a:ext cx="10761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Psalm 23: 1-6 (ESV)</a:t>
            </a:r>
          </a:p>
        </p:txBody>
      </p:sp>
    </p:spTree>
    <p:extLst>
      <p:ext uri="{BB962C8B-B14F-4D97-AF65-F5344CB8AC3E}">
        <p14:creationId xmlns:p14="http://schemas.microsoft.com/office/powerpoint/2010/main" val="333814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other and baby sheep standing on a lush green field&#10;&#10;Description automatically generated">
            <a:extLst>
              <a:ext uri="{FF2B5EF4-FFF2-40B4-BE49-F238E27FC236}">
                <a16:creationId xmlns:a16="http://schemas.microsoft.com/office/drawing/2014/main" id="{0A2A997C-AA0F-3948-9B4A-4D7848FBA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06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3834FC-8EAF-8B49-8B75-5604BD0186FB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C4BCD8-E814-7C4C-847E-860F1A6952E4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8E559A-8E04-A541-80AD-724A14F6C18B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94376-1212-2F4B-A8CB-81722EB244D8}"/>
              </a:ext>
            </a:extLst>
          </p:cNvPr>
          <p:cNvSpPr txBox="1"/>
          <p:nvPr/>
        </p:nvSpPr>
        <p:spPr>
          <a:xfrm>
            <a:off x="0" y="707935"/>
            <a:ext cx="5244935" cy="1815882"/>
          </a:xfrm>
          <a:prstGeom prst="rect">
            <a:avLst/>
          </a:prstGeom>
          <a:solidFill>
            <a:srgbClr val="8F1505"/>
          </a:solidFill>
        </p:spPr>
        <p:txBody>
          <a:bodyPr wrap="square" lIns="182880" rIns="182880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Jesus is the Shepherd Who Restores</a:t>
            </a:r>
          </a:p>
          <a:p>
            <a:pPr algn="r"/>
            <a:r>
              <a:rPr lang="en-US" sz="3200" b="1" dirty="0">
                <a:solidFill>
                  <a:schemeClr val="bg1"/>
                </a:solidFill>
              </a:rPr>
              <a:t>Psalm 23:3</a:t>
            </a:r>
          </a:p>
        </p:txBody>
      </p:sp>
    </p:spTree>
    <p:extLst>
      <p:ext uri="{BB962C8B-B14F-4D97-AF65-F5344CB8AC3E}">
        <p14:creationId xmlns:p14="http://schemas.microsoft.com/office/powerpoint/2010/main" val="99910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other and baby sheep standing on a lush green field&#10;&#10;Description automatically generated">
            <a:extLst>
              <a:ext uri="{FF2B5EF4-FFF2-40B4-BE49-F238E27FC236}">
                <a16:creationId xmlns:a16="http://schemas.microsoft.com/office/drawing/2014/main" id="{0A2A997C-AA0F-3948-9B4A-4D7848FBA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06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3834FC-8EAF-8B49-8B75-5604BD0186FB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C4BCD8-E814-7C4C-847E-860F1A6952E4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8E559A-8E04-A541-80AD-724A14F6C18B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94376-1212-2F4B-A8CB-81722EB244D8}"/>
              </a:ext>
            </a:extLst>
          </p:cNvPr>
          <p:cNvSpPr txBox="1"/>
          <p:nvPr/>
        </p:nvSpPr>
        <p:spPr>
          <a:xfrm>
            <a:off x="0" y="707935"/>
            <a:ext cx="12192000" cy="2554545"/>
          </a:xfrm>
          <a:prstGeom prst="rect">
            <a:avLst/>
          </a:prstGeom>
          <a:solidFill>
            <a:srgbClr val="8F1505"/>
          </a:solidFill>
        </p:spPr>
        <p:txBody>
          <a:bodyPr wrap="square" lIns="182880" rIns="18288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“Restore” in verse 3 could be ...</a:t>
            </a:r>
          </a:p>
          <a:p>
            <a:pPr marL="742950" indent="-742950" algn="ctr">
              <a:buAutoNum type="arabicPeriod"/>
            </a:pPr>
            <a:r>
              <a:rPr lang="en-US" sz="4000" b="1" dirty="0">
                <a:solidFill>
                  <a:schemeClr val="bg1"/>
                </a:solidFill>
              </a:rPr>
              <a:t>Helping heal a weak sheep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(giving renewed strength)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2. Restoring a wayward sheep back to the fold</a:t>
            </a:r>
          </a:p>
        </p:txBody>
      </p:sp>
    </p:spTree>
    <p:extLst>
      <p:ext uri="{BB962C8B-B14F-4D97-AF65-F5344CB8AC3E}">
        <p14:creationId xmlns:p14="http://schemas.microsoft.com/office/powerpoint/2010/main" val="119448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3834FC-8EAF-8B49-8B75-5604BD0186FB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30DA6C-C0C0-A74B-8752-7135BEBA9F5E}"/>
              </a:ext>
            </a:extLst>
          </p:cNvPr>
          <p:cNvSpPr/>
          <p:nvPr/>
        </p:nvSpPr>
        <p:spPr>
          <a:xfrm>
            <a:off x="0" y="195071"/>
            <a:ext cx="12192000" cy="2203745"/>
          </a:xfrm>
          <a:prstGeom prst="rect">
            <a:avLst/>
          </a:prstGeom>
          <a:solidFill>
            <a:srgbClr val="C00000">
              <a:alpha val="77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309DC-B55A-224F-B25D-3372E42AA509}"/>
              </a:ext>
            </a:extLst>
          </p:cNvPr>
          <p:cNvSpPr txBox="1"/>
          <p:nvPr/>
        </p:nvSpPr>
        <p:spPr>
          <a:xfrm>
            <a:off x="344449" y="421582"/>
            <a:ext cx="11503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Jesus Restores Us When We are Weak and Weary:</a:t>
            </a:r>
            <a:endParaRPr lang="en-US" sz="1600" b="1" dirty="0">
              <a:solidFill>
                <a:schemeClr val="bg1"/>
              </a:solidFill>
              <a:effectLst>
                <a:outerShdw blurRad="63500" dist="88900" algn="l" rotWithShape="0">
                  <a:srgbClr val="002060">
                    <a:alpha val="40000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B3B52-84ED-E44B-867C-A6B8C630BB07}"/>
              </a:ext>
            </a:extLst>
          </p:cNvPr>
          <p:cNvSpPr txBox="1"/>
          <p:nvPr/>
        </p:nvSpPr>
        <p:spPr>
          <a:xfrm>
            <a:off x="6006695" y="3070998"/>
            <a:ext cx="61853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FB92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Causes: 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1: Serving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2: Suffering 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63500" dist="88900" algn="l" rotWithShape="0">
                  <a:srgbClr val="002060">
                    <a:alpha val="40000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81C42-2ABA-1D41-A897-827971E83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49" y="2839660"/>
            <a:ext cx="4951946" cy="37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0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3834FC-8EAF-8B49-8B75-5604BD0186FB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30DA6C-C0C0-A74B-8752-7135BEBA9F5E}"/>
              </a:ext>
            </a:extLst>
          </p:cNvPr>
          <p:cNvSpPr/>
          <p:nvPr/>
        </p:nvSpPr>
        <p:spPr>
          <a:xfrm>
            <a:off x="0" y="195071"/>
            <a:ext cx="12192000" cy="2203745"/>
          </a:xfrm>
          <a:prstGeom prst="rect">
            <a:avLst/>
          </a:prstGeom>
          <a:solidFill>
            <a:srgbClr val="C00000">
              <a:alpha val="77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309DC-B55A-224F-B25D-3372E42AA509}"/>
              </a:ext>
            </a:extLst>
          </p:cNvPr>
          <p:cNvSpPr txBox="1"/>
          <p:nvPr/>
        </p:nvSpPr>
        <p:spPr>
          <a:xfrm>
            <a:off x="344449" y="421582"/>
            <a:ext cx="11503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Jesus Restores Us When We are Weak and Weary:</a:t>
            </a:r>
            <a:endParaRPr lang="en-US" sz="1600" b="1" dirty="0">
              <a:solidFill>
                <a:schemeClr val="bg1"/>
              </a:solidFill>
              <a:effectLst>
                <a:outerShdw blurRad="63500" dist="88900" algn="l" rotWithShape="0">
                  <a:srgbClr val="002060">
                    <a:alpha val="40000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B3B52-84ED-E44B-867C-A6B8C630BB07}"/>
              </a:ext>
            </a:extLst>
          </p:cNvPr>
          <p:cNvSpPr txBox="1"/>
          <p:nvPr/>
        </p:nvSpPr>
        <p:spPr>
          <a:xfrm>
            <a:off x="6006696" y="2803813"/>
            <a:ext cx="59755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FB92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Ways God Restores the Weary / Weak: 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1: Rest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63500" dist="88900" algn="l" rotWithShape="0">
                    <a:srgbClr val="002060">
                      <a:alpha val="40000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2: A Word from His Word</a:t>
            </a:r>
            <a:endParaRPr lang="en-US" sz="1600" b="1" dirty="0">
              <a:solidFill>
                <a:schemeClr val="bg1"/>
              </a:solidFill>
              <a:effectLst>
                <a:outerShdw blurRad="63500" dist="88900" algn="l" rotWithShape="0">
                  <a:srgbClr val="002060">
                    <a:alpha val="40000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81C42-2ABA-1D41-A897-827971E83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49" y="2839660"/>
            <a:ext cx="4951946" cy="3713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E50110-7BFA-1641-9730-3E0D6C2B6D1A}"/>
              </a:ext>
            </a:extLst>
          </p:cNvPr>
          <p:cNvSpPr txBox="1"/>
          <p:nvPr/>
        </p:nvSpPr>
        <p:spPr>
          <a:xfrm>
            <a:off x="488213" y="3198167"/>
            <a:ext cx="4744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Serving others, we can get depleted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24CF4-8C41-EB4D-BC87-6033C08DA2D8}"/>
              </a:ext>
            </a:extLst>
          </p:cNvPr>
          <p:cNvSpPr txBox="1"/>
          <p:nvPr/>
        </p:nvSpPr>
        <p:spPr>
          <a:xfrm>
            <a:off x="431041" y="5588000"/>
            <a:ext cx="473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1 Kings 19:5-18; Is 40:31; 57:15</a:t>
            </a:r>
          </a:p>
        </p:txBody>
      </p:sp>
    </p:spTree>
    <p:extLst>
      <p:ext uri="{BB962C8B-B14F-4D97-AF65-F5344CB8AC3E}">
        <p14:creationId xmlns:p14="http://schemas.microsoft.com/office/powerpoint/2010/main" val="194929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747</Words>
  <Application>Microsoft Macintosh PowerPoint</Application>
  <PresentationFormat>Widescreen</PresentationFormat>
  <Paragraphs>90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12</cp:revision>
  <dcterms:created xsi:type="dcterms:W3CDTF">2019-07-07T10:54:29Z</dcterms:created>
  <dcterms:modified xsi:type="dcterms:W3CDTF">2019-07-07T13:33:37Z</dcterms:modified>
</cp:coreProperties>
</file>