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694" r:id="rId2"/>
    <p:sldId id="675" r:id="rId3"/>
    <p:sldId id="699" r:id="rId4"/>
    <p:sldId id="658" r:id="rId5"/>
    <p:sldId id="711" r:id="rId6"/>
    <p:sldId id="651" r:id="rId7"/>
    <p:sldId id="717" r:id="rId8"/>
    <p:sldId id="716" r:id="rId9"/>
    <p:sldId id="653" r:id="rId10"/>
    <p:sldId id="719" r:id="rId11"/>
    <p:sldId id="674" r:id="rId12"/>
    <p:sldId id="721" r:id="rId13"/>
    <p:sldId id="722" r:id="rId14"/>
    <p:sldId id="720" r:id="rId15"/>
    <p:sldId id="723" r:id="rId16"/>
    <p:sldId id="724" r:id="rId17"/>
    <p:sldId id="725" r:id="rId18"/>
    <p:sldId id="726" r:id="rId19"/>
    <p:sldId id="727" r:id="rId20"/>
    <p:sldId id="728" r:id="rId21"/>
    <p:sldId id="729" r:id="rId22"/>
    <p:sldId id="718"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AB3211"/>
    <a:srgbClr val="FF8F33"/>
    <a:srgbClr val="8F1505"/>
    <a:srgbClr val="AFD2FF"/>
    <a:srgbClr val="FFBC77"/>
    <a:srgbClr val="881B75"/>
    <a:srgbClr val="FF8834"/>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4" autoAdjust="0"/>
    <p:restoredTop sz="94804"/>
  </p:normalViewPr>
  <p:slideViewPr>
    <p:cSldViewPr snapToGrid="0">
      <p:cViewPr varScale="1">
        <p:scale>
          <a:sx n="126" d="100"/>
          <a:sy n="126" d="100"/>
        </p:scale>
        <p:origin x="224" y="2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7/28/19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7/28/19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82979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2234626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98144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4037538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1263965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269436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290630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4290114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338254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19</a:t>
            </a:fld>
            <a:endParaRPr lang="en-US"/>
          </a:p>
        </p:txBody>
      </p:sp>
    </p:spTree>
    <p:extLst>
      <p:ext uri="{BB962C8B-B14F-4D97-AF65-F5344CB8AC3E}">
        <p14:creationId xmlns:p14="http://schemas.microsoft.com/office/powerpoint/2010/main" val="139096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20</a:t>
            </a:fld>
            <a:endParaRPr lang="en-US"/>
          </a:p>
        </p:txBody>
      </p:sp>
    </p:spTree>
    <p:extLst>
      <p:ext uri="{BB962C8B-B14F-4D97-AF65-F5344CB8AC3E}">
        <p14:creationId xmlns:p14="http://schemas.microsoft.com/office/powerpoint/2010/main" val="1541412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3575842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21</a:t>
            </a:fld>
            <a:endParaRPr lang="en-US"/>
          </a:p>
        </p:txBody>
      </p:sp>
    </p:spTree>
    <p:extLst>
      <p:ext uri="{BB962C8B-B14F-4D97-AF65-F5344CB8AC3E}">
        <p14:creationId xmlns:p14="http://schemas.microsoft.com/office/powerpoint/2010/main" val="3056691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22</a:t>
            </a:fld>
            <a:endParaRPr lang="en-US"/>
          </a:p>
        </p:txBody>
      </p:sp>
    </p:spTree>
    <p:extLst>
      <p:ext uri="{BB962C8B-B14F-4D97-AF65-F5344CB8AC3E}">
        <p14:creationId xmlns:p14="http://schemas.microsoft.com/office/powerpoint/2010/main" val="90096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9948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99589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155081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379500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244265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3289076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154419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7/28/19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7/28/19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text on a white background&#10;&#10;Description automatically generated">
            <a:extLst>
              <a:ext uri="{FF2B5EF4-FFF2-40B4-BE49-F238E27FC236}">
                <a16:creationId xmlns:a16="http://schemas.microsoft.com/office/drawing/2014/main" id="{CA84D44F-AF6F-E34E-8B29-87590A8D226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rcRect r="-549" b="12863"/>
          <a:stretch/>
        </p:blipFill>
        <p:spPr>
          <a:xfrm>
            <a:off x="2542086" y="557033"/>
            <a:ext cx="7107827" cy="5743934"/>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5"/>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5"/>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5"/>
          <a:stretch>
            <a:fillRect/>
          </a:stretch>
        </p:blipFill>
        <p:spPr>
          <a:xfrm>
            <a:off x="1270000" y="1270000"/>
            <a:ext cx="63500" cy="76200"/>
          </a:xfrm>
          <a:prstGeom prst="rect">
            <a:avLst/>
          </a:prstGeom>
        </p:spPr>
      </p:pic>
    </p:spTree>
    <p:extLst>
      <p:ext uri="{BB962C8B-B14F-4D97-AF65-F5344CB8AC3E}">
        <p14:creationId xmlns:p14="http://schemas.microsoft.com/office/powerpoint/2010/main" val="234983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8240F714-52EA-1C4F-8D60-33C4C2E583FB}"/>
              </a:ext>
            </a:extLst>
          </p:cNvPr>
          <p:cNvPicPr>
            <a:picLocks noChangeAspect="1"/>
          </p:cNvPicPr>
          <p:nvPr/>
        </p:nvPicPr>
        <p:blipFill>
          <a:blip r:embed="rId4"/>
          <a:stretch>
            <a:fillRect/>
          </a:stretch>
        </p:blipFill>
        <p:spPr>
          <a:xfrm>
            <a:off x="332740" y="1906507"/>
            <a:ext cx="3477801" cy="2311400"/>
          </a:xfrm>
          <a:prstGeom prst="rect">
            <a:avLst/>
          </a:prstGeom>
        </p:spPr>
      </p:pic>
      <p:pic>
        <p:nvPicPr>
          <p:cNvPr id="5" name="Picture 4">
            <a:extLst>
              <a:ext uri="{FF2B5EF4-FFF2-40B4-BE49-F238E27FC236}">
                <a16:creationId xmlns:a16="http://schemas.microsoft.com/office/drawing/2014/main" id="{1EF13DC6-CA90-B34A-860E-873E08F034D7}"/>
              </a:ext>
            </a:extLst>
          </p:cNvPr>
          <p:cNvPicPr>
            <a:picLocks noChangeAspect="1"/>
          </p:cNvPicPr>
          <p:nvPr/>
        </p:nvPicPr>
        <p:blipFill>
          <a:blip r:embed="rId5"/>
          <a:stretch>
            <a:fillRect/>
          </a:stretch>
        </p:blipFill>
        <p:spPr>
          <a:xfrm>
            <a:off x="4469130" y="1906507"/>
            <a:ext cx="3070860" cy="2299733"/>
          </a:xfrm>
          <a:prstGeom prst="rect">
            <a:avLst/>
          </a:prstGeom>
        </p:spPr>
      </p:pic>
      <p:pic>
        <p:nvPicPr>
          <p:cNvPr id="6" name="Picture 5">
            <a:extLst>
              <a:ext uri="{FF2B5EF4-FFF2-40B4-BE49-F238E27FC236}">
                <a16:creationId xmlns:a16="http://schemas.microsoft.com/office/drawing/2014/main" id="{97D8834E-313A-014B-8CA4-0F64A3265646}"/>
              </a:ext>
            </a:extLst>
          </p:cNvPr>
          <p:cNvPicPr>
            <a:picLocks noChangeAspect="1"/>
          </p:cNvPicPr>
          <p:nvPr/>
        </p:nvPicPr>
        <p:blipFill rotWithShape="1">
          <a:blip r:embed="rId6"/>
          <a:srcRect l="14770" r="22850"/>
          <a:stretch/>
        </p:blipFill>
        <p:spPr>
          <a:xfrm>
            <a:off x="8108671" y="1867408"/>
            <a:ext cx="3647440" cy="2338832"/>
          </a:xfrm>
          <a:prstGeom prst="rect">
            <a:avLst/>
          </a:prstGeom>
        </p:spPr>
      </p:pic>
      <p:sp>
        <p:nvSpPr>
          <p:cNvPr id="9" name="TextBox 8">
            <a:extLst>
              <a:ext uri="{FF2B5EF4-FFF2-40B4-BE49-F238E27FC236}">
                <a16:creationId xmlns:a16="http://schemas.microsoft.com/office/drawing/2014/main" id="{05209019-33D5-0D40-8F1A-5F4D521A1FB4}"/>
              </a:ext>
            </a:extLst>
          </p:cNvPr>
          <p:cNvSpPr txBox="1"/>
          <p:nvPr/>
        </p:nvSpPr>
        <p:spPr>
          <a:xfrm>
            <a:off x="1584134" y="4378960"/>
            <a:ext cx="975011" cy="523220"/>
          </a:xfrm>
          <a:prstGeom prst="rect">
            <a:avLst/>
          </a:prstGeom>
          <a:noFill/>
        </p:spPr>
        <p:txBody>
          <a:bodyPr wrap="none" rtlCol="0">
            <a:spAutoFit/>
          </a:bodyPr>
          <a:lstStyle/>
          <a:p>
            <a:r>
              <a:rPr lang="en-US" sz="2800" b="1" dirty="0">
                <a:solidFill>
                  <a:schemeClr val="bg1"/>
                </a:solidFill>
              </a:rPr>
              <a:t>Table</a:t>
            </a:r>
          </a:p>
        </p:txBody>
      </p:sp>
      <p:sp>
        <p:nvSpPr>
          <p:cNvPr id="10" name="TextBox 9">
            <a:extLst>
              <a:ext uri="{FF2B5EF4-FFF2-40B4-BE49-F238E27FC236}">
                <a16:creationId xmlns:a16="http://schemas.microsoft.com/office/drawing/2014/main" id="{52090097-A9AB-2242-8766-63AF723A5119}"/>
              </a:ext>
            </a:extLst>
          </p:cNvPr>
          <p:cNvSpPr txBox="1"/>
          <p:nvPr/>
        </p:nvSpPr>
        <p:spPr>
          <a:xfrm>
            <a:off x="5517054" y="4378960"/>
            <a:ext cx="760144" cy="523220"/>
          </a:xfrm>
          <a:prstGeom prst="rect">
            <a:avLst/>
          </a:prstGeom>
          <a:noFill/>
        </p:spPr>
        <p:txBody>
          <a:bodyPr wrap="none" rtlCol="0">
            <a:spAutoFit/>
          </a:bodyPr>
          <a:lstStyle/>
          <a:p>
            <a:r>
              <a:rPr lang="en-US" sz="2800" b="1" dirty="0">
                <a:solidFill>
                  <a:schemeClr val="bg1"/>
                </a:solidFill>
              </a:rPr>
              <a:t>Cup</a:t>
            </a:r>
          </a:p>
        </p:txBody>
      </p:sp>
      <p:sp>
        <p:nvSpPr>
          <p:cNvPr id="11" name="TextBox 10">
            <a:extLst>
              <a:ext uri="{FF2B5EF4-FFF2-40B4-BE49-F238E27FC236}">
                <a16:creationId xmlns:a16="http://schemas.microsoft.com/office/drawing/2014/main" id="{243952D0-20A9-5444-8DBE-014A9050FF80}"/>
              </a:ext>
            </a:extLst>
          </p:cNvPr>
          <p:cNvSpPr txBox="1"/>
          <p:nvPr/>
        </p:nvSpPr>
        <p:spPr>
          <a:xfrm>
            <a:off x="9552319" y="4378960"/>
            <a:ext cx="1075936" cy="523220"/>
          </a:xfrm>
          <a:prstGeom prst="rect">
            <a:avLst/>
          </a:prstGeom>
          <a:noFill/>
        </p:spPr>
        <p:txBody>
          <a:bodyPr wrap="none" rtlCol="0">
            <a:spAutoFit/>
          </a:bodyPr>
          <a:lstStyle/>
          <a:p>
            <a:r>
              <a:rPr lang="en-US" sz="2800" b="1" dirty="0">
                <a:solidFill>
                  <a:schemeClr val="bg1"/>
                </a:solidFill>
              </a:rPr>
              <a:t>Home</a:t>
            </a:r>
          </a:p>
        </p:txBody>
      </p:sp>
    </p:spTree>
    <p:extLst>
      <p:ext uri="{BB962C8B-B14F-4D97-AF65-F5344CB8AC3E}">
        <p14:creationId xmlns:p14="http://schemas.microsoft.com/office/powerpoint/2010/main" val="289901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088DF4-63CC-A54D-9146-5514B90125F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562114"/>
            <a:ext cx="12192000" cy="707886"/>
          </a:xfrm>
          <a:prstGeom prst="rect">
            <a:avLst/>
          </a:prstGeom>
          <a:solidFill>
            <a:srgbClr val="8F1505"/>
          </a:solidFill>
        </p:spPr>
        <p:txBody>
          <a:bodyPr wrap="square" lIns="182880" rIns="182880" rtlCol="0">
            <a:spAutoFit/>
          </a:bodyPr>
          <a:lstStyle/>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1: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Table to which We are Invited</a:t>
            </a:r>
            <a:endPar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9" name="TextBox 8">
            <a:extLst>
              <a:ext uri="{FF2B5EF4-FFF2-40B4-BE49-F238E27FC236}">
                <a16:creationId xmlns:a16="http://schemas.microsoft.com/office/drawing/2014/main" id="{30A221F7-A31C-164D-BCD9-A94BAFD9CB54}"/>
              </a:ext>
            </a:extLst>
          </p:cNvPr>
          <p:cNvSpPr txBox="1"/>
          <p:nvPr/>
        </p:nvSpPr>
        <p:spPr>
          <a:xfrm>
            <a:off x="491588" y="1817230"/>
            <a:ext cx="10761784" cy="1077218"/>
          </a:xfrm>
          <a:prstGeom prst="rect">
            <a:avLst/>
          </a:prstGeom>
          <a:solidFill>
            <a:schemeClr val="tx1">
              <a:alpha val="68000"/>
            </a:schemeClr>
          </a:solidFill>
        </p:spPr>
        <p:txBody>
          <a:bodyPr wrap="square" rtlCol="0">
            <a:spAutoFit/>
          </a:bodyPr>
          <a:lstStyle/>
          <a:p>
            <a:r>
              <a:rPr lang="en-US" sz="3200" dirty="0">
                <a:solidFill>
                  <a:srgbClr val="FFFF00"/>
                </a:solidFill>
              </a:rPr>
              <a:t>5a</a:t>
            </a:r>
            <a:r>
              <a:rPr lang="en-US" sz="3200" dirty="0">
                <a:solidFill>
                  <a:schemeClr val="bg1"/>
                </a:solidFill>
              </a:rPr>
              <a:t> You prepare a table before me in the presence of my enemies;</a:t>
            </a:r>
          </a:p>
        </p:txBody>
      </p:sp>
    </p:spTree>
    <p:extLst>
      <p:ext uri="{BB962C8B-B14F-4D97-AF65-F5344CB8AC3E}">
        <p14:creationId xmlns:p14="http://schemas.microsoft.com/office/powerpoint/2010/main" val="210186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A05A2A-B845-794F-91C1-FE21FF5808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3629E922-6453-184A-A735-1CCEF45C4943}"/>
              </a:ext>
            </a:extLst>
          </p:cNvPr>
          <p:cNvSpPr txBox="1"/>
          <p:nvPr/>
        </p:nvSpPr>
        <p:spPr>
          <a:xfrm>
            <a:off x="501748" y="1126350"/>
            <a:ext cx="10761784" cy="2062103"/>
          </a:xfrm>
          <a:prstGeom prst="rect">
            <a:avLst/>
          </a:prstGeom>
          <a:solidFill>
            <a:schemeClr val="tx1">
              <a:alpha val="68000"/>
            </a:schemeClr>
          </a:solidFill>
        </p:spPr>
        <p:txBody>
          <a:bodyPr wrap="square" rtlCol="0">
            <a:spAutoFit/>
          </a:bodyPr>
          <a:lstStyle/>
          <a:p>
            <a:r>
              <a:rPr lang="en-US" sz="3200" dirty="0">
                <a:solidFill>
                  <a:srgbClr val="FFFF00"/>
                </a:solidFill>
              </a:rPr>
              <a:t>Rev 3:20</a:t>
            </a:r>
          </a:p>
          <a:p>
            <a:r>
              <a:rPr lang="en-US" sz="3200" dirty="0">
                <a:solidFill>
                  <a:schemeClr val="bg1"/>
                </a:solidFill>
              </a:rPr>
              <a:t>Behold, I stand at the door and knock. If anyone hears my voice and opens the door, I will come in to him and eat with him, and he with me.</a:t>
            </a:r>
          </a:p>
        </p:txBody>
      </p:sp>
    </p:spTree>
    <p:extLst>
      <p:ext uri="{BB962C8B-B14F-4D97-AF65-F5344CB8AC3E}">
        <p14:creationId xmlns:p14="http://schemas.microsoft.com/office/powerpoint/2010/main" val="4160175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A05A2A-B845-794F-91C1-FE21FF5808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3629E922-6453-184A-A735-1CCEF45C4943}"/>
              </a:ext>
            </a:extLst>
          </p:cNvPr>
          <p:cNvSpPr txBox="1"/>
          <p:nvPr/>
        </p:nvSpPr>
        <p:spPr>
          <a:xfrm>
            <a:off x="501748" y="1126350"/>
            <a:ext cx="10761784" cy="2554545"/>
          </a:xfrm>
          <a:prstGeom prst="rect">
            <a:avLst/>
          </a:prstGeom>
          <a:solidFill>
            <a:schemeClr val="tx1">
              <a:alpha val="68000"/>
            </a:schemeClr>
          </a:solidFill>
        </p:spPr>
        <p:txBody>
          <a:bodyPr wrap="square" rtlCol="0">
            <a:spAutoFit/>
          </a:bodyPr>
          <a:lstStyle/>
          <a:p>
            <a:r>
              <a:rPr lang="en-US" sz="3200" dirty="0">
                <a:solidFill>
                  <a:srgbClr val="FFFF00"/>
                </a:solidFill>
              </a:rPr>
              <a:t>John 15:14-15</a:t>
            </a:r>
          </a:p>
          <a:p>
            <a:r>
              <a:rPr lang="en-US" sz="3200" dirty="0">
                <a:solidFill>
                  <a:srgbClr val="FFFF00"/>
                </a:solidFill>
              </a:rPr>
              <a:t>14</a:t>
            </a:r>
            <a:r>
              <a:rPr lang="en-US" sz="3200" dirty="0">
                <a:solidFill>
                  <a:schemeClr val="bg1"/>
                </a:solidFill>
              </a:rPr>
              <a:t> You are my friends if you do what I command you. </a:t>
            </a:r>
          </a:p>
          <a:p>
            <a:r>
              <a:rPr lang="en-US" sz="3200" dirty="0">
                <a:solidFill>
                  <a:srgbClr val="FFFF00"/>
                </a:solidFill>
              </a:rPr>
              <a:t>15</a:t>
            </a:r>
            <a:r>
              <a:rPr lang="en-US" sz="3200" dirty="0">
                <a:solidFill>
                  <a:schemeClr val="bg1"/>
                </a:solidFill>
              </a:rPr>
              <a:t> No longer do I call you servants, for the servant does not know what his master is doing; but I have called you friends, for all that I have heard from my Father I have made known to you.</a:t>
            </a:r>
          </a:p>
        </p:txBody>
      </p:sp>
    </p:spTree>
    <p:extLst>
      <p:ext uri="{BB962C8B-B14F-4D97-AF65-F5344CB8AC3E}">
        <p14:creationId xmlns:p14="http://schemas.microsoft.com/office/powerpoint/2010/main" val="1511017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088DF4-63CC-A54D-9146-5514B90125F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562114"/>
            <a:ext cx="12192000" cy="707886"/>
          </a:xfrm>
          <a:prstGeom prst="rect">
            <a:avLst/>
          </a:prstGeom>
          <a:solidFill>
            <a:srgbClr val="8F1505"/>
          </a:solidFill>
        </p:spPr>
        <p:txBody>
          <a:bodyPr wrap="square" lIns="182880" rIns="182880" rtlCol="0">
            <a:spAutoFit/>
          </a:bodyPr>
          <a:lstStyle/>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2: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Cup that Overflows</a:t>
            </a:r>
          </a:p>
        </p:txBody>
      </p:sp>
      <p:sp>
        <p:nvSpPr>
          <p:cNvPr id="9" name="TextBox 8">
            <a:extLst>
              <a:ext uri="{FF2B5EF4-FFF2-40B4-BE49-F238E27FC236}">
                <a16:creationId xmlns:a16="http://schemas.microsoft.com/office/drawing/2014/main" id="{30A221F7-A31C-164D-BCD9-A94BAFD9CB54}"/>
              </a:ext>
            </a:extLst>
          </p:cNvPr>
          <p:cNvSpPr txBox="1"/>
          <p:nvPr/>
        </p:nvSpPr>
        <p:spPr>
          <a:xfrm>
            <a:off x="491588" y="1817230"/>
            <a:ext cx="10761784" cy="1200329"/>
          </a:xfrm>
          <a:prstGeom prst="rect">
            <a:avLst/>
          </a:prstGeom>
          <a:solidFill>
            <a:schemeClr val="tx1">
              <a:alpha val="68000"/>
            </a:schemeClr>
          </a:solidFill>
        </p:spPr>
        <p:txBody>
          <a:bodyPr wrap="square" rtlCol="0">
            <a:spAutoFit/>
          </a:bodyPr>
          <a:lstStyle/>
          <a:p>
            <a:r>
              <a:rPr lang="en-US" sz="3200" dirty="0">
                <a:solidFill>
                  <a:srgbClr val="FFFF00"/>
                </a:solidFill>
              </a:rPr>
              <a:t>5 </a:t>
            </a:r>
            <a:r>
              <a:rPr lang="en-US" sz="3200" dirty="0">
                <a:solidFill>
                  <a:schemeClr val="bg1"/>
                </a:solidFill>
              </a:rPr>
              <a:t>You prepare a table before me in the presence of my enemies;</a:t>
            </a:r>
          </a:p>
          <a:p>
            <a:r>
              <a:rPr lang="en-US" sz="4000" dirty="0">
                <a:solidFill>
                  <a:schemeClr val="bg1"/>
                </a:solidFill>
              </a:rPr>
              <a:t>you anoint my head with oil; my cup overflows</a:t>
            </a:r>
            <a:r>
              <a:rPr lang="en-US" sz="3200" dirty="0">
                <a:solidFill>
                  <a:schemeClr val="bg1"/>
                </a:solidFill>
              </a:rPr>
              <a:t>.</a:t>
            </a:r>
          </a:p>
        </p:txBody>
      </p:sp>
    </p:spTree>
    <p:extLst>
      <p:ext uri="{BB962C8B-B14F-4D97-AF65-F5344CB8AC3E}">
        <p14:creationId xmlns:p14="http://schemas.microsoft.com/office/powerpoint/2010/main" val="245963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A05A2A-B845-794F-91C1-FE21FF5808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3629E922-6453-184A-A735-1CCEF45C4943}"/>
              </a:ext>
            </a:extLst>
          </p:cNvPr>
          <p:cNvSpPr txBox="1"/>
          <p:nvPr/>
        </p:nvSpPr>
        <p:spPr>
          <a:xfrm>
            <a:off x="501748" y="1126350"/>
            <a:ext cx="10761784" cy="2062103"/>
          </a:xfrm>
          <a:prstGeom prst="rect">
            <a:avLst/>
          </a:prstGeom>
          <a:solidFill>
            <a:schemeClr val="tx1">
              <a:alpha val="68000"/>
            </a:schemeClr>
          </a:solidFill>
        </p:spPr>
        <p:txBody>
          <a:bodyPr wrap="square" rtlCol="0">
            <a:spAutoFit/>
          </a:bodyPr>
          <a:lstStyle/>
          <a:p>
            <a:r>
              <a:rPr lang="en-US" sz="3200" dirty="0">
                <a:solidFill>
                  <a:srgbClr val="FFFF00"/>
                </a:solidFill>
              </a:rPr>
              <a:t>Ephesians 1:3</a:t>
            </a:r>
          </a:p>
          <a:p>
            <a:r>
              <a:rPr lang="en-US" sz="3200" dirty="0">
                <a:solidFill>
                  <a:schemeClr val="bg1"/>
                </a:solidFill>
              </a:rPr>
              <a:t>Blessed be the God and Father of our Lord Jesus Christ, who has blessed us in Christ with every spiritual blessing in the heavenly places,</a:t>
            </a:r>
          </a:p>
        </p:txBody>
      </p:sp>
    </p:spTree>
    <p:extLst>
      <p:ext uri="{BB962C8B-B14F-4D97-AF65-F5344CB8AC3E}">
        <p14:creationId xmlns:p14="http://schemas.microsoft.com/office/powerpoint/2010/main" val="1094948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A05A2A-B845-794F-91C1-FE21FF5808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3629E922-6453-184A-A735-1CCEF45C4943}"/>
              </a:ext>
            </a:extLst>
          </p:cNvPr>
          <p:cNvSpPr txBox="1"/>
          <p:nvPr/>
        </p:nvSpPr>
        <p:spPr>
          <a:xfrm>
            <a:off x="501748" y="1126350"/>
            <a:ext cx="10761784" cy="2062103"/>
          </a:xfrm>
          <a:prstGeom prst="rect">
            <a:avLst/>
          </a:prstGeom>
          <a:solidFill>
            <a:schemeClr val="tx1">
              <a:alpha val="68000"/>
            </a:schemeClr>
          </a:solidFill>
        </p:spPr>
        <p:txBody>
          <a:bodyPr wrap="square" rtlCol="0">
            <a:spAutoFit/>
          </a:bodyPr>
          <a:lstStyle/>
          <a:p>
            <a:r>
              <a:rPr lang="en-US" sz="3200" dirty="0">
                <a:solidFill>
                  <a:srgbClr val="FFFF00"/>
                </a:solidFill>
              </a:rPr>
              <a:t>Ephesians 1:7-8</a:t>
            </a:r>
          </a:p>
          <a:p>
            <a:r>
              <a:rPr lang="en-US" sz="3200" dirty="0">
                <a:solidFill>
                  <a:srgbClr val="FFFF00"/>
                </a:solidFill>
              </a:rPr>
              <a:t>7</a:t>
            </a:r>
            <a:r>
              <a:rPr lang="en-US" sz="3200" dirty="0">
                <a:solidFill>
                  <a:schemeClr val="bg1"/>
                </a:solidFill>
              </a:rPr>
              <a:t> In him we have redemption through his blood, the forgiveness of our trespasses, according to the riches of his grace, </a:t>
            </a:r>
          </a:p>
          <a:p>
            <a:r>
              <a:rPr lang="en-US" sz="3200" dirty="0">
                <a:solidFill>
                  <a:srgbClr val="FFFF00"/>
                </a:solidFill>
              </a:rPr>
              <a:t>8</a:t>
            </a:r>
            <a:r>
              <a:rPr lang="en-US" sz="3200" dirty="0">
                <a:solidFill>
                  <a:schemeClr val="bg1"/>
                </a:solidFill>
              </a:rPr>
              <a:t> which he lavished upon us, in all wisdom and insight </a:t>
            </a:r>
          </a:p>
        </p:txBody>
      </p:sp>
    </p:spTree>
    <p:extLst>
      <p:ext uri="{BB962C8B-B14F-4D97-AF65-F5344CB8AC3E}">
        <p14:creationId xmlns:p14="http://schemas.microsoft.com/office/powerpoint/2010/main" val="3110951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A05A2A-B845-794F-91C1-FE21FF5808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3629E922-6453-184A-A735-1CCEF45C4943}"/>
              </a:ext>
            </a:extLst>
          </p:cNvPr>
          <p:cNvSpPr txBox="1"/>
          <p:nvPr/>
        </p:nvSpPr>
        <p:spPr>
          <a:xfrm>
            <a:off x="501748" y="1126350"/>
            <a:ext cx="10761784" cy="2062103"/>
          </a:xfrm>
          <a:prstGeom prst="rect">
            <a:avLst/>
          </a:prstGeom>
          <a:solidFill>
            <a:schemeClr val="tx1">
              <a:alpha val="68000"/>
            </a:schemeClr>
          </a:solidFill>
        </p:spPr>
        <p:txBody>
          <a:bodyPr wrap="square" rtlCol="0">
            <a:spAutoFit/>
          </a:bodyPr>
          <a:lstStyle/>
          <a:p>
            <a:r>
              <a:rPr lang="en-US" sz="3200" dirty="0">
                <a:solidFill>
                  <a:srgbClr val="FFFF00"/>
                </a:solidFill>
              </a:rPr>
              <a:t>Luke 6:38</a:t>
            </a:r>
          </a:p>
          <a:p>
            <a:r>
              <a:rPr lang="en-US" sz="3200" dirty="0">
                <a:solidFill>
                  <a:schemeClr val="bg1"/>
                </a:solidFill>
              </a:rPr>
              <a:t>give, and it will be given to you. Good measure, pressed down, shaken together, running over, will be put into your lap. For with the measure you use it will be measured back to you.”</a:t>
            </a:r>
          </a:p>
        </p:txBody>
      </p:sp>
    </p:spTree>
    <p:extLst>
      <p:ext uri="{BB962C8B-B14F-4D97-AF65-F5344CB8AC3E}">
        <p14:creationId xmlns:p14="http://schemas.microsoft.com/office/powerpoint/2010/main" val="1144320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088DF4-63CC-A54D-9146-5514B90125F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562114"/>
            <a:ext cx="12192000" cy="707886"/>
          </a:xfrm>
          <a:prstGeom prst="rect">
            <a:avLst/>
          </a:prstGeom>
          <a:solidFill>
            <a:srgbClr val="8F1505"/>
          </a:solidFill>
        </p:spPr>
        <p:txBody>
          <a:bodyPr wrap="square" lIns="182880" rIns="182880" rtlCol="0">
            <a:spAutoFit/>
          </a:bodyPr>
          <a:lstStyle/>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3: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Home to Never Leave</a:t>
            </a:r>
          </a:p>
        </p:txBody>
      </p:sp>
      <p:sp>
        <p:nvSpPr>
          <p:cNvPr id="9" name="TextBox 8">
            <a:extLst>
              <a:ext uri="{FF2B5EF4-FFF2-40B4-BE49-F238E27FC236}">
                <a16:creationId xmlns:a16="http://schemas.microsoft.com/office/drawing/2014/main" id="{30A221F7-A31C-164D-BCD9-A94BAFD9CB54}"/>
              </a:ext>
            </a:extLst>
          </p:cNvPr>
          <p:cNvSpPr txBox="1"/>
          <p:nvPr/>
        </p:nvSpPr>
        <p:spPr>
          <a:xfrm>
            <a:off x="491588" y="1817230"/>
            <a:ext cx="10761784" cy="1077218"/>
          </a:xfrm>
          <a:prstGeom prst="rect">
            <a:avLst/>
          </a:prstGeom>
          <a:solidFill>
            <a:schemeClr val="tx1">
              <a:alpha val="68000"/>
            </a:schemeClr>
          </a:solidFill>
        </p:spPr>
        <p:txBody>
          <a:bodyPr wrap="square" rtlCol="0">
            <a:spAutoFit/>
          </a:bodyPr>
          <a:lstStyle/>
          <a:p>
            <a:r>
              <a:rPr lang="en-US" sz="3200" dirty="0">
                <a:solidFill>
                  <a:srgbClr val="FFFF00"/>
                </a:solidFill>
              </a:rPr>
              <a:t>6</a:t>
            </a:r>
            <a:r>
              <a:rPr lang="en-US" sz="3200" dirty="0">
                <a:solidFill>
                  <a:schemeClr val="bg1"/>
                </a:solidFill>
              </a:rPr>
              <a:t> Surely goodness and mercy shall follow me all the days of my life, and I shall dwell in the house of the Lord forever.</a:t>
            </a:r>
          </a:p>
        </p:txBody>
      </p:sp>
    </p:spTree>
    <p:extLst>
      <p:ext uri="{BB962C8B-B14F-4D97-AF65-F5344CB8AC3E}">
        <p14:creationId xmlns:p14="http://schemas.microsoft.com/office/powerpoint/2010/main" val="107625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A05A2A-B845-794F-91C1-FE21FF5808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3629E922-6453-184A-A735-1CCEF45C4943}"/>
              </a:ext>
            </a:extLst>
          </p:cNvPr>
          <p:cNvSpPr txBox="1"/>
          <p:nvPr/>
        </p:nvSpPr>
        <p:spPr>
          <a:xfrm>
            <a:off x="501748" y="1126350"/>
            <a:ext cx="10761784" cy="2554545"/>
          </a:xfrm>
          <a:prstGeom prst="rect">
            <a:avLst/>
          </a:prstGeom>
          <a:solidFill>
            <a:schemeClr val="tx1">
              <a:alpha val="68000"/>
            </a:schemeClr>
          </a:solidFill>
        </p:spPr>
        <p:txBody>
          <a:bodyPr wrap="square" rtlCol="0">
            <a:spAutoFit/>
          </a:bodyPr>
          <a:lstStyle/>
          <a:p>
            <a:r>
              <a:rPr lang="en-US" sz="3200" dirty="0">
                <a:solidFill>
                  <a:srgbClr val="FFFF00"/>
                </a:solidFill>
              </a:rPr>
              <a:t>Lamentations 3:22-23</a:t>
            </a:r>
          </a:p>
          <a:p>
            <a:r>
              <a:rPr lang="en-US" sz="3200" dirty="0">
                <a:solidFill>
                  <a:srgbClr val="FFFF00"/>
                </a:solidFill>
              </a:rPr>
              <a:t>22</a:t>
            </a:r>
            <a:r>
              <a:rPr lang="en-US" sz="3200" dirty="0">
                <a:solidFill>
                  <a:schemeClr val="bg1"/>
                </a:solidFill>
              </a:rPr>
              <a:t> The steadfast love of the Lord never ceases;</a:t>
            </a:r>
          </a:p>
          <a:p>
            <a:r>
              <a:rPr lang="en-US" sz="3200" dirty="0">
                <a:solidFill>
                  <a:schemeClr val="bg1"/>
                </a:solidFill>
              </a:rPr>
              <a:t>    his mercies never come to an end;</a:t>
            </a:r>
          </a:p>
          <a:p>
            <a:r>
              <a:rPr lang="en-US" sz="3200" dirty="0">
                <a:solidFill>
                  <a:srgbClr val="FFFF00"/>
                </a:solidFill>
              </a:rPr>
              <a:t>23</a:t>
            </a:r>
            <a:r>
              <a:rPr lang="en-US" sz="3200" dirty="0">
                <a:solidFill>
                  <a:schemeClr val="bg1"/>
                </a:solidFill>
              </a:rPr>
              <a:t> they are new every morning;</a:t>
            </a:r>
          </a:p>
          <a:p>
            <a:r>
              <a:rPr lang="en-US" sz="3200" dirty="0">
                <a:solidFill>
                  <a:schemeClr val="bg1"/>
                </a:solidFill>
              </a:rPr>
              <a:t>    great is your faithfulness.</a:t>
            </a:r>
          </a:p>
        </p:txBody>
      </p:sp>
    </p:spTree>
    <p:extLst>
      <p:ext uri="{BB962C8B-B14F-4D97-AF65-F5344CB8AC3E}">
        <p14:creationId xmlns:p14="http://schemas.microsoft.com/office/powerpoint/2010/main" val="969765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4C016-C4B4-9240-913B-E1E6BC5ACA79}"/>
              </a:ext>
            </a:extLst>
          </p:cNvPr>
          <p:cNvPicPr>
            <a:picLocks noChangeAspect="1"/>
          </p:cNvPicPr>
          <p:nvPr/>
        </p:nvPicPr>
        <p:blipFill rotWithShape="1">
          <a:blip r:embed="rId3"/>
          <a:srcRect l="8578" r="8415"/>
          <a:stretch/>
        </p:blipFill>
        <p:spPr>
          <a:xfrm>
            <a:off x="-1" y="1"/>
            <a:ext cx="12192000" cy="6132262"/>
          </a:xfrm>
          <a:prstGeom prst="rect">
            <a:avLst/>
          </a:prstGeom>
        </p:spPr>
      </p:pic>
      <p:pic>
        <p:nvPicPr>
          <p:cNvPr id="18" name="Picture 10">
            <a:extLst>
              <a:ext uri="{FF2B5EF4-FFF2-40B4-BE49-F238E27FC236}">
                <a16:creationId xmlns:a16="http://schemas.microsoft.com/office/drawing/2014/main" id="{7309214B-9B60-4A94-88B5-44CB8D2632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b="26004"/>
          <a:stretch>
            <a:fillRect/>
          </a:stretch>
        </p:blipFill>
        <p:spPr>
          <a:xfrm>
            <a:off x="0" y="1783365"/>
            <a:ext cx="12192000" cy="5074635"/>
          </a:xfrm>
          <a:custGeom>
            <a:avLst/>
            <a:gdLst>
              <a:gd name="connsiteX0" fmla="*/ 0 w 12192000"/>
              <a:gd name="connsiteY0" fmla="*/ 0 h 5074635"/>
              <a:gd name="connsiteX1" fmla="*/ 12192000 w 12192000"/>
              <a:gd name="connsiteY1" fmla="*/ 0 h 5074635"/>
              <a:gd name="connsiteX2" fmla="*/ 12192000 w 12192000"/>
              <a:gd name="connsiteY2" fmla="*/ 5074635 h 5074635"/>
              <a:gd name="connsiteX3" fmla="*/ 0 w 12192000"/>
              <a:gd name="connsiteY3" fmla="*/ 5074635 h 5074635"/>
            </a:gdLst>
            <a:ahLst/>
            <a:cxnLst>
              <a:cxn ang="0">
                <a:pos x="connsiteX0" y="connsiteY0"/>
              </a:cxn>
              <a:cxn ang="0">
                <a:pos x="connsiteX1" y="connsiteY1"/>
              </a:cxn>
              <a:cxn ang="0">
                <a:pos x="connsiteX2" y="connsiteY2"/>
              </a:cxn>
              <a:cxn ang="0">
                <a:pos x="connsiteX3" y="connsiteY3"/>
              </a:cxn>
            </a:cxnLst>
            <a:rect l="l" t="t" r="r" b="b"/>
            <a:pathLst>
              <a:path w="12192000" h="5074635">
                <a:moveTo>
                  <a:pt x="0" y="0"/>
                </a:moveTo>
                <a:lnTo>
                  <a:pt x="12192000" y="0"/>
                </a:lnTo>
                <a:lnTo>
                  <a:pt x="12192000" y="5074635"/>
                </a:lnTo>
                <a:lnTo>
                  <a:pt x="0" y="5074635"/>
                </a:lnTo>
                <a:close/>
              </a:path>
            </a:pathLst>
          </a:cu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5"/>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5"/>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5"/>
          <a:stretch>
            <a:fillRect/>
          </a:stretch>
        </p:blipFill>
        <p:spPr>
          <a:xfrm>
            <a:off x="1270000" y="1270000"/>
            <a:ext cx="63500" cy="76200"/>
          </a:xfrm>
          <a:prstGeom prst="rect">
            <a:avLst/>
          </a:prstGeom>
        </p:spPr>
      </p:pic>
      <p:sp>
        <p:nvSpPr>
          <p:cNvPr id="14" name="TextBox 13">
            <a:extLst>
              <a:ext uri="{FF2B5EF4-FFF2-40B4-BE49-F238E27FC236}">
                <a16:creationId xmlns:a16="http://schemas.microsoft.com/office/drawing/2014/main" id="{8418F97C-D17D-CE48-A01F-71A8ECA0E264}"/>
              </a:ext>
            </a:extLst>
          </p:cNvPr>
          <p:cNvSpPr txBox="1"/>
          <p:nvPr/>
        </p:nvSpPr>
        <p:spPr>
          <a:xfrm>
            <a:off x="329784" y="6089236"/>
            <a:ext cx="10849574" cy="523220"/>
          </a:xfrm>
          <a:prstGeom prst="rect">
            <a:avLst/>
          </a:prstGeom>
          <a:solidFill>
            <a:schemeClr val="bg1">
              <a:alpha val="51000"/>
            </a:schemeClr>
          </a:solidFill>
        </p:spPr>
        <p:txBody>
          <a:bodyPr wrap="square" rtlCol="0">
            <a:spAutoFit/>
          </a:bodyPr>
          <a:lstStyle/>
          <a:p>
            <a:pPr algn="ctr"/>
            <a:r>
              <a:rPr lang="en-US" sz="2800" b="1" dirty="0">
                <a:solidFill>
                  <a:schemeClr val="accent6">
                    <a:lumMod val="50000"/>
                  </a:schemeClr>
                </a:solidFill>
              </a:rPr>
              <a:t>Bring Your Own Lunch Picnic TODAY!  After service until 1:30p</a:t>
            </a:r>
          </a:p>
        </p:txBody>
      </p:sp>
    </p:spTree>
    <p:extLst>
      <p:ext uri="{BB962C8B-B14F-4D97-AF65-F5344CB8AC3E}">
        <p14:creationId xmlns:p14="http://schemas.microsoft.com/office/powerpoint/2010/main" val="199289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A05A2A-B845-794F-91C1-FE21FF58085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3629E922-6453-184A-A735-1CCEF45C4943}"/>
              </a:ext>
            </a:extLst>
          </p:cNvPr>
          <p:cNvSpPr txBox="1"/>
          <p:nvPr/>
        </p:nvSpPr>
        <p:spPr>
          <a:xfrm>
            <a:off x="501748" y="1126350"/>
            <a:ext cx="10761784" cy="3539430"/>
          </a:xfrm>
          <a:prstGeom prst="rect">
            <a:avLst/>
          </a:prstGeom>
          <a:solidFill>
            <a:schemeClr val="tx1">
              <a:alpha val="68000"/>
            </a:schemeClr>
          </a:solidFill>
        </p:spPr>
        <p:txBody>
          <a:bodyPr wrap="square" rtlCol="0">
            <a:spAutoFit/>
          </a:bodyPr>
          <a:lstStyle/>
          <a:p>
            <a:r>
              <a:rPr lang="en-US" sz="3200" dirty="0">
                <a:solidFill>
                  <a:srgbClr val="FFFF00"/>
                </a:solidFill>
              </a:rPr>
              <a:t>John 14:1-3</a:t>
            </a:r>
          </a:p>
          <a:p>
            <a:r>
              <a:rPr lang="en-US" sz="3200" dirty="0">
                <a:solidFill>
                  <a:srgbClr val="FFFF00"/>
                </a:solidFill>
              </a:rPr>
              <a:t>1</a:t>
            </a:r>
            <a:r>
              <a:rPr lang="en-US" sz="3200" dirty="0">
                <a:solidFill>
                  <a:schemeClr val="bg1"/>
                </a:solidFill>
              </a:rPr>
              <a:t> “Let not your hearts be troubled. Believe in God; believe also in me. </a:t>
            </a:r>
          </a:p>
          <a:p>
            <a:r>
              <a:rPr lang="en-US" sz="3200" dirty="0">
                <a:solidFill>
                  <a:srgbClr val="FFFF00"/>
                </a:solidFill>
              </a:rPr>
              <a:t>2</a:t>
            </a:r>
            <a:r>
              <a:rPr lang="en-US" sz="3200" dirty="0">
                <a:solidFill>
                  <a:schemeClr val="bg1"/>
                </a:solidFill>
              </a:rPr>
              <a:t> In my Father's house are many rooms. If it were not so, would I have told you that I go to prepare a place for you? </a:t>
            </a:r>
          </a:p>
          <a:p>
            <a:r>
              <a:rPr lang="en-US" sz="3200" dirty="0">
                <a:solidFill>
                  <a:srgbClr val="FFFF00"/>
                </a:solidFill>
              </a:rPr>
              <a:t>3</a:t>
            </a:r>
            <a:r>
              <a:rPr lang="en-US" sz="3200" dirty="0">
                <a:solidFill>
                  <a:schemeClr val="bg1"/>
                </a:solidFill>
              </a:rPr>
              <a:t> And if I go and prepare a place for you, I will come again and will take you to myself, that where I am you may be also.</a:t>
            </a:r>
          </a:p>
        </p:txBody>
      </p:sp>
    </p:spTree>
    <p:extLst>
      <p:ext uri="{BB962C8B-B14F-4D97-AF65-F5344CB8AC3E}">
        <p14:creationId xmlns:p14="http://schemas.microsoft.com/office/powerpoint/2010/main" val="3192751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203745"/>
          </a:xfrm>
          <a:prstGeom prst="rect">
            <a:avLst/>
          </a:prstGeom>
          <a:solidFill>
            <a:srgbClr val="C00000">
              <a:alpha val="77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569660"/>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The “Big Picture” of the Message Today:</a:t>
            </a:r>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8" name="TextBox 7">
            <a:extLst>
              <a:ext uri="{FF2B5EF4-FFF2-40B4-BE49-F238E27FC236}">
                <a16:creationId xmlns:a16="http://schemas.microsoft.com/office/drawing/2014/main" id="{1EEB3B52-84ED-E44B-867C-A6B8C630BB07}"/>
              </a:ext>
            </a:extLst>
          </p:cNvPr>
          <p:cNvSpPr txBox="1"/>
          <p:nvPr/>
        </p:nvSpPr>
        <p:spPr>
          <a:xfrm>
            <a:off x="242849" y="3303246"/>
            <a:ext cx="11503102" cy="2554545"/>
          </a:xfrm>
          <a:prstGeom prst="rect">
            <a:avLst/>
          </a:prstGeom>
          <a:noFill/>
        </p:spPr>
        <p:txBody>
          <a:bodyPr wrap="square" rtlCol="0">
            <a:spAutoFit/>
          </a:bodyPr>
          <a:lstStyle/>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1: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Table to which We </a:t>
            </a: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are Invited</a:t>
            </a:r>
            <a:endPar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2: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Cup that Overflows</a:t>
            </a:r>
          </a:p>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3: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Home to Never Leave</a:t>
            </a:r>
          </a:p>
        </p:txBody>
      </p:sp>
      <p:pic>
        <p:nvPicPr>
          <p:cNvPr id="3" name="Picture 2">
            <a:extLst>
              <a:ext uri="{FF2B5EF4-FFF2-40B4-BE49-F238E27FC236}">
                <a16:creationId xmlns:a16="http://schemas.microsoft.com/office/drawing/2014/main" id="{3CE02293-59AB-D341-BD60-0D0AC7FE0F92}"/>
              </a:ext>
            </a:extLst>
          </p:cNvPr>
          <p:cNvPicPr>
            <a:picLocks noChangeAspect="1"/>
          </p:cNvPicPr>
          <p:nvPr/>
        </p:nvPicPr>
        <p:blipFill>
          <a:blip r:embed="rId4"/>
          <a:stretch>
            <a:fillRect/>
          </a:stretch>
        </p:blipFill>
        <p:spPr>
          <a:xfrm>
            <a:off x="6757391" y="3148910"/>
            <a:ext cx="5090160" cy="2863215"/>
          </a:xfrm>
          <a:prstGeom prst="rect">
            <a:avLst/>
          </a:prstGeom>
        </p:spPr>
      </p:pic>
    </p:spTree>
    <p:extLst>
      <p:ext uri="{BB962C8B-B14F-4D97-AF65-F5344CB8AC3E}">
        <p14:creationId xmlns:p14="http://schemas.microsoft.com/office/powerpoint/2010/main" val="3190450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707935"/>
            <a:ext cx="5923280" cy="1200329"/>
          </a:xfrm>
          <a:prstGeom prst="rect">
            <a:avLst/>
          </a:prstGeom>
          <a:solidFill>
            <a:srgbClr val="8F1505"/>
          </a:solidFill>
        </p:spPr>
        <p:txBody>
          <a:bodyPr wrap="square" lIns="182880" rIns="182880" rtlCol="0">
            <a:spAutoFit/>
          </a:bodyPr>
          <a:lstStyle/>
          <a:p>
            <a:pPr algn="r"/>
            <a:r>
              <a:rPr lang="en-US" sz="4000" b="1" dirty="0">
                <a:solidFill>
                  <a:schemeClr val="bg1"/>
                </a:solidFill>
              </a:rPr>
              <a:t>Jesus is the Ultimate Host</a:t>
            </a:r>
          </a:p>
          <a:p>
            <a:pPr algn="r"/>
            <a:r>
              <a:rPr lang="en-US" sz="3200" b="1" dirty="0">
                <a:solidFill>
                  <a:schemeClr val="bg1"/>
                </a:solidFill>
              </a:rPr>
              <a:t>Psalm 23:5-6</a:t>
            </a:r>
          </a:p>
        </p:txBody>
      </p:sp>
    </p:spTree>
    <p:extLst>
      <p:ext uri="{BB962C8B-B14F-4D97-AF65-F5344CB8AC3E}">
        <p14:creationId xmlns:p14="http://schemas.microsoft.com/office/powerpoint/2010/main" val="64397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92DAE-DD8F-5B4C-9A06-EC582BAC8B5E}"/>
              </a:ext>
            </a:extLst>
          </p:cNvPr>
          <p:cNvPicPr>
            <a:picLocks noChangeAspect="1"/>
          </p:cNvPicPr>
          <p:nvPr/>
        </p:nvPicPr>
        <p:blipFill>
          <a:blip r:embed="rId2"/>
          <a:stretch>
            <a:fillRect/>
          </a:stretch>
        </p:blipFill>
        <p:spPr>
          <a:xfrm>
            <a:off x="6944684" y="1662861"/>
            <a:ext cx="4351671" cy="3490673"/>
          </a:xfrm>
          <a:prstGeom prst="rect">
            <a:avLst/>
          </a:prstGeom>
        </p:spPr>
      </p:pic>
      <p:pic>
        <p:nvPicPr>
          <p:cNvPr id="17" name="Picture 16" descr="A close up of a logo&#10;&#10;Description automatically generated">
            <a:extLst>
              <a:ext uri="{FF2B5EF4-FFF2-40B4-BE49-F238E27FC236}">
                <a16:creationId xmlns:a16="http://schemas.microsoft.com/office/drawing/2014/main" id="{CCA15110-1FDB-FD4A-997A-A4DE1FCD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438" y="2262428"/>
            <a:ext cx="2185640" cy="2185640"/>
          </a:xfrm>
          <a:prstGeom prst="rect">
            <a:avLst/>
          </a:prstGeom>
        </p:spPr>
      </p:pic>
      <p:sp>
        <p:nvSpPr>
          <p:cNvPr id="18" name="TextBox 17">
            <a:extLst>
              <a:ext uri="{FF2B5EF4-FFF2-40B4-BE49-F238E27FC236}">
                <a16:creationId xmlns:a16="http://schemas.microsoft.com/office/drawing/2014/main" id="{1E9B95E9-8080-6041-93F5-53B33ECE9583}"/>
              </a:ext>
            </a:extLst>
          </p:cNvPr>
          <p:cNvSpPr txBox="1"/>
          <p:nvPr/>
        </p:nvSpPr>
        <p:spPr>
          <a:xfrm>
            <a:off x="2583949" y="315151"/>
            <a:ext cx="7024102" cy="646331"/>
          </a:xfrm>
          <a:prstGeom prst="rect">
            <a:avLst/>
          </a:prstGeom>
          <a:noFill/>
        </p:spPr>
        <p:txBody>
          <a:bodyPr wrap="none" rtlCol="0">
            <a:spAutoFit/>
          </a:bodyPr>
          <a:lstStyle/>
          <a:p>
            <a:r>
              <a:rPr lang="en-US" sz="3600" b="1" dirty="0">
                <a:solidFill>
                  <a:srgbClr val="FFFF00"/>
                </a:solidFill>
              </a:rPr>
              <a:t>Ministry Sign Ups Start Today!!</a:t>
            </a:r>
          </a:p>
        </p:txBody>
      </p:sp>
      <p:cxnSp>
        <p:nvCxnSpPr>
          <p:cNvPr id="20" name="Straight Arrow Connector 19">
            <a:extLst>
              <a:ext uri="{FF2B5EF4-FFF2-40B4-BE49-F238E27FC236}">
                <a16:creationId xmlns:a16="http://schemas.microsoft.com/office/drawing/2014/main" id="{9C99076A-4257-8A49-99A0-0E031735363F}"/>
              </a:ext>
            </a:extLst>
          </p:cNvPr>
          <p:cNvCxnSpPr/>
          <p:nvPr/>
        </p:nvCxnSpPr>
        <p:spPr>
          <a:xfrm>
            <a:off x="4332218" y="3259373"/>
            <a:ext cx="2020824"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7371560-D25B-B84F-B7A3-368B74F15277}"/>
              </a:ext>
            </a:extLst>
          </p:cNvPr>
          <p:cNvSpPr txBox="1"/>
          <p:nvPr/>
        </p:nvSpPr>
        <p:spPr>
          <a:xfrm>
            <a:off x="1816623" y="5791852"/>
            <a:ext cx="8558753" cy="954107"/>
          </a:xfrm>
          <a:prstGeom prst="rect">
            <a:avLst/>
          </a:prstGeom>
          <a:noFill/>
        </p:spPr>
        <p:txBody>
          <a:bodyPr wrap="none" rtlCol="0">
            <a:spAutoFit/>
          </a:bodyPr>
          <a:lstStyle/>
          <a:p>
            <a:r>
              <a:rPr lang="en-US" sz="2800" dirty="0">
                <a:solidFill>
                  <a:schemeClr val="bg1"/>
                </a:solidFill>
              </a:rPr>
              <a:t>Or pickup a green Ministry Interest Form in the back,</a:t>
            </a:r>
          </a:p>
          <a:p>
            <a:r>
              <a:rPr lang="en-US" sz="2800" dirty="0">
                <a:solidFill>
                  <a:schemeClr val="bg1"/>
                </a:solidFill>
              </a:rPr>
              <a:t>complete it, and put it in a Donation / Response Box </a:t>
            </a:r>
          </a:p>
        </p:txBody>
      </p:sp>
      <p:sp>
        <p:nvSpPr>
          <p:cNvPr id="22" name="TextBox 21">
            <a:extLst>
              <a:ext uri="{FF2B5EF4-FFF2-40B4-BE49-F238E27FC236}">
                <a16:creationId xmlns:a16="http://schemas.microsoft.com/office/drawing/2014/main" id="{7A9F2116-D73C-FE4C-989D-76AEC2CB91C8}"/>
              </a:ext>
            </a:extLst>
          </p:cNvPr>
          <p:cNvSpPr txBox="1"/>
          <p:nvPr/>
        </p:nvSpPr>
        <p:spPr>
          <a:xfrm>
            <a:off x="596362" y="1185807"/>
            <a:ext cx="4506875" cy="954107"/>
          </a:xfrm>
          <a:prstGeom prst="rect">
            <a:avLst/>
          </a:prstGeom>
          <a:noFill/>
        </p:spPr>
        <p:txBody>
          <a:bodyPr wrap="none" rtlCol="0">
            <a:spAutoFit/>
          </a:bodyPr>
          <a:lstStyle/>
          <a:p>
            <a:pPr algn="ctr"/>
            <a:r>
              <a:rPr lang="en-US" sz="2800" dirty="0">
                <a:solidFill>
                  <a:schemeClr val="bg1"/>
                </a:solidFill>
              </a:rPr>
              <a:t>Scan QR Code located</a:t>
            </a:r>
          </a:p>
          <a:p>
            <a:pPr algn="ctr"/>
            <a:r>
              <a:rPr lang="en-US" sz="2800" dirty="0">
                <a:solidFill>
                  <a:schemeClr val="bg1"/>
                </a:solidFill>
              </a:rPr>
              <a:t>Located near Donation Boxes </a:t>
            </a:r>
          </a:p>
        </p:txBody>
      </p:sp>
      <p:sp>
        <p:nvSpPr>
          <p:cNvPr id="23" name="TextBox 22">
            <a:extLst>
              <a:ext uri="{FF2B5EF4-FFF2-40B4-BE49-F238E27FC236}">
                <a16:creationId xmlns:a16="http://schemas.microsoft.com/office/drawing/2014/main" id="{5B39C563-7CDE-814F-9329-8E621C5F9690}"/>
              </a:ext>
            </a:extLst>
          </p:cNvPr>
          <p:cNvSpPr txBox="1"/>
          <p:nvPr/>
        </p:nvSpPr>
        <p:spPr>
          <a:xfrm>
            <a:off x="7432925" y="1126173"/>
            <a:ext cx="3264035" cy="523220"/>
          </a:xfrm>
          <a:prstGeom prst="rect">
            <a:avLst/>
          </a:prstGeom>
          <a:noFill/>
        </p:spPr>
        <p:txBody>
          <a:bodyPr wrap="none" rtlCol="0">
            <a:spAutoFit/>
          </a:bodyPr>
          <a:lstStyle/>
          <a:p>
            <a:r>
              <a:rPr lang="en-US" sz="2800" dirty="0">
                <a:solidFill>
                  <a:schemeClr val="bg1"/>
                </a:solidFill>
              </a:rPr>
              <a:t>Complete the Form</a:t>
            </a:r>
          </a:p>
        </p:txBody>
      </p:sp>
    </p:spTree>
    <p:extLst>
      <p:ext uri="{BB962C8B-B14F-4D97-AF65-F5344CB8AC3E}">
        <p14:creationId xmlns:p14="http://schemas.microsoft.com/office/powerpoint/2010/main" val="422374111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707935"/>
            <a:ext cx="5923280" cy="1200329"/>
          </a:xfrm>
          <a:prstGeom prst="rect">
            <a:avLst/>
          </a:prstGeom>
          <a:solidFill>
            <a:srgbClr val="8F1505"/>
          </a:solidFill>
        </p:spPr>
        <p:txBody>
          <a:bodyPr wrap="square" lIns="182880" rIns="182880" rtlCol="0">
            <a:spAutoFit/>
          </a:bodyPr>
          <a:lstStyle/>
          <a:p>
            <a:pPr algn="r"/>
            <a:r>
              <a:rPr lang="en-US" sz="4000" b="1" dirty="0">
                <a:solidFill>
                  <a:schemeClr val="bg1"/>
                </a:solidFill>
              </a:rPr>
              <a:t>Jesus is the Ultimate Host</a:t>
            </a:r>
          </a:p>
          <a:p>
            <a:pPr algn="r"/>
            <a:r>
              <a:rPr lang="en-US" sz="3200" b="1" dirty="0">
                <a:solidFill>
                  <a:schemeClr val="bg1"/>
                </a:solidFill>
              </a:rPr>
              <a:t>Psalm 23:5-6</a:t>
            </a:r>
          </a:p>
        </p:txBody>
      </p:sp>
    </p:spTree>
    <p:extLst>
      <p:ext uri="{BB962C8B-B14F-4D97-AF65-F5344CB8AC3E}">
        <p14:creationId xmlns:p14="http://schemas.microsoft.com/office/powerpoint/2010/main" val="2544088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832092"/>
          </a:xfrm>
          <a:prstGeom prst="rect">
            <a:avLst/>
          </a:prstGeom>
          <a:noFill/>
        </p:spPr>
        <p:txBody>
          <a:bodyPr wrap="square" rtlCol="0">
            <a:spAutoFit/>
          </a:bodyPr>
          <a:lstStyle/>
          <a:p>
            <a:r>
              <a:rPr lang="en-US" sz="2800" dirty="0">
                <a:solidFill>
                  <a:srgbClr val="FFFF00"/>
                </a:solidFill>
              </a:rPr>
              <a:t>1</a:t>
            </a:r>
            <a:r>
              <a:rPr lang="en-US" sz="2800" dirty="0">
                <a:solidFill>
                  <a:schemeClr val="bg1"/>
                </a:solidFill>
              </a:rPr>
              <a:t> The Lord is my shepherd; I shall not want.</a:t>
            </a:r>
          </a:p>
          <a:p>
            <a:endParaRPr lang="en-US" sz="2800" dirty="0">
              <a:solidFill>
                <a:schemeClr val="bg1"/>
              </a:solidFill>
            </a:endParaRPr>
          </a:p>
          <a:p>
            <a:r>
              <a:rPr lang="en-US" sz="2800" dirty="0">
                <a:solidFill>
                  <a:srgbClr val="FFFF00"/>
                </a:solidFill>
              </a:rPr>
              <a:t>2</a:t>
            </a:r>
            <a:r>
              <a:rPr lang="en-US" sz="2800" dirty="0">
                <a:solidFill>
                  <a:schemeClr val="bg1"/>
                </a:solidFill>
              </a:rPr>
              <a:t> He makes me lie down in green pastures.</a:t>
            </a:r>
          </a:p>
          <a:p>
            <a:r>
              <a:rPr lang="en-US" sz="2800" dirty="0">
                <a:solidFill>
                  <a:schemeClr val="bg1"/>
                </a:solidFill>
              </a:rPr>
              <a:t>He leads me beside still waters.</a:t>
            </a:r>
          </a:p>
          <a:p>
            <a:endParaRPr lang="en-US" sz="2800" dirty="0">
              <a:solidFill>
                <a:schemeClr val="bg1"/>
              </a:solidFill>
            </a:endParaRPr>
          </a:p>
          <a:p>
            <a:r>
              <a:rPr lang="en-US" sz="2800" dirty="0">
                <a:solidFill>
                  <a:srgbClr val="FFFF00"/>
                </a:solidFill>
              </a:rPr>
              <a:t>3</a:t>
            </a:r>
            <a:r>
              <a:rPr lang="en-US" sz="2800" dirty="0">
                <a:solidFill>
                  <a:schemeClr val="bg1"/>
                </a:solidFill>
              </a:rPr>
              <a:t> He restores my soul.</a:t>
            </a:r>
          </a:p>
          <a:p>
            <a:r>
              <a:rPr lang="en-US" sz="2800" dirty="0">
                <a:solidFill>
                  <a:schemeClr val="bg1"/>
                </a:solidFill>
              </a:rPr>
              <a:t>He leads me in paths of righteousness for his name's sake.</a:t>
            </a:r>
          </a:p>
          <a:p>
            <a:endParaRPr lang="en-US" sz="2800" dirty="0">
              <a:solidFill>
                <a:schemeClr val="bg1"/>
              </a:solidFill>
            </a:endParaRPr>
          </a:p>
          <a:p>
            <a:r>
              <a:rPr lang="en-US" sz="2800" dirty="0">
                <a:solidFill>
                  <a:srgbClr val="FFFF00"/>
                </a:solidFill>
              </a:rPr>
              <a:t>4</a:t>
            </a:r>
            <a:r>
              <a:rPr lang="en-US" sz="2800" dirty="0">
                <a:solidFill>
                  <a:schemeClr val="bg1"/>
                </a:solidFill>
              </a:rPr>
              <a:t> Even though I walk through the valley of the shadow of death, I will fear no evil, for you are with me; your rod and your staff, they comfort me.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23: 1-6 (ESV)</a:t>
            </a:r>
          </a:p>
        </p:txBody>
      </p:sp>
    </p:spTree>
    <p:extLst>
      <p:ext uri="{BB962C8B-B14F-4D97-AF65-F5344CB8AC3E}">
        <p14:creationId xmlns:p14="http://schemas.microsoft.com/office/powerpoint/2010/main" val="399908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rgbClr val="FFFF00"/>
                </a:solidFill>
              </a:rPr>
              <a:t>5</a:t>
            </a:r>
            <a:r>
              <a:rPr lang="en-US" sz="2800" dirty="0">
                <a:solidFill>
                  <a:schemeClr val="bg1"/>
                </a:solidFill>
              </a:rPr>
              <a:t> You prepare a table before me in the presence of my enemies;</a:t>
            </a:r>
          </a:p>
          <a:p>
            <a:r>
              <a:rPr lang="en-US" sz="2800" dirty="0">
                <a:solidFill>
                  <a:schemeClr val="bg1"/>
                </a:solidFill>
              </a:rPr>
              <a:t>you anoint my head with oil; my cup overflows.</a:t>
            </a:r>
          </a:p>
          <a:p>
            <a:endParaRPr lang="en-US" sz="2800" dirty="0">
              <a:solidFill>
                <a:schemeClr val="bg1"/>
              </a:solidFill>
            </a:endParaRPr>
          </a:p>
          <a:p>
            <a:r>
              <a:rPr lang="en-US" sz="2800" dirty="0">
                <a:solidFill>
                  <a:srgbClr val="FFFF00"/>
                </a:solidFill>
              </a:rPr>
              <a:t>6</a:t>
            </a:r>
            <a:r>
              <a:rPr lang="en-US" sz="2800" dirty="0">
                <a:solidFill>
                  <a:schemeClr val="bg1"/>
                </a:solidFill>
              </a:rPr>
              <a:t> Surely goodness and mercy shall follow me all the days of my life,</a:t>
            </a:r>
          </a:p>
          <a:p>
            <a:r>
              <a:rPr lang="en-US" sz="2800" dirty="0">
                <a:solidFill>
                  <a:schemeClr val="bg1"/>
                </a:solidFill>
              </a:rPr>
              <a:t>and I shall dwell in the house of the Lord forever.</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23: 1-6 (ESV)</a:t>
            </a:r>
          </a:p>
        </p:txBody>
      </p:sp>
    </p:spTree>
    <p:extLst>
      <p:ext uri="{BB962C8B-B14F-4D97-AF65-F5344CB8AC3E}">
        <p14:creationId xmlns:p14="http://schemas.microsoft.com/office/powerpoint/2010/main" val="3338149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her and baby sheep standing on a lush green field&#10;&#10;Description automatically generated">
            <a:extLst>
              <a:ext uri="{FF2B5EF4-FFF2-40B4-BE49-F238E27FC236}">
                <a16:creationId xmlns:a16="http://schemas.microsoft.com/office/drawing/2014/main" id="{0A2A997C-AA0F-3948-9B4A-4D7848FBA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69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707935"/>
            <a:ext cx="5923280" cy="1200329"/>
          </a:xfrm>
          <a:prstGeom prst="rect">
            <a:avLst/>
          </a:prstGeom>
          <a:solidFill>
            <a:srgbClr val="8F1505"/>
          </a:solidFill>
        </p:spPr>
        <p:txBody>
          <a:bodyPr wrap="square" lIns="182880" rIns="182880" rtlCol="0">
            <a:spAutoFit/>
          </a:bodyPr>
          <a:lstStyle/>
          <a:p>
            <a:pPr algn="r"/>
            <a:r>
              <a:rPr lang="en-US" sz="4000" b="1" dirty="0">
                <a:solidFill>
                  <a:schemeClr val="bg1"/>
                </a:solidFill>
              </a:rPr>
              <a:t>Jesus is the Ultimate Host</a:t>
            </a:r>
          </a:p>
          <a:p>
            <a:pPr algn="r"/>
            <a:r>
              <a:rPr lang="en-US" sz="3200" b="1" dirty="0">
                <a:solidFill>
                  <a:schemeClr val="bg1"/>
                </a:solidFill>
              </a:rPr>
              <a:t>Psalm 23:5-6</a:t>
            </a:r>
          </a:p>
        </p:txBody>
      </p:sp>
    </p:spTree>
    <p:extLst>
      <p:ext uri="{BB962C8B-B14F-4D97-AF65-F5344CB8AC3E}">
        <p14:creationId xmlns:p14="http://schemas.microsoft.com/office/powerpoint/2010/main" val="375972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rgbClr val="FFFF00"/>
                </a:solidFill>
              </a:rPr>
              <a:t>5</a:t>
            </a:r>
            <a:r>
              <a:rPr lang="en-US" sz="2800" dirty="0">
                <a:solidFill>
                  <a:schemeClr val="bg1"/>
                </a:solidFill>
              </a:rPr>
              <a:t> You prepare a table before me in the presence of my enemies;</a:t>
            </a:r>
          </a:p>
          <a:p>
            <a:r>
              <a:rPr lang="en-US" sz="2800" dirty="0">
                <a:solidFill>
                  <a:schemeClr val="bg1"/>
                </a:solidFill>
              </a:rPr>
              <a:t>you anoint my head with oil; my cup overflows.</a:t>
            </a:r>
          </a:p>
          <a:p>
            <a:endParaRPr lang="en-US" sz="2800" dirty="0">
              <a:solidFill>
                <a:schemeClr val="bg1"/>
              </a:solidFill>
            </a:endParaRPr>
          </a:p>
          <a:p>
            <a:r>
              <a:rPr lang="en-US" sz="2800" dirty="0">
                <a:solidFill>
                  <a:srgbClr val="FFFF00"/>
                </a:solidFill>
              </a:rPr>
              <a:t>6</a:t>
            </a:r>
            <a:r>
              <a:rPr lang="en-US" sz="2800" dirty="0">
                <a:solidFill>
                  <a:schemeClr val="bg1"/>
                </a:solidFill>
              </a:rPr>
              <a:t> Surely goodness and mercy shall follow me all the days of my life,</a:t>
            </a:r>
          </a:p>
          <a:p>
            <a:r>
              <a:rPr lang="en-US" sz="2800" dirty="0">
                <a:solidFill>
                  <a:schemeClr val="bg1"/>
                </a:solidFill>
              </a:rPr>
              <a:t>and I shall dwell in the house of the Lord forever.</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Psalm 23: 5-6 (ESV)</a:t>
            </a:r>
          </a:p>
        </p:txBody>
      </p:sp>
    </p:spTree>
    <p:extLst>
      <p:ext uri="{BB962C8B-B14F-4D97-AF65-F5344CB8AC3E}">
        <p14:creationId xmlns:p14="http://schemas.microsoft.com/office/powerpoint/2010/main" val="20571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203745"/>
          </a:xfrm>
          <a:prstGeom prst="rect">
            <a:avLst/>
          </a:prstGeom>
          <a:solidFill>
            <a:srgbClr val="C00000">
              <a:alpha val="77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569660"/>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The “Big Picture” of the Message Today:</a:t>
            </a:r>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8" name="TextBox 7">
            <a:extLst>
              <a:ext uri="{FF2B5EF4-FFF2-40B4-BE49-F238E27FC236}">
                <a16:creationId xmlns:a16="http://schemas.microsoft.com/office/drawing/2014/main" id="{1EEB3B52-84ED-E44B-867C-A6B8C630BB07}"/>
              </a:ext>
            </a:extLst>
          </p:cNvPr>
          <p:cNvSpPr txBox="1"/>
          <p:nvPr/>
        </p:nvSpPr>
        <p:spPr>
          <a:xfrm>
            <a:off x="344449" y="4128303"/>
            <a:ext cx="11503102" cy="2554545"/>
          </a:xfrm>
          <a:prstGeom prst="rect">
            <a:avLst/>
          </a:prstGeom>
          <a:noFill/>
        </p:spPr>
        <p:txBody>
          <a:bodyPr wrap="square" rtlCol="0">
            <a:spAutoFit/>
          </a:bodyPr>
          <a:lstStyle/>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1: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Table to which We </a:t>
            </a: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are Invited</a:t>
            </a:r>
            <a:endPar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2: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Cup that Overflows</a:t>
            </a:r>
          </a:p>
          <a:p>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3: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 Home to Never Leave</a:t>
            </a:r>
          </a:p>
        </p:txBody>
      </p:sp>
      <p:pic>
        <p:nvPicPr>
          <p:cNvPr id="3" name="Picture 2">
            <a:extLst>
              <a:ext uri="{FF2B5EF4-FFF2-40B4-BE49-F238E27FC236}">
                <a16:creationId xmlns:a16="http://schemas.microsoft.com/office/drawing/2014/main" id="{3CE02293-59AB-D341-BD60-0D0AC7FE0F92}"/>
              </a:ext>
            </a:extLst>
          </p:cNvPr>
          <p:cNvPicPr>
            <a:picLocks noChangeAspect="1"/>
          </p:cNvPicPr>
          <p:nvPr/>
        </p:nvPicPr>
        <p:blipFill>
          <a:blip r:embed="rId4"/>
          <a:stretch>
            <a:fillRect/>
          </a:stretch>
        </p:blipFill>
        <p:spPr>
          <a:xfrm>
            <a:off x="6757391" y="2696696"/>
            <a:ext cx="5090160" cy="2863215"/>
          </a:xfrm>
          <a:prstGeom prst="rect">
            <a:avLst/>
          </a:prstGeom>
        </p:spPr>
      </p:pic>
      <p:sp>
        <p:nvSpPr>
          <p:cNvPr id="5" name="Rectangle 4">
            <a:extLst>
              <a:ext uri="{FF2B5EF4-FFF2-40B4-BE49-F238E27FC236}">
                <a16:creationId xmlns:a16="http://schemas.microsoft.com/office/drawing/2014/main" id="{C342319B-3DE7-2448-A66D-359754EF7982}"/>
              </a:ext>
            </a:extLst>
          </p:cNvPr>
          <p:cNvSpPr/>
          <p:nvPr/>
        </p:nvSpPr>
        <p:spPr>
          <a:xfrm>
            <a:off x="344449" y="2690832"/>
            <a:ext cx="5953874" cy="1323439"/>
          </a:xfrm>
          <a:prstGeom prst="rect">
            <a:avLst/>
          </a:prstGeom>
        </p:spPr>
        <p:txBody>
          <a:bodyPr wrap="none">
            <a:spAutoFit/>
          </a:bodyPr>
          <a:lstStyle/>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The Metaphor Changes:</a:t>
            </a:r>
          </a:p>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From </a:t>
            </a:r>
            <a:r>
              <a:rPr lang="en-US" sz="4000" b="1" dirty="0">
                <a:solidFill>
                  <a:schemeClr val="bg1">
                    <a:lumMod val="95000"/>
                  </a:schemeClr>
                </a:solidFill>
                <a:effectLst>
                  <a:outerShdw blurRad="63500" dist="88900" algn="l" rotWithShape="0">
                    <a:srgbClr val="002060">
                      <a:alpha val="40000"/>
                    </a:srgbClr>
                  </a:outerShdw>
                </a:effectLst>
                <a:latin typeface="Roboto Slab" pitchFamily="2" charset="0"/>
                <a:ea typeface="Roboto Slab" pitchFamily="2" charset="0"/>
              </a:rPr>
              <a:t>Shepherd</a:t>
            </a:r>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 </a:t>
            </a:r>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to</a:t>
            </a:r>
            <a:r>
              <a:rPr lang="en-US" sz="4000" b="1" dirty="0">
                <a:solidFill>
                  <a:srgbClr val="00FB92"/>
                </a:solidFill>
                <a:effectLst>
                  <a:outerShdw blurRad="63500" dist="88900" algn="l" rotWithShape="0">
                    <a:srgbClr val="002060">
                      <a:alpha val="40000"/>
                    </a:srgbClr>
                  </a:outerShdw>
                </a:effectLst>
                <a:latin typeface="Roboto Slab" pitchFamily="2" charset="0"/>
                <a:ea typeface="Roboto Slab" pitchFamily="2" charset="0"/>
              </a:rPr>
              <a:t> </a:t>
            </a:r>
            <a:r>
              <a:rPr lang="en-US" sz="4000" b="1" dirty="0">
                <a:solidFill>
                  <a:schemeClr val="bg1">
                    <a:lumMod val="95000"/>
                  </a:schemeClr>
                </a:solidFill>
                <a:effectLst>
                  <a:outerShdw blurRad="63500" dist="88900" algn="l" rotWithShape="0">
                    <a:srgbClr val="002060">
                      <a:alpha val="40000"/>
                    </a:srgbClr>
                  </a:outerShdw>
                </a:effectLst>
                <a:latin typeface="Roboto Slab" pitchFamily="2" charset="0"/>
                <a:ea typeface="Roboto Slab" pitchFamily="2" charset="0"/>
              </a:rPr>
              <a:t>Host</a:t>
            </a:r>
          </a:p>
        </p:txBody>
      </p:sp>
    </p:spTree>
    <p:extLst>
      <p:ext uri="{BB962C8B-B14F-4D97-AF65-F5344CB8AC3E}">
        <p14:creationId xmlns:p14="http://schemas.microsoft.com/office/powerpoint/2010/main" val="1519409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791</Words>
  <Application>Microsoft Macintosh PowerPoint</Application>
  <PresentationFormat>Widescreen</PresentationFormat>
  <Paragraphs>99</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29</cp:revision>
  <cp:lastPrinted>2019-07-28T13:12:42Z</cp:lastPrinted>
  <dcterms:created xsi:type="dcterms:W3CDTF">2019-07-21T12:55:31Z</dcterms:created>
  <dcterms:modified xsi:type="dcterms:W3CDTF">2019-07-28T13:15:12Z</dcterms:modified>
</cp:coreProperties>
</file>