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665" r:id="rId2"/>
    <p:sldId id="675" r:id="rId3"/>
    <p:sldId id="699" r:id="rId4"/>
    <p:sldId id="694" r:id="rId5"/>
    <p:sldId id="658" r:id="rId6"/>
    <p:sldId id="637" r:id="rId7"/>
    <p:sldId id="712" r:id="rId8"/>
    <p:sldId id="711" r:id="rId9"/>
    <p:sldId id="651" r:id="rId10"/>
    <p:sldId id="695" r:id="rId11"/>
    <p:sldId id="676" r:id="rId12"/>
    <p:sldId id="653" r:id="rId13"/>
    <p:sldId id="674" r:id="rId14"/>
    <p:sldId id="673" r:id="rId15"/>
    <p:sldId id="697" r:id="rId16"/>
    <p:sldId id="700" r:id="rId17"/>
    <p:sldId id="701" r:id="rId18"/>
    <p:sldId id="702" r:id="rId19"/>
    <p:sldId id="703" r:id="rId20"/>
    <p:sldId id="704" r:id="rId21"/>
    <p:sldId id="705" r:id="rId22"/>
    <p:sldId id="706" r:id="rId23"/>
    <p:sldId id="707" r:id="rId24"/>
    <p:sldId id="698" r:id="rId25"/>
    <p:sldId id="708" r:id="rId26"/>
    <p:sldId id="709" r:id="rId27"/>
    <p:sldId id="710" r:id="rId28"/>
    <p:sldId id="713" r:id="rId29"/>
    <p:sldId id="715" r:id="rId30"/>
    <p:sldId id="714" r:id="rId31"/>
    <p:sldId id="696" r:id="rId3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B92"/>
    <a:srgbClr val="AB3211"/>
    <a:srgbClr val="FF8F33"/>
    <a:srgbClr val="8F1505"/>
    <a:srgbClr val="AFD2FF"/>
    <a:srgbClr val="FFBC77"/>
    <a:srgbClr val="881B75"/>
    <a:srgbClr val="FF8834"/>
    <a:srgbClr val="EAAC8A"/>
    <a:srgbClr val="FCB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40" autoAdjust="0"/>
    <p:restoredTop sz="94848"/>
  </p:normalViewPr>
  <p:slideViewPr>
    <p:cSldViewPr snapToGrid="0">
      <p:cViewPr varScale="1">
        <p:scale>
          <a:sx n="86" d="100"/>
          <a:sy n="86" d="100"/>
        </p:scale>
        <p:origin x="232" y="6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3067FD-053F-481D-AF80-08AAF8E1C8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FE89E5-BE22-4013-A40D-AA9F9810B8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9D679-28E2-4797-ACBF-E651DC9EB029}" type="datetimeFigureOut">
              <a:rPr lang="en-US" smtClean="0"/>
              <a:t>7/21/19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07471-32E4-4033-A623-E011F3C1DD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478963-EEA5-4DE9-A7DB-909652847F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54B94-D5B4-41CA-BE64-D6967262C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80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E7D3A-F83E-4C2C-B8BE-A402C05D76F1}" type="datetimeFigureOut">
              <a:rPr lang="en-US" smtClean="0"/>
              <a:t>7/21/19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129AE-AD37-4363-8312-30846EB2B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60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42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76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26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88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80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17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54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34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787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54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24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92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20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78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399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13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652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58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697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418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72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19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4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69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95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96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17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44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69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84C13-53E4-4BF0-B3D8-D4EEC7713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A371B9-432A-49D4-B481-7AF158D1F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CBC1-B69D-42FF-8714-A356926C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7/21/19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44019-4C1E-4F06-9FF1-1434AA0A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B5F7D-B2B5-45F2-8DD5-B26AC43DD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19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E6ADB-07F0-40A3-AA8B-63A0059E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838603-98BE-4B21-ACD7-82BFC6887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CF91E-1953-481F-AD05-A82D61D27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7/21/19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E5ED6-7919-4532-A0A3-4A98214CF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6AE13-34A6-4629-8F47-849CA3B7A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09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B63A55-8BB3-40A6-88A6-4420157031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F31BC9-FCF5-4BEC-9FE9-E9F51ED97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F6D2F-2B35-43FA-9E4E-8D436E4A6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7/21/19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2134A-0FF1-44AE-AB75-DEE90BDB1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7DB92-4EFC-4D68-AD6A-442F4DEA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10D03-E85B-4952-B59A-666B3F89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C3ED9-BEED-4842-95B1-261DB8525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90A89-5C8C-49A5-8A58-8341055B2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7/21/19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E1364-B5C0-4A0D-A0FA-EA4C8008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939F8-B551-46E8-82EF-A9F0ED186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7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9FB-84FD-4BF6-90C8-17FA19FF6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926F7-A006-4ECE-B706-DCE13B61A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F1E3E-39AE-4A5D-84A0-B5D20367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7/21/19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79A02-7EBA-4A47-B650-E1561E2F3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7C7E4-660F-4420-80CD-294CF795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14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CDBC4-DDA6-4701-950F-15D41F557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C0F0E-3AFF-4A37-917F-6D1EB4D4A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FC7A7-3BED-4140-B490-578817874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1FCA2-A746-4EF3-A24B-DC79F4309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7/21/19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4B378-C0C9-4883-8DF0-2FB5DBDDA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8EB97-2E50-4B58-91AD-1FB30B671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06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7086-8B9C-4706-B9DC-C309E9A3C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CCDD6-CC82-4898-A5B6-9D5720A2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6F54D-98E6-46F4-AD44-FCBD41AAB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58793B-9B58-4612-902E-AFAF1A229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4116A5-A3E7-4F19-9059-A96C21BF84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2FC124-15BF-4635-9518-5592DD5F8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7/21/19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26276C-4B93-4E77-B3FD-31CD71934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69DFA0-8083-4106-9B7B-C871415B9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42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C637-D99D-457A-AE49-F71386E46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25469B-1F9E-47BA-BAE9-B77BFBF9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7/21/19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2C7BAD-50F1-43C2-9C7F-E0750760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C713E-B010-485F-A56B-AF3287CDE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70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EF157D-2F0C-4C8E-9313-718981BFE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7/21/19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65603-4C39-4476-BE1F-B055B5F53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062F9-6CD3-4449-8BF0-834962F7F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5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54E62-850D-423B-8A89-C7ACAE735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649A9-9708-4C4A-8FF6-10052580B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8462A-17A3-4B4C-ACC8-419280DAE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CE627-5CF9-406C-82DF-6999E08FD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7/21/19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8B525-1009-4A95-B2AF-342D9C12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AF35C-19CD-4616-AF32-AA28C2DD0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44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0B8CD-86A0-4D02-A768-D5B45E2CB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9A32CE-2350-4AB9-8529-0F92C8980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8D1C4-8038-42F3-9DD6-6A53EC15B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0DA64-E594-4768-BDD2-45114C561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7/21/19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07B08-3BAB-422D-BFFA-F57A2214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F118F-1065-4C6C-A227-DC152DBDA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5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5CC17-B0BB-4110-B797-ACEDDD3A1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150FD-4570-4B8E-B715-DA7A615B1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1A380-E1FB-414E-AE3F-3E801BD490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C7175-54D9-4F3E-A899-3E0E6A19D225}" type="datetimeFigureOut">
              <a:rPr lang="en-US" smtClean="0"/>
              <a:t>7/21/19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A5332-2FAD-40D8-AC23-5B389D80F3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581DD-EF16-4E56-8F48-4C517833F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qy/cv6jb4bd6dqdf4f22pzmyzbm0000gn/T/com.microsoft.Powerpoint/converted_emf.em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y/cv6jb4bd6dqdf4f22pzmyzbm0000gn/T/com.microsoft.Powerpoint/converted_emf.emf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qy/cv6jb4bd6dqdf4f22pzmyzbm0000gn/T/com.microsoft.Powerpoint/converted_emf.em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y/cv6jb4bd6dqdf4f22pzmyzbm0000gn/T/com.microsoft.Powerpoint/converted_emf.em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y/cv6jb4bd6dqdf4f22pzmyzbm0000gn/T/com.microsoft.Powerpoint/converted_emf.emf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y/cv6jb4bd6dqdf4f22pzmyzbm0000gn/T/com.microsoft.Powerpoint/converted_emf.emf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ar/folders/qy/cv6jb4bd6dqdf4f22pzmyzbm0000gn/T/com.microsoft.Powerpoint/converted_emf.emf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y/cv6jb4bd6dqdf4f22pzmyzbm0000gn/T/com.microsoft.Powerpoint/converted_emf.emf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y/cv6jb4bd6dqdf4f22pzmyzbm0000gn/T/com.microsoft.Powerpoint/converted_emf.emf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y/cv6jb4bd6dqdf4f22pzmyzbm0000gn/T/com.microsoft.Powerpoint/converted_emf.emf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y/cv6jb4bd6dqdf4f22pzmyzbm0000gn/T/com.microsoft.Powerpoint/converted_emf.em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ar/folders/qy/cv6jb4bd6dqdf4f22pzmyzbm0000gn/T/com.microsoft.Powerpoint/converted_emf.emf" TargetMode="Externa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y/cv6jb4bd6dqdf4f22pzmyzbm0000gn/T/com.microsoft.Powerpoint/converted_emf.em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ground, outdoor, tree&#10;&#10;Description automatically generated">
            <a:extLst>
              <a:ext uri="{FF2B5EF4-FFF2-40B4-BE49-F238E27FC236}">
                <a16:creationId xmlns:a16="http://schemas.microsoft.com/office/drawing/2014/main" id="{C633D509-8B70-C64A-BEC9-BEA5132B0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38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2CC13F-C360-BE4D-8608-0F872C2C443D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95847A-5F6C-BD4C-8123-571A5FC48EA0}"/>
              </a:ext>
            </a:extLst>
          </p:cNvPr>
          <p:cNvSpPr txBox="1"/>
          <p:nvPr/>
        </p:nvSpPr>
        <p:spPr>
          <a:xfrm>
            <a:off x="7691762" y="3678382"/>
            <a:ext cx="4012251" cy="2677656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Women’s Prayer Group</a:t>
            </a:r>
          </a:p>
          <a:p>
            <a:r>
              <a:rPr lang="en-US" sz="2800" b="1" dirty="0">
                <a:solidFill>
                  <a:srgbClr val="AB3211"/>
                </a:solidFill>
              </a:rPr>
              <a:t>Thursday’s 10-11:30am</a:t>
            </a:r>
          </a:p>
          <a:p>
            <a:r>
              <a:rPr lang="en-US" sz="2800" b="1" dirty="0">
                <a:solidFill>
                  <a:srgbClr val="AB3211"/>
                </a:solidFill>
              </a:rPr>
              <a:t>@ Roy’s Home (Hilliard)</a:t>
            </a:r>
          </a:p>
          <a:p>
            <a:r>
              <a:rPr lang="en-US" sz="2800" b="1" dirty="0">
                <a:solidFill>
                  <a:srgbClr val="AB3211"/>
                </a:solidFill>
              </a:rPr>
              <a:t>Contact Julie </a:t>
            </a:r>
            <a:r>
              <a:rPr lang="en-US" sz="2800" b="1" dirty="0" err="1">
                <a:solidFill>
                  <a:srgbClr val="AB3211"/>
                </a:solidFill>
              </a:rPr>
              <a:t>Roys</a:t>
            </a:r>
            <a:endParaRPr lang="en-US" sz="2800" b="1" dirty="0">
              <a:solidFill>
                <a:srgbClr val="AB3211"/>
              </a:solidFill>
            </a:endParaRPr>
          </a:p>
          <a:p>
            <a:r>
              <a:rPr lang="en-US" sz="2800" b="1" dirty="0">
                <a:solidFill>
                  <a:srgbClr val="AB3211"/>
                </a:solidFill>
              </a:rPr>
              <a:t>Text to (614) 209-3402 or </a:t>
            </a:r>
          </a:p>
          <a:p>
            <a:r>
              <a:rPr lang="en-US" sz="2800" b="1" dirty="0">
                <a:solidFill>
                  <a:srgbClr val="AB3211"/>
                </a:solidFill>
              </a:rPr>
              <a:t>Email jroys86@gmail.com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D4AC9A-82D7-D043-B0E2-E5B851BD646C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346C28-CDCC-EF4B-8EB3-048AE4DD6323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ther and baby sheep standing on a lush green field&#10;&#10;Description automatically generated">
            <a:extLst>
              <a:ext uri="{FF2B5EF4-FFF2-40B4-BE49-F238E27FC236}">
                <a16:creationId xmlns:a16="http://schemas.microsoft.com/office/drawing/2014/main" id="{0A2A997C-AA0F-3948-9B4A-4D7848FBA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0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E559A-8E04-A541-80AD-724A14F6C18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494376-1212-2F4B-A8CB-81722EB244D8}"/>
              </a:ext>
            </a:extLst>
          </p:cNvPr>
          <p:cNvSpPr txBox="1"/>
          <p:nvPr/>
        </p:nvSpPr>
        <p:spPr>
          <a:xfrm>
            <a:off x="0" y="707935"/>
            <a:ext cx="5244935" cy="2431435"/>
          </a:xfrm>
          <a:prstGeom prst="rect">
            <a:avLst/>
          </a:prstGeom>
          <a:solidFill>
            <a:srgbClr val="8F1505"/>
          </a:solidFill>
        </p:spPr>
        <p:txBody>
          <a:bodyPr wrap="square" lIns="182880" rIns="182880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</a:rPr>
              <a:t>Jesus is the Shepherd Who is with Us </a:t>
            </a:r>
          </a:p>
          <a:p>
            <a:pPr algn="r"/>
            <a:r>
              <a:rPr lang="en-US" sz="4000" b="1" dirty="0">
                <a:solidFill>
                  <a:schemeClr val="bg1"/>
                </a:solidFill>
              </a:rPr>
              <a:t>in the Valley</a:t>
            </a:r>
          </a:p>
          <a:p>
            <a:pPr algn="r"/>
            <a:r>
              <a:rPr lang="en-US" sz="3200" b="1" dirty="0">
                <a:solidFill>
                  <a:schemeClr val="bg1"/>
                </a:solidFill>
              </a:rPr>
              <a:t>Psalm 23:4</a:t>
            </a:r>
          </a:p>
        </p:txBody>
      </p:sp>
    </p:spTree>
    <p:extLst>
      <p:ext uri="{BB962C8B-B14F-4D97-AF65-F5344CB8AC3E}">
        <p14:creationId xmlns:p14="http://schemas.microsoft.com/office/powerpoint/2010/main" val="884751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715108" y="996885"/>
            <a:ext cx="10761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Even though I walk through the valley of the shadow of death, I will fear no evil, for you are with me; your rod and your staff, they comfort me.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69656-A5EF-0843-8421-A0E01872759E}"/>
              </a:ext>
            </a:extLst>
          </p:cNvPr>
          <p:cNvSpPr txBox="1"/>
          <p:nvPr/>
        </p:nvSpPr>
        <p:spPr>
          <a:xfrm>
            <a:off x="715108" y="227444"/>
            <a:ext cx="1076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Psalm 23: 4 (ESV)</a:t>
            </a:r>
          </a:p>
        </p:txBody>
      </p:sp>
    </p:spTree>
    <p:extLst>
      <p:ext uri="{BB962C8B-B14F-4D97-AF65-F5344CB8AC3E}">
        <p14:creationId xmlns:p14="http://schemas.microsoft.com/office/powerpoint/2010/main" val="1142306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30DA6C-C0C0-A74B-8752-7135BEBA9F5E}"/>
              </a:ext>
            </a:extLst>
          </p:cNvPr>
          <p:cNvSpPr/>
          <p:nvPr/>
        </p:nvSpPr>
        <p:spPr>
          <a:xfrm>
            <a:off x="0" y="195071"/>
            <a:ext cx="12192000" cy="2203745"/>
          </a:xfrm>
          <a:prstGeom prst="rect">
            <a:avLst/>
          </a:prstGeom>
          <a:solidFill>
            <a:srgbClr val="C00000">
              <a:alpha val="77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309DC-B55A-224F-B25D-3372E42AA509}"/>
              </a:ext>
            </a:extLst>
          </p:cNvPr>
          <p:cNvSpPr txBox="1"/>
          <p:nvPr/>
        </p:nvSpPr>
        <p:spPr>
          <a:xfrm>
            <a:off x="344449" y="421582"/>
            <a:ext cx="11503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The “Big Picture” of the Message Today:</a:t>
            </a:r>
            <a:endParaRPr lang="en-US" sz="1600" b="1" dirty="0">
              <a:solidFill>
                <a:schemeClr val="bg1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EB3B52-84ED-E44B-867C-A6B8C630BB07}"/>
              </a:ext>
            </a:extLst>
          </p:cNvPr>
          <p:cNvSpPr txBox="1"/>
          <p:nvPr/>
        </p:nvSpPr>
        <p:spPr>
          <a:xfrm>
            <a:off x="344449" y="2625327"/>
            <a:ext cx="115031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FB92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1: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The Shepherd leads us into and through life’s valleys</a:t>
            </a:r>
          </a:p>
          <a:p>
            <a:r>
              <a:rPr lang="en-US" sz="4000" b="1" dirty="0">
                <a:solidFill>
                  <a:srgbClr val="00FB92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2: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The valleys of our lives are intended to be places of spiritual growth</a:t>
            </a:r>
          </a:p>
          <a:p>
            <a:r>
              <a:rPr lang="en-US" sz="4000" b="1" dirty="0">
                <a:solidFill>
                  <a:srgbClr val="00FB92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3: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In the valley, we are promised the Shepherd’s presence and protection</a:t>
            </a:r>
          </a:p>
        </p:txBody>
      </p:sp>
    </p:spTree>
    <p:extLst>
      <p:ext uri="{BB962C8B-B14F-4D97-AF65-F5344CB8AC3E}">
        <p14:creationId xmlns:p14="http://schemas.microsoft.com/office/powerpoint/2010/main" val="1519409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ther and baby sheep standing on a lush green field&#10;&#10;Description automatically generated">
            <a:extLst>
              <a:ext uri="{FF2B5EF4-FFF2-40B4-BE49-F238E27FC236}">
                <a16:creationId xmlns:a16="http://schemas.microsoft.com/office/drawing/2014/main" id="{0A2A997C-AA0F-3948-9B4A-4D7848FBA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0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E559A-8E04-A541-80AD-724A14F6C18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494376-1212-2F4B-A8CB-81722EB244D8}"/>
              </a:ext>
            </a:extLst>
          </p:cNvPr>
          <p:cNvSpPr txBox="1"/>
          <p:nvPr/>
        </p:nvSpPr>
        <p:spPr>
          <a:xfrm>
            <a:off x="0" y="338604"/>
            <a:ext cx="12192000" cy="1323439"/>
          </a:xfrm>
          <a:prstGeom prst="rect">
            <a:avLst/>
          </a:prstGeom>
          <a:solidFill>
            <a:srgbClr val="8F1505"/>
          </a:solidFill>
        </p:spPr>
        <p:txBody>
          <a:bodyPr wrap="square" lIns="182880" rIns="182880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The Shepherd leads us into and through </a:t>
            </a:r>
          </a:p>
          <a:p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life’s valleys</a:t>
            </a:r>
          </a:p>
        </p:txBody>
      </p:sp>
    </p:spTree>
    <p:extLst>
      <p:ext uri="{BB962C8B-B14F-4D97-AF65-F5344CB8AC3E}">
        <p14:creationId xmlns:p14="http://schemas.microsoft.com/office/powerpoint/2010/main" val="2101868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A3F2FB-294A-1441-921E-2DACB12CCC57}"/>
              </a:ext>
            </a:extLst>
          </p:cNvPr>
          <p:cNvSpPr txBox="1"/>
          <p:nvPr/>
        </p:nvSpPr>
        <p:spPr>
          <a:xfrm>
            <a:off x="715108" y="996885"/>
            <a:ext cx="10761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He leads me </a:t>
            </a:r>
            <a:r>
              <a:rPr lang="en-US" sz="2800" dirty="0">
                <a:solidFill>
                  <a:schemeClr val="bg1"/>
                </a:solidFill>
              </a:rPr>
              <a:t>in paths of righteousness for his name's sake.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C21F4F-1A4D-6448-BBF1-A53384673F77}"/>
              </a:ext>
            </a:extLst>
          </p:cNvPr>
          <p:cNvSpPr txBox="1"/>
          <p:nvPr/>
        </p:nvSpPr>
        <p:spPr>
          <a:xfrm>
            <a:off x="715108" y="227444"/>
            <a:ext cx="1076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Psalm 23: 3b (ESV)</a:t>
            </a:r>
          </a:p>
        </p:txBody>
      </p:sp>
    </p:spTree>
    <p:extLst>
      <p:ext uri="{BB962C8B-B14F-4D97-AF65-F5344CB8AC3E}">
        <p14:creationId xmlns:p14="http://schemas.microsoft.com/office/powerpoint/2010/main" val="1931437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ther and baby sheep standing on a lush green field&#10;&#10;Description automatically generated">
            <a:extLst>
              <a:ext uri="{FF2B5EF4-FFF2-40B4-BE49-F238E27FC236}">
                <a16:creationId xmlns:a16="http://schemas.microsoft.com/office/drawing/2014/main" id="{0A2A997C-AA0F-3948-9B4A-4D7848FBA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0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E559A-8E04-A541-80AD-724A14F6C18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494376-1212-2F4B-A8CB-81722EB244D8}"/>
              </a:ext>
            </a:extLst>
          </p:cNvPr>
          <p:cNvSpPr txBox="1"/>
          <p:nvPr/>
        </p:nvSpPr>
        <p:spPr>
          <a:xfrm>
            <a:off x="0" y="338604"/>
            <a:ext cx="12192000" cy="1323439"/>
          </a:xfrm>
          <a:prstGeom prst="rect">
            <a:avLst/>
          </a:prstGeom>
          <a:solidFill>
            <a:srgbClr val="8F1505"/>
          </a:solidFill>
        </p:spPr>
        <p:txBody>
          <a:bodyPr wrap="square" lIns="182880" rIns="182880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The valleys of our lives are intended to be places of spiritual growth</a:t>
            </a:r>
          </a:p>
        </p:txBody>
      </p:sp>
    </p:spTree>
    <p:extLst>
      <p:ext uri="{BB962C8B-B14F-4D97-AF65-F5344CB8AC3E}">
        <p14:creationId xmlns:p14="http://schemas.microsoft.com/office/powerpoint/2010/main" val="1021509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715108" y="996885"/>
            <a:ext cx="10761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Count it all joy, my brothers, when you meet trials of various kinds,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3</a:t>
            </a:r>
            <a:r>
              <a:rPr lang="en-US" sz="2800" dirty="0">
                <a:solidFill>
                  <a:schemeClr val="bg1"/>
                </a:solidFill>
              </a:rPr>
              <a:t> for you know that the testing of your faith produces steadfastness.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4</a:t>
            </a:r>
            <a:r>
              <a:rPr lang="en-US" sz="2800" dirty="0">
                <a:solidFill>
                  <a:schemeClr val="bg1"/>
                </a:solidFill>
              </a:rPr>
              <a:t> And let steadfastness have its full effect, that you may be perfect and complete, lacking in nothing.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69656-A5EF-0843-8421-A0E01872759E}"/>
              </a:ext>
            </a:extLst>
          </p:cNvPr>
          <p:cNvSpPr txBox="1"/>
          <p:nvPr/>
        </p:nvSpPr>
        <p:spPr>
          <a:xfrm>
            <a:off x="715108" y="227444"/>
            <a:ext cx="1076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James 1:2-4 (ESV)</a:t>
            </a:r>
          </a:p>
        </p:txBody>
      </p:sp>
    </p:spTree>
    <p:extLst>
      <p:ext uri="{BB962C8B-B14F-4D97-AF65-F5344CB8AC3E}">
        <p14:creationId xmlns:p14="http://schemas.microsoft.com/office/powerpoint/2010/main" val="500351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715108" y="996885"/>
            <a:ext cx="10761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“Physical training is good, but training for godliness is much better, promising benefits in this life and in the life to come.” 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69656-A5EF-0843-8421-A0E01872759E}"/>
              </a:ext>
            </a:extLst>
          </p:cNvPr>
          <p:cNvSpPr txBox="1"/>
          <p:nvPr/>
        </p:nvSpPr>
        <p:spPr>
          <a:xfrm>
            <a:off x="715108" y="227444"/>
            <a:ext cx="1076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1 Timothy 4:8 (NLT)</a:t>
            </a:r>
          </a:p>
        </p:txBody>
      </p:sp>
    </p:spTree>
    <p:extLst>
      <p:ext uri="{BB962C8B-B14F-4D97-AF65-F5344CB8AC3E}">
        <p14:creationId xmlns:p14="http://schemas.microsoft.com/office/powerpoint/2010/main" val="3904929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ther and baby sheep standing on a lush green field&#10;&#10;Description automatically generated">
            <a:extLst>
              <a:ext uri="{FF2B5EF4-FFF2-40B4-BE49-F238E27FC236}">
                <a16:creationId xmlns:a16="http://schemas.microsoft.com/office/drawing/2014/main" id="{0A2A997C-AA0F-3948-9B4A-4D7848FBA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0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E559A-8E04-A541-80AD-724A14F6C18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494376-1212-2F4B-A8CB-81722EB244D8}"/>
              </a:ext>
            </a:extLst>
          </p:cNvPr>
          <p:cNvSpPr txBox="1"/>
          <p:nvPr/>
        </p:nvSpPr>
        <p:spPr>
          <a:xfrm>
            <a:off x="0" y="338604"/>
            <a:ext cx="12192000" cy="707886"/>
          </a:xfrm>
          <a:prstGeom prst="rect">
            <a:avLst/>
          </a:prstGeom>
          <a:solidFill>
            <a:srgbClr val="8F1505"/>
          </a:solidFill>
        </p:spPr>
        <p:txBody>
          <a:bodyPr wrap="square" lIns="182880" rIns="182880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The Christian’s Comfort when Facing Death: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4EAB6-4F82-DE49-9027-FDD2137979F9}"/>
              </a:ext>
            </a:extLst>
          </p:cNvPr>
          <p:cNvSpPr txBox="1"/>
          <p:nvPr/>
        </p:nvSpPr>
        <p:spPr>
          <a:xfrm>
            <a:off x="0" y="1467563"/>
            <a:ext cx="6171044" cy="707886"/>
          </a:xfrm>
          <a:prstGeom prst="rect">
            <a:avLst/>
          </a:prstGeom>
          <a:solidFill>
            <a:srgbClr val="8F1505"/>
          </a:solidFill>
        </p:spPr>
        <p:txBody>
          <a:bodyPr wrap="square" lIns="182880" rIns="182880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1: Jesus Knows the Way</a:t>
            </a:r>
          </a:p>
        </p:txBody>
      </p:sp>
    </p:spTree>
    <p:extLst>
      <p:ext uri="{BB962C8B-B14F-4D97-AF65-F5344CB8AC3E}">
        <p14:creationId xmlns:p14="http://schemas.microsoft.com/office/powerpoint/2010/main" val="2136145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715108" y="996885"/>
            <a:ext cx="10761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saying is trustworthy, for:</a:t>
            </a:r>
          </a:p>
          <a:p>
            <a:r>
              <a:rPr lang="en-US" sz="2800" dirty="0">
                <a:solidFill>
                  <a:schemeClr val="bg1"/>
                </a:solidFill>
              </a:rPr>
              <a:t>If we have died with him, we will also live with him;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69656-A5EF-0843-8421-A0E01872759E}"/>
              </a:ext>
            </a:extLst>
          </p:cNvPr>
          <p:cNvSpPr txBox="1"/>
          <p:nvPr/>
        </p:nvSpPr>
        <p:spPr>
          <a:xfrm>
            <a:off x="715108" y="227444"/>
            <a:ext cx="1076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2 Timothy 2:11 (ESV)</a:t>
            </a:r>
          </a:p>
        </p:txBody>
      </p:sp>
    </p:spTree>
    <p:extLst>
      <p:ext uri="{BB962C8B-B14F-4D97-AF65-F5344CB8AC3E}">
        <p14:creationId xmlns:p14="http://schemas.microsoft.com/office/powerpoint/2010/main" val="270949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34C016-C4B4-9240-913B-E1E6BC5AC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8" r="8415"/>
          <a:stretch/>
        </p:blipFill>
        <p:spPr>
          <a:xfrm>
            <a:off x="-1" y="1"/>
            <a:ext cx="12192000" cy="6132262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E559A-8E04-A541-80AD-724A14F6C18B}"/>
              </a:ext>
            </a:extLst>
          </p:cNvPr>
          <p:cNvPicPr>
            <a:picLocks noChangeAspect="1"/>
          </p:cNvPicPr>
          <p:nvPr/>
        </p:nvPicPr>
        <p:blipFill>
          <a:blip r:link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18F97C-D17D-CE48-A01F-71A8ECA0E264}"/>
              </a:ext>
            </a:extLst>
          </p:cNvPr>
          <p:cNvSpPr txBox="1"/>
          <p:nvPr/>
        </p:nvSpPr>
        <p:spPr>
          <a:xfrm>
            <a:off x="329784" y="6089236"/>
            <a:ext cx="10849574" cy="523220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Bring Your Own Lunch Picnic Next Sunday!  After service until 1:30p</a:t>
            </a:r>
          </a:p>
        </p:txBody>
      </p:sp>
    </p:spTree>
    <p:extLst>
      <p:ext uri="{BB962C8B-B14F-4D97-AF65-F5344CB8AC3E}">
        <p14:creationId xmlns:p14="http://schemas.microsoft.com/office/powerpoint/2010/main" val="1992897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ther and baby sheep standing on a lush green field&#10;&#10;Description automatically generated">
            <a:extLst>
              <a:ext uri="{FF2B5EF4-FFF2-40B4-BE49-F238E27FC236}">
                <a16:creationId xmlns:a16="http://schemas.microsoft.com/office/drawing/2014/main" id="{0A2A997C-AA0F-3948-9B4A-4D7848FBA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0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E559A-8E04-A541-80AD-724A14F6C18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494376-1212-2F4B-A8CB-81722EB244D8}"/>
              </a:ext>
            </a:extLst>
          </p:cNvPr>
          <p:cNvSpPr txBox="1"/>
          <p:nvPr/>
        </p:nvSpPr>
        <p:spPr>
          <a:xfrm>
            <a:off x="0" y="338604"/>
            <a:ext cx="12192000" cy="707886"/>
          </a:xfrm>
          <a:prstGeom prst="rect">
            <a:avLst/>
          </a:prstGeom>
          <a:solidFill>
            <a:srgbClr val="8F1505"/>
          </a:solidFill>
        </p:spPr>
        <p:txBody>
          <a:bodyPr wrap="square" lIns="182880" rIns="182880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The Christian’s Comfort when Facing Death: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4EAB6-4F82-DE49-9027-FDD2137979F9}"/>
              </a:ext>
            </a:extLst>
          </p:cNvPr>
          <p:cNvSpPr txBox="1"/>
          <p:nvPr/>
        </p:nvSpPr>
        <p:spPr>
          <a:xfrm>
            <a:off x="0" y="1467563"/>
            <a:ext cx="11360562" cy="1938992"/>
          </a:xfrm>
          <a:prstGeom prst="rect">
            <a:avLst/>
          </a:prstGeom>
          <a:solidFill>
            <a:srgbClr val="8F1505"/>
          </a:solidFill>
        </p:spPr>
        <p:txBody>
          <a:bodyPr wrap="square" lIns="182880" rIns="182880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1: Jesus Knows the Way</a:t>
            </a:r>
          </a:p>
          <a:p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2: To be absent from the body is to be present with the Lord</a:t>
            </a:r>
          </a:p>
        </p:txBody>
      </p:sp>
    </p:spTree>
    <p:extLst>
      <p:ext uri="{BB962C8B-B14F-4D97-AF65-F5344CB8AC3E}">
        <p14:creationId xmlns:p14="http://schemas.microsoft.com/office/powerpoint/2010/main" val="910022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715108" y="996885"/>
            <a:ext cx="107617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6</a:t>
            </a:r>
            <a:r>
              <a:rPr lang="en-US" sz="2800" dirty="0">
                <a:solidFill>
                  <a:schemeClr val="bg1"/>
                </a:solidFill>
              </a:rPr>
              <a:t> So we are always of good courage. We know that while we are at home in the body we are away from the Lord,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7</a:t>
            </a:r>
            <a:r>
              <a:rPr lang="en-US" sz="2800" dirty="0">
                <a:solidFill>
                  <a:schemeClr val="bg1"/>
                </a:solidFill>
              </a:rPr>
              <a:t> for we walk by faith, not by sight.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8</a:t>
            </a:r>
            <a:r>
              <a:rPr lang="en-US" sz="2800" dirty="0">
                <a:solidFill>
                  <a:schemeClr val="bg1"/>
                </a:solidFill>
              </a:rPr>
              <a:t> Yes, we are of good courage, and we would rather be away from the body and at home with the Lord.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9</a:t>
            </a:r>
            <a:r>
              <a:rPr lang="en-US" sz="2800" dirty="0">
                <a:solidFill>
                  <a:schemeClr val="bg1"/>
                </a:solidFill>
              </a:rPr>
              <a:t> So whether we are at home or away, we make it our aim to please him.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69656-A5EF-0843-8421-A0E01872759E}"/>
              </a:ext>
            </a:extLst>
          </p:cNvPr>
          <p:cNvSpPr txBox="1"/>
          <p:nvPr/>
        </p:nvSpPr>
        <p:spPr>
          <a:xfrm>
            <a:off x="715108" y="227444"/>
            <a:ext cx="1076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2 Corinthians 5:6-9 (ESV)</a:t>
            </a:r>
          </a:p>
        </p:txBody>
      </p:sp>
    </p:spTree>
    <p:extLst>
      <p:ext uri="{BB962C8B-B14F-4D97-AF65-F5344CB8AC3E}">
        <p14:creationId xmlns:p14="http://schemas.microsoft.com/office/powerpoint/2010/main" val="1380561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ther and baby sheep standing on a lush green field&#10;&#10;Description automatically generated">
            <a:extLst>
              <a:ext uri="{FF2B5EF4-FFF2-40B4-BE49-F238E27FC236}">
                <a16:creationId xmlns:a16="http://schemas.microsoft.com/office/drawing/2014/main" id="{0A2A997C-AA0F-3948-9B4A-4D7848FBA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0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E559A-8E04-A541-80AD-724A14F6C18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494376-1212-2F4B-A8CB-81722EB244D8}"/>
              </a:ext>
            </a:extLst>
          </p:cNvPr>
          <p:cNvSpPr txBox="1"/>
          <p:nvPr/>
        </p:nvSpPr>
        <p:spPr>
          <a:xfrm>
            <a:off x="0" y="338604"/>
            <a:ext cx="12192000" cy="707886"/>
          </a:xfrm>
          <a:prstGeom prst="rect">
            <a:avLst/>
          </a:prstGeom>
          <a:solidFill>
            <a:srgbClr val="8F1505"/>
          </a:solidFill>
        </p:spPr>
        <p:txBody>
          <a:bodyPr wrap="square" lIns="182880" rIns="182880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The Christian’s Comfort when Facing Death: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4EAB6-4F82-DE49-9027-FDD2137979F9}"/>
              </a:ext>
            </a:extLst>
          </p:cNvPr>
          <p:cNvSpPr txBox="1"/>
          <p:nvPr/>
        </p:nvSpPr>
        <p:spPr>
          <a:xfrm>
            <a:off x="0" y="1467563"/>
            <a:ext cx="11360562" cy="2554545"/>
          </a:xfrm>
          <a:prstGeom prst="rect">
            <a:avLst/>
          </a:prstGeom>
          <a:solidFill>
            <a:srgbClr val="8F1505"/>
          </a:solidFill>
        </p:spPr>
        <p:txBody>
          <a:bodyPr wrap="square" lIns="182880" rIns="182880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1: Jesus Knows the Way</a:t>
            </a:r>
          </a:p>
          <a:p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2: To be absent from the body is to be present with the Lord</a:t>
            </a:r>
          </a:p>
          <a:p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3: Jesus took our punishment</a:t>
            </a:r>
          </a:p>
        </p:txBody>
      </p:sp>
    </p:spTree>
    <p:extLst>
      <p:ext uri="{BB962C8B-B14F-4D97-AF65-F5344CB8AC3E}">
        <p14:creationId xmlns:p14="http://schemas.microsoft.com/office/powerpoint/2010/main" val="3040132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715108" y="996885"/>
            <a:ext cx="10761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There is therefore now no condemnation for those who are in Christ Jesus.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69656-A5EF-0843-8421-A0E01872759E}"/>
              </a:ext>
            </a:extLst>
          </p:cNvPr>
          <p:cNvSpPr txBox="1"/>
          <p:nvPr/>
        </p:nvSpPr>
        <p:spPr>
          <a:xfrm>
            <a:off x="715108" y="227444"/>
            <a:ext cx="1076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Romans 8:1 (ESV)</a:t>
            </a:r>
          </a:p>
        </p:txBody>
      </p:sp>
    </p:spTree>
    <p:extLst>
      <p:ext uri="{BB962C8B-B14F-4D97-AF65-F5344CB8AC3E}">
        <p14:creationId xmlns:p14="http://schemas.microsoft.com/office/powerpoint/2010/main" val="892389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ther and baby sheep standing on a lush green field&#10;&#10;Description automatically generated">
            <a:extLst>
              <a:ext uri="{FF2B5EF4-FFF2-40B4-BE49-F238E27FC236}">
                <a16:creationId xmlns:a16="http://schemas.microsoft.com/office/drawing/2014/main" id="{0A2A997C-AA0F-3948-9B4A-4D7848FBA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0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E559A-8E04-A541-80AD-724A14F6C18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494376-1212-2F4B-A8CB-81722EB244D8}"/>
              </a:ext>
            </a:extLst>
          </p:cNvPr>
          <p:cNvSpPr txBox="1"/>
          <p:nvPr/>
        </p:nvSpPr>
        <p:spPr>
          <a:xfrm>
            <a:off x="0" y="338604"/>
            <a:ext cx="12192000" cy="1323439"/>
          </a:xfrm>
          <a:prstGeom prst="rect">
            <a:avLst/>
          </a:prstGeom>
          <a:solidFill>
            <a:srgbClr val="8F1505"/>
          </a:solidFill>
        </p:spPr>
        <p:txBody>
          <a:bodyPr wrap="square" lIns="182880" rIns="182880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In the valley, we are promised the Shepherd’s presence and protection</a:t>
            </a:r>
          </a:p>
        </p:txBody>
      </p:sp>
    </p:spTree>
    <p:extLst>
      <p:ext uri="{BB962C8B-B14F-4D97-AF65-F5344CB8AC3E}">
        <p14:creationId xmlns:p14="http://schemas.microsoft.com/office/powerpoint/2010/main" val="18976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715108" y="996885"/>
            <a:ext cx="10761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Even though I walk through the valley of the shadow of death, I will fear no evil, </a:t>
            </a:r>
            <a:r>
              <a:rPr lang="en-US" sz="4000" u="sng" dirty="0">
                <a:solidFill>
                  <a:schemeClr val="bg1"/>
                </a:solidFill>
              </a:rPr>
              <a:t>for you are with me</a:t>
            </a:r>
            <a:r>
              <a:rPr lang="en-US" sz="4000" dirty="0">
                <a:solidFill>
                  <a:schemeClr val="bg1"/>
                </a:solidFill>
              </a:rPr>
              <a:t>; </a:t>
            </a:r>
            <a:r>
              <a:rPr lang="en-US" sz="4000" u="sng" dirty="0">
                <a:solidFill>
                  <a:schemeClr val="bg1"/>
                </a:solidFill>
              </a:rPr>
              <a:t>your rod and your staff, they comfort me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69656-A5EF-0843-8421-A0E01872759E}"/>
              </a:ext>
            </a:extLst>
          </p:cNvPr>
          <p:cNvSpPr txBox="1"/>
          <p:nvPr/>
        </p:nvSpPr>
        <p:spPr>
          <a:xfrm>
            <a:off x="715108" y="227444"/>
            <a:ext cx="1076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Psalm 23:4 (ESV)</a:t>
            </a:r>
          </a:p>
        </p:txBody>
      </p:sp>
    </p:spTree>
    <p:extLst>
      <p:ext uri="{BB962C8B-B14F-4D97-AF65-F5344CB8AC3E}">
        <p14:creationId xmlns:p14="http://schemas.microsoft.com/office/powerpoint/2010/main" val="2117499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715108" y="996885"/>
            <a:ext cx="1076178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u="sng" dirty="0">
                <a:solidFill>
                  <a:srgbClr val="FFFF00"/>
                </a:solidFill>
              </a:rPr>
              <a:t>The Lord </a:t>
            </a:r>
            <a:r>
              <a:rPr lang="en-US" sz="2800" dirty="0">
                <a:solidFill>
                  <a:schemeClr val="bg1"/>
                </a:solidFill>
              </a:rPr>
              <a:t>is my shepherd; I shall not want.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u="sng" dirty="0">
                <a:solidFill>
                  <a:srgbClr val="FFFF00"/>
                </a:solidFill>
              </a:rPr>
              <a:t>He</a:t>
            </a:r>
            <a:r>
              <a:rPr lang="en-US" sz="2800" dirty="0">
                <a:solidFill>
                  <a:schemeClr val="bg1"/>
                </a:solidFill>
              </a:rPr>
              <a:t> makes me lie down in green pastures.</a:t>
            </a:r>
          </a:p>
          <a:p>
            <a:r>
              <a:rPr lang="en-US" sz="2800" u="sng" dirty="0">
                <a:solidFill>
                  <a:srgbClr val="FFFF00"/>
                </a:solidFill>
              </a:rPr>
              <a:t>He </a:t>
            </a:r>
            <a:r>
              <a:rPr lang="en-US" sz="2800" dirty="0">
                <a:solidFill>
                  <a:schemeClr val="bg1"/>
                </a:solidFill>
              </a:rPr>
              <a:t>leads me beside still waters.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3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u="sng" dirty="0">
                <a:solidFill>
                  <a:srgbClr val="FFFF00"/>
                </a:solidFill>
              </a:rPr>
              <a:t>He</a:t>
            </a:r>
            <a:r>
              <a:rPr lang="en-US" sz="2800" dirty="0">
                <a:solidFill>
                  <a:schemeClr val="bg1"/>
                </a:solidFill>
              </a:rPr>
              <a:t> restores my soul.</a:t>
            </a:r>
          </a:p>
          <a:p>
            <a:r>
              <a:rPr lang="en-US" sz="2800" u="sng" dirty="0">
                <a:solidFill>
                  <a:srgbClr val="FFFF00"/>
                </a:solidFill>
              </a:rPr>
              <a:t>He</a:t>
            </a:r>
            <a:r>
              <a:rPr lang="en-US" sz="2800" dirty="0">
                <a:solidFill>
                  <a:schemeClr val="bg1"/>
                </a:solidFill>
              </a:rPr>
              <a:t> leads me in paths of righteousness for his name's sake.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4</a:t>
            </a:r>
            <a:r>
              <a:rPr lang="en-US" sz="2800" dirty="0">
                <a:solidFill>
                  <a:schemeClr val="bg1"/>
                </a:solidFill>
              </a:rPr>
              <a:t> Even though I walk through the valley of the shadow of death, I will fear no evil, for </a:t>
            </a:r>
            <a:r>
              <a:rPr lang="en-US" sz="3600" u="sng" dirty="0">
                <a:solidFill>
                  <a:srgbClr val="00FB92"/>
                </a:solidFill>
              </a:rPr>
              <a:t>you</a:t>
            </a:r>
            <a:r>
              <a:rPr lang="en-US" sz="2800" dirty="0">
                <a:solidFill>
                  <a:schemeClr val="bg1"/>
                </a:solidFill>
              </a:rPr>
              <a:t> are with me; </a:t>
            </a:r>
            <a:r>
              <a:rPr lang="en-US" sz="3600" u="sng" dirty="0">
                <a:solidFill>
                  <a:srgbClr val="00FB92"/>
                </a:solidFill>
              </a:rPr>
              <a:t>your</a:t>
            </a:r>
            <a:r>
              <a:rPr lang="en-US" sz="2800" dirty="0">
                <a:solidFill>
                  <a:schemeClr val="bg1"/>
                </a:solidFill>
              </a:rPr>
              <a:t> rod and </a:t>
            </a:r>
            <a:r>
              <a:rPr lang="en-US" sz="3600" u="sng" dirty="0">
                <a:solidFill>
                  <a:srgbClr val="00FB92"/>
                </a:solidFill>
              </a:rPr>
              <a:t>your</a:t>
            </a:r>
            <a:r>
              <a:rPr lang="en-US" sz="2800" dirty="0">
                <a:solidFill>
                  <a:schemeClr val="bg1"/>
                </a:solidFill>
              </a:rPr>
              <a:t> staff, they comfort me.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69656-A5EF-0843-8421-A0E01872759E}"/>
              </a:ext>
            </a:extLst>
          </p:cNvPr>
          <p:cNvSpPr txBox="1"/>
          <p:nvPr/>
        </p:nvSpPr>
        <p:spPr>
          <a:xfrm>
            <a:off x="715108" y="310571"/>
            <a:ext cx="1076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Psalm 23: 1-6 (ESV)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958F8C-23BA-824B-8AD6-8A478C5AA63B}"/>
              </a:ext>
            </a:extLst>
          </p:cNvPr>
          <p:cNvSpPr txBox="1"/>
          <p:nvPr/>
        </p:nvSpPr>
        <p:spPr>
          <a:xfrm>
            <a:off x="7350826" y="695291"/>
            <a:ext cx="4646144" cy="120032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FB92"/>
                </a:solidFill>
              </a:rPr>
              <a:t>As we go through valleys, there is a</a:t>
            </a:r>
          </a:p>
          <a:p>
            <a:r>
              <a:rPr lang="en-US" sz="2400" dirty="0">
                <a:solidFill>
                  <a:srgbClr val="00FB92"/>
                </a:solidFill>
              </a:rPr>
              <a:t>deeper intimacy and nearness with </a:t>
            </a:r>
          </a:p>
          <a:p>
            <a:r>
              <a:rPr lang="en-US" sz="2400" dirty="0">
                <a:solidFill>
                  <a:srgbClr val="00FB92"/>
                </a:solidFill>
              </a:rPr>
              <a:t>the Lord we experience</a:t>
            </a:r>
          </a:p>
        </p:txBody>
      </p:sp>
    </p:spTree>
    <p:extLst>
      <p:ext uri="{BB962C8B-B14F-4D97-AF65-F5344CB8AC3E}">
        <p14:creationId xmlns:p14="http://schemas.microsoft.com/office/powerpoint/2010/main" val="1089548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715108" y="996885"/>
            <a:ext cx="107617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 But now thus says the Lord,</a:t>
            </a:r>
          </a:p>
          <a:p>
            <a:r>
              <a:rPr lang="en-US" sz="2800" dirty="0">
                <a:solidFill>
                  <a:schemeClr val="bg1"/>
                </a:solidFill>
              </a:rPr>
              <a:t>he who created you, O Jacob,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he who formed you, O Israel:</a:t>
            </a:r>
          </a:p>
          <a:p>
            <a:r>
              <a:rPr lang="en-US" sz="2800" dirty="0">
                <a:solidFill>
                  <a:schemeClr val="bg1"/>
                </a:solidFill>
              </a:rPr>
              <a:t>“Fear not, for I have redeemed you;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I have called you by name, you are mine.</a:t>
            </a:r>
          </a:p>
          <a:p>
            <a:r>
              <a:rPr lang="en-US" sz="2800" dirty="0">
                <a:solidFill>
                  <a:schemeClr val="bg1"/>
                </a:solidFill>
              </a:rPr>
              <a:t>2 </a:t>
            </a:r>
            <a:r>
              <a:rPr lang="en-US" sz="2800" u="sng" dirty="0">
                <a:solidFill>
                  <a:schemeClr val="bg1"/>
                </a:solidFill>
              </a:rPr>
              <a:t>When you pass through the waters, I will be with you;</a:t>
            </a:r>
          </a:p>
          <a:p>
            <a:r>
              <a:rPr lang="en-US" sz="2800" u="sng" dirty="0">
                <a:solidFill>
                  <a:schemeClr val="bg1"/>
                </a:solidFill>
              </a:rPr>
              <a:t>    and through the rivers, they shall not overwhelm you;</a:t>
            </a:r>
          </a:p>
          <a:p>
            <a:r>
              <a:rPr lang="en-US" sz="2800" u="sng" dirty="0">
                <a:solidFill>
                  <a:schemeClr val="bg1"/>
                </a:solidFill>
              </a:rPr>
              <a:t>when you walk through fire you shall not be burned,</a:t>
            </a:r>
          </a:p>
          <a:p>
            <a:r>
              <a:rPr lang="en-US" sz="2800" u="sng" dirty="0">
                <a:solidFill>
                  <a:schemeClr val="bg1"/>
                </a:solidFill>
              </a:rPr>
              <a:t>    and the flame shall not consume you.</a:t>
            </a:r>
            <a:endParaRPr lang="en-US" sz="4400" u="sng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69656-A5EF-0843-8421-A0E01872759E}"/>
              </a:ext>
            </a:extLst>
          </p:cNvPr>
          <p:cNvSpPr txBox="1"/>
          <p:nvPr/>
        </p:nvSpPr>
        <p:spPr>
          <a:xfrm>
            <a:off x="715108" y="227444"/>
            <a:ext cx="1076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Isaiah 43:1-2 (ESV)</a:t>
            </a:r>
          </a:p>
        </p:txBody>
      </p:sp>
    </p:spTree>
    <p:extLst>
      <p:ext uri="{BB962C8B-B14F-4D97-AF65-F5344CB8AC3E}">
        <p14:creationId xmlns:p14="http://schemas.microsoft.com/office/powerpoint/2010/main" val="1171577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445690AB-0376-DD44-B261-8445CDCD2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89" y="306477"/>
            <a:ext cx="3919967" cy="62450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D2190C-B650-954E-A65A-5B6FE2C580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51" t="26537" r="5434" b="20896"/>
          <a:stretch/>
        </p:blipFill>
        <p:spPr>
          <a:xfrm>
            <a:off x="5582569" y="978108"/>
            <a:ext cx="4854354" cy="430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48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4D6525-7C49-874E-8E6F-68E575C901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73" t="26537" r="5434" b="20896"/>
          <a:stretch/>
        </p:blipFill>
        <p:spPr>
          <a:xfrm>
            <a:off x="2491208" y="1079290"/>
            <a:ext cx="7209583" cy="430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23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892DAE-DD8F-5B4C-9A06-EC582BAC8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684" y="1662861"/>
            <a:ext cx="4351671" cy="3490673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CCA15110-1FDB-FD4A-997A-A4DE1FCD3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38" y="2262428"/>
            <a:ext cx="2185640" cy="21856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9B95E9-8080-6041-93F5-53B33ECE9583}"/>
              </a:ext>
            </a:extLst>
          </p:cNvPr>
          <p:cNvSpPr txBox="1"/>
          <p:nvPr/>
        </p:nvSpPr>
        <p:spPr>
          <a:xfrm>
            <a:off x="2583949" y="315151"/>
            <a:ext cx="7024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Ministry Sign Ups Start Today!!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C99076A-4257-8A49-99A0-0E031735363F}"/>
              </a:ext>
            </a:extLst>
          </p:cNvPr>
          <p:cNvCxnSpPr/>
          <p:nvPr/>
        </p:nvCxnSpPr>
        <p:spPr>
          <a:xfrm>
            <a:off x="4332218" y="3259373"/>
            <a:ext cx="2020824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7371560-D25B-B84F-B7A3-368B74F15277}"/>
              </a:ext>
            </a:extLst>
          </p:cNvPr>
          <p:cNvSpPr txBox="1"/>
          <p:nvPr/>
        </p:nvSpPr>
        <p:spPr>
          <a:xfrm>
            <a:off x="1816623" y="5791852"/>
            <a:ext cx="85587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Or pickup a green Ministry Interest Form in the back,</a:t>
            </a:r>
          </a:p>
          <a:p>
            <a:r>
              <a:rPr lang="en-US" sz="2800" dirty="0">
                <a:solidFill>
                  <a:schemeClr val="bg1"/>
                </a:solidFill>
              </a:rPr>
              <a:t>complete it, and put it in a Donation / Response Box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9F2116-D73C-FE4C-989D-76AEC2CB91C8}"/>
              </a:ext>
            </a:extLst>
          </p:cNvPr>
          <p:cNvSpPr txBox="1"/>
          <p:nvPr/>
        </p:nvSpPr>
        <p:spPr>
          <a:xfrm>
            <a:off x="596362" y="1185807"/>
            <a:ext cx="45068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Scan QR Code located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Located near Donation Boxes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39C563-7CDE-814F-9329-8E621C5F9690}"/>
              </a:ext>
            </a:extLst>
          </p:cNvPr>
          <p:cNvSpPr txBox="1"/>
          <p:nvPr/>
        </p:nvSpPr>
        <p:spPr>
          <a:xfrm>
            <a:off x="7432925" y="1126173"/>
            <a:ext cx="3264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Complete the Form</a:t>
            </a:r>
          </a:p>
        </p:txBody>
      </p:sp>
    </p:spTree>
    <p:extLst>
      <p:ext uri="{BB962C8B-B14F-4D97-AF65-F5344CB8AC3E}">
        <p14:creationId xmlns:p14="http://schemas.microsoft.com/office/powerpoint/2010/main" val="422374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715108" y="996885"/>
            <a:ext cx="10761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3 When I am afraid,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2800" u="sng" dirty="0">
                <a:solidFill>
                  <a:schemeClr val="bg1"/>
                </a:solidFill>
              </a:rPr>
              <a:t>I put my trust in you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  <a:p>
            <a:r>
              <a:rPr lang="en-US" sz="2800" dirty="0">
                <a:solidFill>
                  <a:schemeClr val="bg1"/>
                </a:solidFill>
              </a:rPr>
              <a:t>4 </a:t>
            </a:r>
            <a:r>
              <a:rPr lang="en-US" sz="2800" u="sng" dirty="0">
                <a:solidFill>
                  <a:schemeClr val="bg1"/>
                </a:solidFill>
              </a:rPr>
              <a:t>In God, whose word I praise</a:t>
            </a:r>
            <a:r>
              <a:rPr lang="en-US" sz="2800" dirty="0">
                <a:solidFill>
                  <a:schemeClr val="bg1"/>
                </a:solidFill>
              </a:rPr>
              <a:t>,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in God I trust; I shall not be afraid.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What can flesh do to me?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69656-A5EF-0843-8421-A0E01872759E}"/>
              </a:ext>
            </a:extLst>
          </p:cNvPr>
          <p:cNvSpPr txBox="1"/>
          <p:nvPr/>
        </p:nvSpPr>
        <p:spPr>
          <a:xfrm>
            <a:off x="715108" y="227444"/>
            <a:ext cx="1076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Psalm 56:3-4 (ESV)</a:t>
            </a:r>
          </a:p>
        </p:txBody>
      </p:sp>
    </p:spTree>
    <p:extLst>
      <p:ext uri="{BB962C8B-B14F-4D97-AF65-F5344CB8AC3E}">
        <p14:creationId xmlns:p14="http://schemas.microsoft.com/office/powerpoint/2010/main" val="670683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ther and baby sheep standing on a lush green field&#10;&#10;Description automatically generated">
            <a:extLst>
              <a:ext uri="{FF2B5EF4-FFF2-40B4-BE49-F238E27FC236}">
                <a16:creationId xmlns:a16="http://schemas.microsoft.com/office/drawing/2014/main" id="{0A2A997C-AA0F-3948-9B4A-4D7848FBA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0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E559A-8E04-A541-80AD-724A14F6C18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494376-1212-2F4B-A8CB-81722EB244D8}"/>
              </a:ext>
            </a:extLst>
          </p:cNvPr>
          <p:cNvSpPr txBox="1"/>
          <p:nvPr/>
        </p:nvSpPr>
        <p:spPr>
          <a:xfrm>
            <a:off x="0" y="707935"/>
            <a:ext cx="5244935" cy="2431435"/>
          </a:xfrm>
          <a:prstGeom prst="rect">
            <a:avLst/>
          </a:prstGeom>
          <a:solidFill>
            <a:srgbClr val="8F1505"/>
          </a:solidFill>
        </p:spPr>
        <p:txBody>
          <a:bodyPr wrap="square" lIns="182880" rIns="182880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</a:rPr>
              <a:t>Jesus is the Shepherd Who is with Us </a:t>
            </a:r>
          </a:p>
          <a:p>
            <a:pPr algn="r"/>
            <a:r>
              <a:rPr lang="en-US" sz="4000" b="1" dirty="0">
                <a:solidFill>
                  <a:schemeClr val="bg1"/>
                </a:solidFill>
              </a:rPr>
              <a:t>in the Valley</a:t>
            </a:r>
          </a:p>
          <a:p>
            <a:pPr algn="r"/>
            <a:r>
              <a:rPr lang="en-US" sz="3200" b="1" dirty="0">
                <a:solidFill>
                  <a:schemeClr val="bg1"/>
                </a:solidFill>
              </a:rPr>
              <a:t>Psalm 23:4</a:t>
            </a:r>
          </a:p>
        </p:txBody>
      </p:sp>
    </p:spTree>
    <p:extLst>
      <p:ext uri="{BB962C8B-B14F-4D97-AF65-F5344CB8AC3E}">
        <p14:creationId xmlns:p14="http://schemas.microsoft.com/office/powerpoint/2010/main" val="3949230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A84D44F-AF6F-E34E-8B29-87590A8D22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9" b="12863"/>
          <a:stretch/>
        </p:blipFill>
        <p:spPr>
          <a:xfrm>
            <a:off x="2542086" y="557033"/>
            <a:ext cx="7107827" cy="5743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E559A-8E04-A541-80AD-724A14F6C18B}"/>
              </a:ext>
            </a:extLst>
          </p:cNvPr>
          <p:cNvPicPr>
            <a:picLocks noChangeAspect="1"/>
          </p:cNvPicPr>
          <p:nvPr/>
        </p:nvPicPr>
        <p:blipFill>
          <a:blip r:link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32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ther and baby sheep standing on a lush green field&#10;&#10;Description automatically generated">
            <a:extLst>
              <a:ext uri="{FF2B5EF4-FFF2-40B4-BE49-F238E27FC236}">
                <a16:creationId xmlns:a16="http://schemas.microsoft.com/office/drawing/2014/main" id="{0A2A997C-AA0F-3948-9B4A-4D7848FBA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0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E559A-8E04-A541-80AD-724A14F6C18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494376-1212-2F4B-A8CB-81722EB244D8}"/>
              </a:ext>
            </a:extLst>
          </p:cNvPr>
          <p:cNvSpPr txBox="1"/>
          <p:nvPr/>
        </p:nvSpPr>
        <p:spPr>
          <a:xfrm>
            <a:off x="0" y="707935"/>
            <a:ext cx="5244935" cy="2431435"/>
          </a:xfrm>
          <a:prstGeom prst="rect">
            <a:avLst/>
          </a:prstGeom>
          <a:solidFill>
            <a:srgbClr val="8F1505"/>
          </a:solidFill>
        </p:spPr>
        <p:txBody>
          <a:bodyPr wrap="square" lIns="182880" rIns="182880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</a:rPr>
              <a:t>Jesus is the Shepherd Who is with Us </a:t>
            </a:r>
          </a:p>
          <a:p>
            <a:pPr algn="r"/>
            <a:r>
              <a:rPr lang="en-US" sz="4000" b="1" dirty="0">
                <a:solidFill>
                  <a:schemeClr val="bg1"/>
                </a:solidFill>
              </a:rPr>
              <a:t>in the Valley</a:t>
            </a:r>
          </a:p>
          <a:p>
            <a:pPr algn="r"/>
            <a:r>
              <a:rPr lang="en-US" sz="3200" b="1" dirty="0">
                <a:solidFill>
                  <a:schemeClr val="bg1"/>
                </a:solidFill>
              </a:rPr>
              <a:t>Psalm 23:4</a:t>
            </a:r>
          </a:p>
        </p:txBody>
      </p:sp>
    </p:spTree>
    <p:extLst>
      <p:ext uri="{BB962C8B-B14F-4D97-AF65-F5344CB8AC3E}">
        <p14:creationId xmlns:p14="http://schemas.microsoft.com/office/powerpoint/2010/main" val="2544088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669656-A5EF-0843-8421-A0E01872759E}"/>
              </a:ext>
            </a:extLst>
          </p:cNvPr>
          <p:cNvSpPr txBox="1"/>
          <p:nvPr/>
        </p:nvSpPr>
        <p:spPr>
          <a:xfrm>
            <a:off x="642996" y="4571216"/>
            <a:ext cx="10906008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Mountains in the USA</a:t>
            </a:r>
          </a:p>
        </p:txBody>
      </p:sp>
      <p:pic>
        <p:nvPicPr>
          <p:cNvPr id="6" name="Picture 5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71837FB3-C894-3441-94C7-83F82B2C38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8" r="23279" b="-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2" name="Picture 1" descr="A picture containing tree, grass, mountain, sky&#10;&#10;Description automatically generated">
            <a:extLst>
              <a:ext uri="{FF2B5EF4-FFF2-40B4-BE49-F238E27FC236}">
                <a16:creationId xmlns:a16="http://schemas.microsoft.com/office/drawing/2014/main" id="{A6FABD8F-5100-D645-B2FC-60C6FBDE95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19" r="20480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3" name="Picture 2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9F78DF16-ADC9-BE47-9436-BCBF6F7555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860" r="11839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F7B3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181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69656-A5EF-0843-8421-A0E01872759E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Valleys in the USA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D20E83-2355-4444-BF58-6415EDA62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7" y="307731"/>
            <a:ext cx="5330182" cy="3997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F6277D-C505-404E-9BFB-AD6CFD3AE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043" y="471997"/>
            <a:ext cx="5455917" cy="366910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585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715108" y="996885"/>
            <a:ext cx="107617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 The Lord is my shepherd; I shall not want.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He makes me lie down in green pastures.</a:t>
            </a:r>
          </a:p>
          <a:p>
            <a:r>
              <a:rPr lang="en-US" sz="2800" dirty="0">
                <a:solidFill>
                  <a:schemeClr val="bg1"/>
                </a:solidFill>
              </a:rPr>
              <a:t>He leads me beside still waters.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3</a:t>
            </a:r>
            <a:r>
              <a:rPr lang="en-US" sz="2800" dirty="0">
                <a:solidFill>
                  <a:schemeClr val="bg1"/>
                </a:solidFill>
              </a:rPr>
              <a:t> He restores my soul.</a:t>
            </a:r>
          </a:p>
          <a:p>
            <a:r>
              <a:rPr lang="en-US" sz="2800" dirty="0">
                <a:solidFill>
                  <a:schemeClr val="bg1"/>
                </a:solidFill>
              </a:rPr>
              <a:t>He leads me in paths of righteousness for his name's sake.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4</a:t>
            </a:r>
            <a:r>
              <a:rPr lang="en-US" sz="2800" dirty="0">
                <a:solidFill>
                  <a:schemeClr val="bg1"/>
                </a:solidFill>
              </a:rPr>
              <a:t> Even though I walk through the valley of the shadow of death, I will fear no evil, for you are with me; your rod and your staff, they comfort me.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69656-A5EF-0843-8421-A0E01872759E}"/>
              </a:ext>
            </a:extLst>
          </p:cNvPr>
          <p:cNvSpPr txBox="1"/>
          <p:nvPr/>
        </p:nvSpPr>
        <p:spPr>
          <a:xfrm>
            <a:off x="715108" y="227444"/>
            <a:ext cx="1076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Psalm 23: 1-6 (ESV)</a:t>
            </a:r>
          </a:p>
        </p:txBody>
      </p:sp>
    </p:spTree>
    <p:extLst>
      <p:ext uri="{BB962C8B-B14F-4D97-AF65-F5344CB8AC3E}">
        <p14:creationId xmlns:p14="http://schemas.microsoft.com/office/powerpoint/2010/main" val="3999081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715108" y="996885"/>
            <a:ext cx="10761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5</a:t>
            </a:r>
            <a:r>
              <a:rPr lang="en-US" sz="2800" dirty="0">
                <a:solidFill>
                  <a:schemeClr val="bg1"/>
                </a:solidFill>
              </a:rPr>
              <a:t> You prepare a table before me in the presence of my enemies;</a:t>
            </a:r>
          </a:p>
          <a:p>
            <a:r>
              <a:rPr lang="en-US" sz="2800" dirty="0">
                <a:solidFill>
                  <a:schemeClr val="bg1"/>
                </a:solidFill>
              </a:rPr>
              <a:t>you anoint my head with oil; my cup overflows.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6</a:t>
            </a:r>
            <a:r>
              <a:rPr lang="en-US" sz="2800" dirty="0">
                <a:solidFill>
                  <a:schemeClr val="bg1"/>
                </a:solidFill>
              </a:rPr>
              <a:t> Surely goodness and mercy shall follow me all the days of my life,</a:t>
            </a:r>
          </a:p>
          <a:p>
            <a:r>
              <a:rPr lang="en-US" sz="2800" dirty="0">
                <a:solidFill>
                  <a:schemeClr val="bg1"/>
                </a:solidFill>
              </a:rPr>
              <a:t>and I shall dwell in the house of the Lord forever.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69656-A5EF-0843-8421-A0E01872759E}"/>
              </a:ext>
            </a:extLst>
          </p:cNvPr>
          <p:cNvSpPr txBox="1"/>
          <p:nvPr/>
        </p:nvSpPr>
        <p:spPr>
          <a:xfrm>
            <a:off x="715108" y="227444"/>
            <a:ext cx="1076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Psalm 23: 1-6 (ESV)</a:t>
            </a:r>
          </a:p>
        </p:txBody>
      </p:sp>
    </p:spTree>
    <p:extLst>
      <p:ext uri="{BB962C8B-B14F-4D97-AF65-F5344CB8AC3E}">
        <p14:creationId xmlns:p14="http://schemas.microsoft.com/office/powerpoint/2010/main" val="3338149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1040</Words>
  <Application>Microsoft Macintosh PowerPoint</Application>
  <PresentationFormat>Widescreen</PresentationFormat>
  <Paragraphs>137</Paragraphs>
  <Slides>31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Roboto Slab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Burlile</dc:creator>
  <cp:lastModifiedBy>Greg Burlile</cp:lastModifiedBy>
  <cp:revision>7</cp:revision>
  <dcterms:created xsi:type="dcterms:W3CDTF">2019-07-21T12:55:31Z</dcterms:created>
  <dcterms:modified xsi:type="dcterms:W3CDTF">2019-07-21T13:11:57Z</dcterms:modified>
</cp:coreProperties>
</file>