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665" r:id="rId2"/>
    <p:sldId id="675" r:id="rId3"/>
    <p:sldId id="658" r:id="rId4"/>
    <p:sldId id="637" r:id="rId5"/>
    <p:sldId id="651" r:id="rId6"/>
    <p:sldId id="666" r:id="rId7"/>
    <p:sldId id="676" r:id="rId8"/>
    <p:sldId id="653" r:id="rId9"/>
    <p:sldId id="677" r:id="rId10"/>
    <p:sldId id="673" r:id="rId11"/>
    <p:sldId id="678" r:id="rId12"/>
    <p:sldId id="679" r:id="rId13"/>
    <p:sldId id="680" r:id="rId14"/>
    <p:sldId id="674" r:id="rId15"/>
    <p:sldId id="686" r:id="rId16"/>
    <p:sldId id="681" r:id="rId17"/>
    <p:sldId id="682" r:id="rId18"/>
    <p:sldId id="683" r:id="rId19"/>
    <p:sldId id="687" r:id="rId20"/>
    <p:sldId id="685" r:id="rId21"/>
    <p:sldId id="690" r:id="rId22"/>
    <p:sldId id="688" r:id="rId23"/>
    <p:sldId id="689" r:id="rId24"/>
    <p:sldId id="691" r:id="rId25"/>
    <p:sldId id="693" r:id="rId26"/>
    <p:sldId id="692" r:id="rId27"/>
    <p:sldId id="667"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211"/>
    <a:srgbClr val="FF8F33"/>
    <a:srgbClr val="8F1505"/>
    <a:srgbClr val="00FB92"/>
    <a:srgbClr val="AFD2FF"/>
    <a:srgbClr val="FFBC77"/>
    <a:srgbClr val="881B75"/>
    <a:srgbClr val="FF8834"/>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40" autoAdjust="0"/>
    <p:restoredTop sz="94848"/>
  </p:normalViewPr>
  <p:slideViewPr>
    <p:cSldViewPr snapToGrid="0">
      <p:cViewPr varScale="1">
        <p:scale>
          <a:sx n="85" d="100"/>
          <a:sy n="85" d="100"/>
        </p:scale>
        <p:origin x="22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7/15/2019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7/15/2019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3575842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199729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322317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236230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223462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102245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2174860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452046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107482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19</a:t>
            </a:fld>
            <a:endParaRPr lang="en-US"/>
          </a:p>
        </p:txBody>
      </p:sp>
    </p:spTree>
    <p:extLst>
      <p:ext uri="{BB962C8B-B14F-4D97-AF65-F5344CB8AC3E}">
        <p14:creationId xmlns:p14="http://schemas.microsoft.com/office/powerpoint/2010/main" val="360468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20</a:t>
            </a:fld>
            <a:endParaRPr lang="en-US"/>
          </a:p>
        </p:txBody>
      </p:sp>
    </p:spTree>
    <p:extLst>
      <p:ext uri="{BB962C8B-B14F-4D97-AF65-F5344CB8AC3E}">
        <p14:creationId xmlns:p14="http://schemas.microsoft.com/office/powerpoint/2010/main" val="363237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99484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21</a:t>
            </a:fld>
            <a:endParaRPr lang="en-US"/>
          </a:p>
        </p:txBody>
      </p:sp>
    </p:spTree>
    <p:extLst>
      <p:ext uri="{BB962C8B-B14F-4D97-AF65-F5344CB8AC3E}">
        <p14:creationId xmlns:p14="http://schemas.microsoft.com/office/powerpoint/2010/main" val="161552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22</a:t>
            </a:fld>
            <a:endParaRPr lang="en-US"/>
          </a:p>
        </p:txBody>
      </p:sp>
    </p:spTree>
    <p:extLst>
      <p:ext uri="{BB962C8B-B14F-4D97-AF65-F5344CB8AC3E}">
        <p14:creationId xmlns:p14="http://schemas.microsoft.com/office/powerpoint/2010/main" val="8722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23</a:t>
            </a:fld>
            <a:endParaRPr lang="en-US"/>
          </a:p>
        </p:txBody>
      </p:sp>
    </p:spTree>
    <p:extLst>
      <p:ext uri="{BB962C8B-B14F-4D97-AF65-F5344CB8AC3E}">
        <p14:creationId xmlns:p14="http://schemas.microsoft.com/office/powerpoint/2010/main" val="81141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24</a:t>
            </a:fld>
            <a:endParaRPr lang="en-US"/>
          </a:p>
        </p:txBody>
      </p:sp>
    </p:spTree>
    <p:extLst>
      <p:ext uri="{BB962C8B-B14F-4D97-AF65-F5344CB8AC3E}">
        <p14:creationId xmlns:p14="http://schemas.microsoft.com/office/powerpoint/2010/main" val="275032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25</a:t>
            </a:fld>
            <a:endParaRPr lang="en-US"/>
          </a:p>
        </p:txBody>
      </p:sp>
    </p:spTree>
    <p:extLst>
      <p:ext uri="{BB962C8B-B14F-4D97-AF65-F5344CB8AC3E}">
        <p14:creationId xmlns:p14="http://schemas.microsoft.com/office/powerpoint/2010/main" val="1525432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26</a:t>
            </a:fld>
            <a:endParaRPr lang="en-US"/>
          </a:p>
        </p:txBody>
      </p:sp>
    </p:spTree>
    <p:extLst>
      <p:ext uri="{BB962C8B-B14F-4D97-AF65-F5344CB8AC3E}">
        <p14:creationId xmlns:p14="http://schemas.microsoft.com/office/powerpoint/2010/main" val="249598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27</a:t>
            </a:fld>
            <a:endParaRPr lang="en-US"/>
          </a:p>
        </p:txBody>
      </p:sp>
    </p:spTree>
    <p:extLst>
      <p:ext uri="{BB962C8B-B14F-4D97-AF65-F5344CB8AC3E}">
        <p14:creationId xmlns:p14="http://schemas.microsoft.com/office/powerpoint/2010/main" val="388518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247766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155081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3163064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303396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328907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1763289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387678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7/15/2019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7/15/2019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person, ground, outdoor, tree&#10;&#10;Description automatically generated">
            <a:extLst>
              <a:ext uri="{FF2B5EF4-FFF2-40B4-BE49-F238E27FC236}">
                <a16:creationId xmlns:a16="http://schemas.microsoft.com/office/drawing/2014/main" id="{C633D509-8B70-C64A-BEC9-BEA5132B0F07}"/>
              </a:ext>
            </a:extLst>
          </p:cNvPr>
          <p:cNvPicPr>
            <a:picLocks noChangeAspect="1"/>
          </p:cNvPicPr>
          <p:nvPr/>
        </p:nvPicPr>
        <p:blipFill rotWithShape="1">
          <a:blip r:embed="rId2">
            <a:extLst>
              <a:ext uri="{28A0092B-C50C-407E-A947-70E740481C1C}">
                <a14:useLocalDpi xmlns:a14="http://schemas.microsoft.com/office/drawing/2010/main" val="0"/>
              </a:ext>
            </a:extLst>
          </a:blip>
          <a:srcRect r="-1" b="19381"/>
          <a:stretch/>
        </p:blipFill>
        <p:spPr>
          <a:xfrm>
            <a:off x="321733" y="321733"/>
            <a:ext cx="11548534" cy="6214534"/>
          </a:xfrm>
          <a:prstGeom prst="rect">
            <a:avLst/>
          </a:prstGeom>
        </p:spPr>
      </p:pic>
      <p:pic>
        <p:nvPicPr>
          <p:cNvPr id="4" name="Picture 3">
            <a:extLst>
              <a:ext uri="{FF2B5EF4-FFF2-40B4-BE49-F238E27FC236}">
                <a16:creationId xmlns:a16="http://schemas.microsoft.com/office/drawing/2014/main" id="{B32CC13F-C360-BE4D-8608-0F872C2C443D}"/>
              </a:ext>
            </a:extLst>
          </p:cNvPr>
          <p:cNvPicPr>
            <a:picLocks noChangeAspect="1"/>
          </p:cNvPicPr>
          <p:nvPr/>
        </p:nvPicPr>
        <p:blipFill>
          <a:blip r:link="rId3"/>
          <a:stretch>
            <a:fillRect/>
          </a:stretch>
        </p:blipFill>
        <p:spPr>
          <a:xfrm>
            <a:off x="1270000" y="1270000"/>
            <a:ext cx="63500" cy="76200"/>
          </a:xfrm>
          <a:prstGeom prst="rect">
            <a:avLst/>
          </a:prstGeom>
        </p:spPr>
      </p:pic>
      <p:sp>
        <p:nvSpPr>
          <p:cNvPr id="9" name="TextBox 8">
            <a:extLst>
              <a:ext uri="{FF2B5EF4-FFF2-40B4-BE49-F238E27FC236}">
                <a16:creationId xmlns:a16="http://schemas.microsoft.com/office/drawing/2014/main" id="{9695847A-5F6C-BD4C-8123-571A5FC48EA0}"/>
              </a:ext>
            </a:extLst>
          </p:cNvPr>
          <p:cNvSpPr txBox="1"/>
          <p:nvPr/>
        </p:nvSpPr>
        <p:spPr>
          <a:xfrm>
            <a:off x="7691762" y="3678382"/>
            <a:ext cx="4012251" cy="2677656"/>
          </a:xfrm>
          <a:prstGeom prst="rect">
            <a:avLst/>
          </a:prstGeom>
          <a:solidFill>
            <a:schemeClr val="bg1">
              <a:alpha val="51000"/>
            </a:schemeClr>
          </a:solidFill>
        </p:spPr>
        <p:txBody>
          <a:bodyPr wrap="square" rtlCol="0">
            <a:spAutoFit/>
          </a:bodyPr>
          <a:lstStyle/>
          <a:p>
            <a:r>
              <a:rPr lang="en-US" sz="2800" b="1" dirty="0">
                <a:solidFill>
                  <a:schemeClr val="accent6">
                    <a:lumMod val="50000"/>
                  </a:schemeClr>
                </a:solidFill>
              </a:rPr>
              <a:t>Women’s Prayer Group</a:t>
            </a:r>
          </a:p>
          <a:p>
            <a:r>
              <a:rPr lang="en-US" sz="2800" b="1" dirty="0">
                <a:solidFill>
                  <a:srgbClr val="AB3211"/>
                </a:solidFill>
              </a:rPr>
              <a:t>Thursday’s 10-11:30am</a:t>
            </a:r>
          </a:p>
          <a:p>
            <a:r>
              <a:rPr lang="en-US" sz="2800" b="1" dirty="0">
                <a:solidFill>
                  <a:srgbClr val="AB3211"/>
                </a:solidFill>
              </a:rPr>
              <a:t>@ Roy’s Home (Hilliard)</a:t>
            </a:r>
          </a:p>
          <a:p>
            <a:r>
              <a:rPr lang="en-US" sz="2800" b="1" dirty="0">
                <a:solidFill>
                  <a:srgbClr val="AB3211"/>
                </a:solidFill>
              </a:rPr>
              <a:t>Contact Julie </a:t>
            </a:r>
            <a:r>
              <a:rPr lang="en-US" sz="2800" b="1" dirty="0" err="1">
                <a:solidFill>
                  <a:srgbClr val="AB3211"/>
                </a:solidFill>
              </a:rPr>
              <a:t>Roys</a:t>
            </a:r>
            <a:endParaRPr lang="en-US" sz="2800" b="1" dirty="0">
              <a:solidFill>
                <a:srgbClr val="AB3211"/>
              </a:solidFill>
            </a:endParaRPr>
          </a:p>
          <a:p>
            <a:r>
              <a:rPr lang="en-US" sz="2800" b="1" dirty="0">
                <a:solidFill>
                  <a:srgbClr val="AB3211"/>
                </a:solidFill>
              </a:rPr>
              <a:t>Text to (614) 209-3402 or </a:t>
            </a:r>
          </a:p>
          <a:p>
            <a:r>
              <a:rPr lang="en-US" sz="2800" b="1" dirty="0">
                <a:solidFill>
                  <a:srgbClr val="AB3211"/>
                </a:solidFill>
              </a:rPr>
              <a:t>Email jroys86@gmail.com</a:t>
            </a:r>
          </a:p>
        </p:txBody>
      </p:sp>
      <p:pic>
        <p:nvPicPr>
          <p:cNvPr id="3" name="Picture 2">
            <a:extLst>
              <a:ext uri="{FF2B5EF4-FFF2-40B4-BE49-F238E27FC236}">
                <a16:creationId xmlns:a16="http://schemas.microsoft.com/office/drawing/2014/main" id="{22D4AC9A-82D7-D043-B0E2-E5B851BD646C}"/>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229228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954107"/>
          </a:xfrm>
          <a:prstGeom prst="rect">
            <a:avLst/>
          </a:prstGeom>
          <a:noFill/>
        </p:spPr>
        <p:txBody>
          <a:bodyPr wrap="square" rtlCol="0">
            <a:spAutoFit/>
          </a:bodyPr>
          <a:lstStyle/>
          <a:p>
            <a:r>
              <a:rPr lang="en-US" sz="2800" dirty="0">
                <a:solidFill>
                  <a:schemeClr val="bg1"/>
                </a:solidFill>
              </a:rPr>
              <a:t>There is a way that seems right to a man,</a:t>
            </a:r>
          </a:p>
          <a:p>
            <a:r>
              <a:rPr lang="en-US" sz="2800" dirty="0">
                <a:solidFill>
                  <a:schemeClr val="bg1"/>
                </a:solidFill>
              </a:rPr>
              <a:t>but its end is the way to death.</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Proverbs 14:12 (ESV)</a:t>
            </a:r>
          </a:p>
        </p:txBody>
      </p:sp>
    </p:spTree>
    <p:extLst>
      <p:ext uri="{BB962C8B-B14F-4D97-AF65-F5344CB8AC3E}">
        <p14:creationId xmlns:p14="http://schemas.microsoft.com/office/powerpoint/2010/main" val="193143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203745"/>
          </a:xfrm>
          <a:prstGeom prst="rect">
            <a:avLst/>
          </a:prstGeom>
          <a:solidFill>
            <a:srgbClr val="C00000">
              <a:alpha val="7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569660"/>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Some caution when looking for guidance</a:t>
            </a:r>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8" name="TextBox 7">
            <a:extLst>
              <a:ext uri="{FF2B5EF4-FFF2-40B4-BE49-F238E27FC236}">
                <a16:creationId xmlns:a16="http://schemas.microsoft.com/office/drawing/2014/main" id="{1EEB3B52-84ED-E44B-867C-A6B8C630BB07}"/>
              </a:ext>
            </a:extLst>
          </p:cNvPr>
          <p:cNvSpPr txBox="1"/>
          <p:nvPr/>
        </p:nvSpPr>
        <p:spPr>
          <a:xfrm>
            <a:off x="5688280" y="3278470"/>
            <a:ext cx="6293922" cy="2554545"/>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Don’t let your circumstances be your guide</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pic>
        <p:nvPicPr>
          <p:cNvPr id="3" name="Picture 2">
            <a:extLst>
              <a:ext uri="{FF2B5EF4-FFF2-40B4-BE49-F238E27FC236}">
                <a16:creationId xmlns:a16="http://schemas.microsoft.com/office/drawing/2014/main" id="{F6FAD9AD-F4E0-A343-B18A-F4AE2BA622B3}"/>
              </a:ext>
            </a:extLst>
          </p:cNvPr>
          <p:cNvPicPr>
            <a:picLocks noChangeAspect="1"/>
          </p:cNvPicPr>
          <p:nvPr/>
        </p:nvPicPr>
        <p:blipFill>
          <a:blip r:embed="rId4"/>
          <a:stretch>
            <a:fillRect/>
          </a:stretch>
        </p:blipFill>
        <p:spPr>
          <a:xfrm>
            <a:off x="839684" y="2956955"/>
            <a:ext cx="3839194" cy="3344365"/>
          </a:xfrm>
          <a:prstGeom prst="rect">
            <a:avLst/>
          </a:prstGeom>
        </p:spPr>
      </p:pic>
    </p:spTree>
    <p:extLst>
      <p:ext uri="{BB962C8B-B14F-4D97-AF65-F5344CB8AC3E}">
        <p14:creationId xmlns:p14="http://schemas.microsoft.com/office/powerpoint/2010/main" val="125630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rgbClr val="FFFF00"/>
                </a:solidFill>
              </a:rPr>
              <a:t>9</a:t>
            </a:r>
            <a:r>
              <a:rPr lang="en-US" sz="2800" dirty="0">
                <a:solidFill>
                  <a:schemeClr val="bg1"/>
                </a:solidFill>
              </a:rPr>
              <a:t> Since much time had passed, and the voyage was now dangerous because even the Fast was already over, Paul advised them, </a:t>
            </a:r>
          </a:p>
          <a:p>
            <a:r>
              <a:rPr lang="en-US" sz="2800" dirty="0">
                <a:solidFill>
                  <a:srgbClr val="FFFF00"/>
                </a:solidFill>
              </a:rPr>
              <a:t>10</a:t>
            </a:r>
            <a:r>
              <a:rPr lang="en-US" sz="2800" dirty="0">
                <a:solidFill>
                  <a:schemeClr val="bg1"/>
                </a:solidFill>
              </a:rPr>
              <a:t> saying, “Sirs, I perceive that the voyage will be with injury and much loss, not only of the cargo and the ship, but also of our lives.” </a:t>
            </a:r>
          </a:p>
          <a:p>
            <a:r>
              <a:rPr lang="en-US" sz="2800" dirty="0">
                <a:solidFill>
                  <a:srgbClr val="FFFF00"/>
                </a:solidFill>
              </a:rPr>
              <a:t>11</a:t>
            </a:r>
            <a:r>
              <a:rPr lang="en-US" sz="2800" dirty="0">
                <a:solidFill>
                  <a:schemeClr val="bg1"/>
                </a:solidFill>
              </a:rPr>
              <a:t> But the centurion paid more attention to the pilot and to the owner of the ship than to what Paul said. </a:t>
            </a:r>
          </a:p>
          <a:p>
            <a:r>
              <a:rPr lang="en-US" sz="2800" dirty="0">
                <a:solidFill>
                  <a:srgbClr val="FFFF00"/>
                </a:solidFill>
              </a:rPr>
              <a:t>12</a:t>
            </a:r>
            <a:r>
              <a:rPr lang="en-US" sz="2800" dirty="0">
                <a:solidFill>
                  <a:schemeClr val="bg1"/>
                </a:solidFill>
              </a:rPr>
              <a:t> And because the harbor was not suitable to spend the winter in, the majority decided to put out to sea from there, on the chance that somehow they could reach Phoenix, a harbor of Crete, facing both southwest and northwest, and spend the winter there.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Acts 27:9-14 (ESV)</a:t>
            </a:r>
          </a:p>
        </p:txBody>
      </p:sp>
    </p:spTree>
    <p:extLst>
      <p:ext uri="{BB962C8B-B14F-4D97-AF65-F5344CB8AC3E}">
        <p14:creationId xmlns:p14="http://schemas.microsoft.com/office/powerpoint/2010/main" val="29285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rgbClr val="FFFF00"/>
                </a:solidFill>
              </a:rPr>
              <a:t>13</a:t>
            </a:r>
            <a:r>
              <a:rPr lang="en-US" sz="2800" dirty="0">
                <a:solidFill>
                  <a:schemeClr val="bg1"/>
                </a:solidFill>
              </a:rPr>
              <a:t> Now when the south wind blew gently, supposing that they had obtained their purpose, they weighed anchor and sailed along Crete, close to the shore. </a:t>
            </a:r>
          </a:p>
          <a:p>
            <a:r>
              <a:rPr lang="en-US" sz="2800" dirty="0">
                <a:solidFill>
                  <a:srgbClr val="FFFF00"/>
                </a:solidFill>
              </a:rPr>
              <a:t>14</a:t>
            </a:r>
            <a:r>
              <a:rPr lang="en-US" sz="2800" dirty="0">
                <a:solidFill>
                  <a:schemeClr val="bg1"/>
                </a:solidFill>
              </a:rPr>
              <a:t> But soon a tempestuous wind, called the northeaster, struck down from the land.</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Acts 27:9-14 (ESV)</a:t>
            </a:r>
          </a:p>
        </p:txBody>
      </p:sp>
    </p:spTree>
    <p:extLst>
      <p:ext uri="{BB962C8B-B14F-4D97-AF65-F5344CB8AC3E}">
        <p14:creationId xmlns:p14="http://schemas.microsoft.com/office/powerpoint/2010/main" val="41887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338604"/>
            <a:ext cx="12192000" cy="707886"/>
          </a:xfrm>
          <a:prstGeom prst="rect">
            <a:avLst/>
          </a:prstGeom>
          <a:solidFill>
            <a:srgbClr val="8F1505"/>
          </a:solidFill>
        </p:spPr>
        <p:txBody>
          <a:bodyPr wrap="square" lIns="182880" rIns="182880" rtlCol="0">
            <a:spAutoFit/>
          </a:bodyPr>
          <a:lstStyle/>
          <a:p>
            <a:pPr algn="ctr"/>
            <a:r>
              <a:rPr lang="en-US" sz="4000" b="1" dirty="0">
                <a:solidFill>
                  <a:schemeClr val="bg1"/>
                </a:solidFill>
              </a:rPr>
              <a:t>How to be Led by God</a:t>
            </a:r>
          </a:p>
        </p:txBody>
      </p:sp>
      <p:sp>
        <p:nvSpPr>
          <p:cNvPr id="9" name="TextBox 8">
            <a:extLst>
              <a:ext uri="{FF2B5EF4-FFF2-40B4-BE49-F238E27FC236}">
                <a16:creationId xmlns:a16="http://schemas.microsoft.com/office/drawing/2014/main" id="{81A7DD73-4AD8-9846-955C-906B5C266736}"/>
              </a:ext>
            </a:extLst>
          </p:cNvPr>
          <p:cNvSpPr txBox="1"/>
          <p:nvPr/>
        </p:nvSpPr>
        <p:spPr>
          <a:xfrm>
            <a:off x="0" y="1385095"/>
            <a:ext cx="5985164" cy="707886"/>
          </a:xfrm>
          <a:prstGeom prst="rect">
            <a:avLst/>
          </a:prstGeom>
          <a:solidFill>
            <a:srgbClr val="8F1505"/>
          </a:solidFill>
        </p:spPr>
        <p:txBody>
          <a:bodyPr wrap="square" lIns="182880" rIns="182880" rtlCol="0">
            <a:spAutoFit/>
          </a:bodyPr>
          <a:lstStyle/>
          <a:p>
            <a:r>
              <a:rPr lang="en-US" sz="4000" b="1" dirty="0">
                <a:solidFill>
                  <a:schemeClr val="bg1"/>
                </a:solidFill>
              </a:rPr>
              <a:t>1) Know His Ways</a:t>
            </a:r>
          </a:p>
        </p:txBody>
      </p:sp>
    </p:spTree>
    <p:extLst>
      <p:ext uri="{BB962C8B-B14F-4D97-AF65-F5344CB8AC3E}">
        <p14:creationId xmlns:p14="http://schemas.microsoft.com/office/powerpoint/2010/main" val="210186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TextBox 8">
            <a:extLst>
              <a:ext uri="{FF2B5EF4-FFF2-40B4-BE49-F238E27FC236}">
                <a16:creationId xmlns:a16="http://schemas.microsoft.com/office/drawing/2014/main" id="{81A7DD73-4AD8-9846-955C-906B5C266736}"/>
              </a:ext>
            </a:extLst>
          </p:cNvPr>
          <p:cNvSpPr txBox="1"/>
          <p:nvPr/>
        </p:nvSpPr>
        <p:spPr>
          <a:xfrm>
            <a:off x="0" y="638314"/>
            <a:ext cx="5985164" cy="2554545"/>
          </a:xfrm>
          <a:prstGeom prst="rect">
            <a:avLst/>
          </a:prstGeom>
          <a:solidFill>
            <a:srgbClr val="8F1505"/>
          </a:solidFill>
        </p:spPr>
        <p:txBody>
          <a:bodyPr wrap="square" lIns="182880" rIns="182880" rtlCol="0">
            <a:spAutoFit/>
          </a:bodyPr>
          <a:lstStyle/>
          <a:p>
            <a:r>
              <a:rPr lang="en-US" sz="4000" b="1" dirty="0">
                <a:solidFill>
                  <a:schemeClr val="bg1"/>
                </a:solidFill>
              </a:rPr>
              <a:t>How to Know His Ways...</a:t>
            </a:r>
          </a:p>
          <a:p>
            <a:endParaRPr lang="en-US" sz="4000" b="1" dirty="0">
              <a:solidFill>
                <a:schemeClr val="bg1"/>
              </a:solidFill>
            </a:endParaRPr>
          </a:p>
          <a:p>
            <a:r>
              <a:rPr lang="en-US" sz="4000" b="1" dirty="0">
                <a:solidFill>
                  <a:schemeClr val="bg1"/>
                </a:solidFill>
              </a:rPr>
              <a:t>a) Humbly Ask God for Guidance</a:t>
            </a:r>
          </a:p>
        </p:txBody>
      </p:sp>
    </p:spTree>
    <p:extLst>
      <p:ext uri="{BB962C8B-B14F-4D97-AF65-F5344CB8AC3E}">
        <p14:creationId xmlns:p14="http://schemas.microsoft.com/office/powerpoint/2010/main" val="76991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539430"/>
          </a:xfrm>
          <a:prstGeom prst="rect">
            <a:avLst/>
          </a:prstGeom>
          <a:noFill/>
        </p:spPr>
        <p:txBody>
          <a:bodyPr wrap="square" rtlCol="0">
            <a:spAutoFit/>
          </a:bodyPr>
          <a:lstStyle/>
          <a:p>
            <a:r>
              <a:rPr lang="en-US" sz="2800" dirty="0">
                <a:solidFill>
                  <a:srgbClr val="FFFF00"/>
                </a:solidFill>
              </a:rPr>
              <a:t>4</a:t>
            </a:r>
            <a:r>
              <a:rPr lang="en-US" sz="2800" dirty="0">
                <a:solidFill>
                  <a:schemeClr val="bg1"/>
                </a:solidFill>
              </a:rPr>
              <a:t> Make me to know your ways, O Lord;</a:t>
            </a:r>
          </a:p>
          <a:p>
            <a:r>
              <a:rPr lang="en-US" sz="2800" dirty="0">
                <a:solidFill>
                  <a:schemeClr val="bg1"/>
                </a:solidFill>
              </a:rPr>
              <a:t>    teach me your paths.</a:t>
            </a:r>
          </a:p>
          <a:p>
            <a:r>
              <a:rPr lang="en-US" sz="2800" dirty="0">
                <a:solidFill>
                  <a:srgbClr val="FFFF00"/>
                </a:solidFill>
              </a:rPr>
              <a:t>5</a:t>
            </a:r>
            <a:r>
              <a:rPr lang="en-US" sz="2800" dirty="0">
                <a:solidFill>
                  <a:schemeClr val="bg1"/>
                </a:solidFill>
              </a:rPr>
              <a:t> Lead me in your truth and teach me,</a:t>
            </a:r>
          </a:p>
          <a:p>
            <a:r>
              <a:rPr lang="en-US" sz="2800" dirty="0">
                <a:solidFill>
                  <a:schemeClr val="bg1"/>
                </a:solidFill>
              </a:rPr>
              <a:t>    for you are the God of my salvation;</a:t>
            </a:r>
          </a:p>
          <a:p>
            <a:r>
              <a:rPr lang="en-US" sz="2800" dirty="0">
                <a:solidFill>
                  <a:schemeClr val="bg1"/>
                </a:solidFill>
              </a:rPr>
              <a:t>    for you I wait all the day long.</a:t>
            </a:r>
          </a:p>
          <a:p>
            <a:endParaRPr lang="en-US" sz="2800" dirty="0">
              <a:solidFill>
                <a:schemeClr val="bg1"/>
              </a:solidFill>
            </a:endParaRPr>
          </a:p>
          <a:p>
            <a:r>
              <a:rPr lang="en-US" sz="2800" dirty="0">
                <a:solidFill>
                  <a:srgbClr val="FFFF00"/>
                </a:solidFill>
              </a:rPr>
              <a:t>9</a:t>
            </a:r>
            <a:r>
              <a:rPr lang="en-US" sz="2800" dirty="0">
                <a:solidFill>
                  <a:schemeClr val="bg1"/>
                </a:solidFill>
              </a:rPr>
              <a:t> He leads the humble in what is right,</a:t>
            </a:r>
          </a:p>
          <a:p>
            <a:r>
              <a:rPr lang="en-US" sz="2800" dirty="0">
                <a:solidFill>
                  <a:schemeClr val="bg1"/>
                </a:solidFill>
              </a:rPr>
              <a:t>    and teaches the humble his way.</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25:4,5,9 (ESV)</a:t>
            </a:r>
          </a:p>
        </p:txBody>
      </p:sp>
    </p:spTree>
    <p:extLst>
      <p:ext uri="{BB962C8B-B14F-4D97-AF65-F5344CB8AC3E}">
        <p14:creationId xmlns:p14="http://schemas.microsoft.com/office/powerpoint/2010/main" val="3291823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TextBox 8">
            <a:extLst>
              <a:ext uri="{FF2B5EF4-FFF2-40B4-BE49-F238E27FC236}">
                <a16:creationId xmlns:a16="http://schemas.microsoft.com/office/drawing/2014/main" id="{81A7DD73-4AD8-9846-955C-906B5C266736}"/>
              </a:ext>
            </a:extLst>
          </p:cNvPr>
          <p:cNvSpPr txBox="1"/>
          <p:nvPr/>
        </p:nvSpPr>
        <p:spPr>
          <a:xfrm>
            <a:off x="0" y="684451"/>
            <a:ext cx="5985164" cy="2554545"/>
          </a:xfrm>
          <a:prstGeom prst="rect">
            <a:avLst/>
          </a:prstGeom>
          <a:solidFill>
            <a:srgbClr val="8F1505"/>
          </a:solidFill>
        </p:spPr>
        <p:txBody>
          <a:bodyPr wrap="square" lIns="182880" rIns="182880" rtlCol="0">
            <a:spAutoFit/>
          </a:bodyPr>
          <a:lstStyle/>
          <a:p>
            <a:r>
              <a:rPr lang="en-US" sz="4000" b="1" dirty="0">
                <a:solidFill>
                  <a:schemeClr val="bg1"/>
                </a:solidFill>
              </a:rPr>
              <a:t>How to Know His Ways…</a:t>
            </a:r>
          </a:p>
          <a:p>
            <a:endParaRPr lang="en-US" sz="4000" b="1" dirty="0">
              <a:solidFill>
                <a:schemeClr val="bg1"/>
              </a:solidFill>
            </a:endParaRPr>
          </a:p>
          <a:p>
            <a:r>
              <a:rPr lang="en-US" sz="4000" b="1" dirty="0">
                <a:solidFill>
                  <a:schemeClr val="bg1"/>
                </a:solidFill>
              </a:rPr>
              <a:t>b) Be willing to do what He shows you</a:t>
            </a:r>
          </a:p>
        </p:txBody>
      </p:sp>
    </p:spTree>
    <p:extLst>
      <p:ext uri="{BB962C8B-B14F-4D97-AF65-F5344CB8AC3E}">
        <p14:creationId xmlns:p14="http://schemas.microsoft.com/office/powerpoint/2010/main" val="1395892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954107"/>
          </a:xfrm>
          <a:prstGeom prst="rect">
            <a:avLst/>
          </a:prstGeom>
          <a:noFill/>
        </p:spPr>
        <p:txBody>
          <a:bodyPr wrap="square" rtlCol="0">
            <a:spAutoFit/>
          </a:bodyPr>
          <a:lstStyle/>
          <a:p>
            <a:r>
              <a:rPr lang="en-US" sz="2800" dirty="0">
                <a:solidFill>
                  <a:srgbClr val="FFFF00"/>
                </a:solidFill>
              </a:rPr>
              <a:t>12</a:t>
            </a:r>
            <a:r>
              <a:rPr lang="en-US" sz="2800" dirty="0">
                <a:solidFill>
                  <a:schemeClr val="bg1"/>
                </a:solidFill>
              </a:rPr>
              <a:t> Who is the man who fears the Lord?</a:t>
            </a:r>
          </a:p>
          <a:p>
            <a:r>
              <a:rPr lang="en-US" sz="2800" dirty="0">
                <a:solidFill>
                  <a:schemeClr val="bg1"/>
                </a:solidFill>
              </a:rPr>
              <a:t>Him will he instruct in the way that he should choose.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a:solidFill>
                  <a:srgbClr val="FFFF00"/>
                </a:solidFill>
              </a:rPr>
              <a:t>Psalm </a:t>
            </a:r>
            <a:r>
              <a:rPr lang="en-US" sz="4400" dirty="0">
                <a:solidFill>
                  <a:srgbClr val="FFFF00"/>
                </a:solidFill>
              </a:rPr>
              <a:t>25:12 (ESV)</a:t>
            </a:r>
          </a:p>
        </p:txBody>
      </p:sp>
    </p:spTree>
    <p:extLst>
      <p:ext uri="{BB962C8B-B14F-4D97-AF65-F5344CB8AC3E}">
        <p14:creationId xmlns:p14="http://schemas.microsoft.com/office/powerpoint/2010/main" val="382210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TextBox 8">
            <a:extLst>
              <a:ext uri="{FF2B5EF4-FFF2-40B4-BE49-F238E27FC236}">
                <a16:creationId xmlns:a16="http://schemas.microsoft.com/office/drawing/2014/main" id="{81A7DD73-4AD8-9846-955C-906B5C266736}"/>
              </a:ext>
            </a:extLst>
          </p:cNvPr>
          <p:cNvSpPr txBox="1"/>
          <p:nvPr/>
        </p:nvSpPr>
        <p:spPr>
          <a:xfrm>
            <a:off x="0" y="161937"/>
            <a:ext cx="5985164" cy="2554545"/>
          </a:xfrm>
          <a:prstGeom prst="rect">
            <a:avLst/>
          </a:prstGeom>
          <a:solidFill>
            <a:srgbClr val="8F1505"/>
          </a:solidFill>
        </p:spPr>
        <p:txBody>
          <a:bodyPr wrap="square" lIns="182880" rIns="182880" rtlCol="0">
            <a:spAutoFit/>
          </a:bodyPr>
          <a:lstStyle/>
          <a:p>
            <a:r>
              <a:rPr lang="en-US" sz="4000" b="1" dirty="0">
                <a:solidFill>
                  <a:schemeClr val="bg1"/>
                </a:solidFill>
              </a:rPr>
              <a:t>How to Know His Ways…</a:t>
            </a:r>
          </a:p>
          <a:p>
            <a:endParaRPr lang="en-US" sz="4000" b="1" dirty="0">
              <a:solidFill>
                <a:schemeClr val="bg1"/>
              </a:solidFill>
            </a:endParaRPr>
          </a:p>
          <a:p>
            <a:r>
              <a:rPr lang="en-US" sz="4000" b="1" dirty="0">
                <a:solidFill>
                  <a:schemeClr val="bg1"/>
                </a:solidFill>
              </a:rPr>
              <a:t>c) Study God’s Word and Apply It</a:t>
            </a:r>
            <a:endParaRPr lang="en-US" sz="4000" b="1" dirty="0">
              <a:solidFill>
                <a:srgbClr val="FFFF00"/>
              </a:solidFill>
            </a:endParaRPr>
          </a:p>
        </p:txBody>
      </p:sp>
    </p:spTree>
    <p:extLst>
      <p:ext uri="{BB962C8B-B14F-4D97-AF65-F5344CB8AC3E}">
        <p14:creationId xmlns:p14="http://schemas.microsoft.com/office/powerpoint/2010/main" val="421149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4C016-C4B4-9240-913B-E1E6BC5ACA79}"/>
              </a:ext>
            </a:extLst>
          </p:cNvPr>
          <p:cNvPicPr>
            <a:picLocks noChangeAspect="1"/>
          </p:cNvPicPr>
          <p:nvPr/>
        </p:nvPicPr>
        <p:blipFill rotWithShape="1">
          <a:blip r:embed="rId3"/>
          <a:srcRect l="8578" r="8415"/>
          <a:stretch/>
        </p:blipFill>
        <p:spPr>
          <a:xfrm>
            <a:off x="-1" y="1"/>
            <a:ext cx="12192000" cy="6132262"/>
          </a:xfrm>
          <a:prstGeom prst="rect">
            <a:avLst/>
          </a:prstGeom>
        </p:spPr>
      </p:pic>
      <p:pic>
        <p:nvPicPr>
          <p:cNvPr id="18" name="Picture 10">
            <a:extLst>
              <a:ext uri="{FF2B5EF4-FFF2-40B4-BE49-F238E27FC236}">
                <a16:creationId xmlns:a16="http://schemas.microsoft.com/office/drawing/2014/main" id="{7309214B-9B60-4A94-88B5-44CB8D2632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b="26004"/>
          <a:stretch>
            <a:fillRect/>
          </a:stretch>
        </p:blipFill>
        <p:spPr>
          <a:xfrm>
            <a:off x="0" y="1783365"/>
            <a:ext cx="12192000" cy="5074635"/>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5"/>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5"/>
          <a:stretch>
            <a:fillRect/>
          </a:stretch>
        </p:blipFill>
        <p:spPr>
          <a:xfrm>
            <a:off x="1270000" y="1270000"/>
            <a:ext cx="63500" cy="76200"/>
          </a:xfrm>
          <a:prstGeom prst="rect">
            <a:avLst/>
          </a:prstGeom>
        </p:spPr>
      </p:pic>
      <p:sp>
        <p:nvSpPr>
          <p:cNvPr id="14" name="TextBox 13">
            <a:extLst>
              <a:ext uri="{FF2B5EF4-FFF2-40B4-BE49-F238E27FC236}">
                <a16:creationId xmlns:a16="http://schemas.microsoft.com/office/drawing/2014/main" id="{8418F97C-D17D-CE48-A01F-71A8ECA0E264}"/>
              </a:ext>
            </a:extLst>
          </p:cNvPr>
          <p:cNvSpPr txBox="1"/>
          <p:nvPr/>
        </p:nvSpPr>
        <p:spPr>
          <a:xfrm>
            <a:off x="329784" y="6089236"/>
            <a:ext cx="10849574" cy="523220"/>
          </a:xfrm>
          <a:prstGeom prst="rect">
            <a:avLst/>
          </a:prstGeom>
          <a:solidFill>
            <a:schemeClr val="bg1">
              <a:alpha val="51000"/>
            </a:schemeClr>
          </a:solidFill>
        </p:spPr>
        <p:txBody>
          <a:bodyPr wrap="square" rtlCol="0">
            <a:spAutoFit/>
          </a:bodyPr>
          <a:lstStyle/>
          <a:p>
            <a:pPr algn="ctr"/>
            <a:r>
              <a:rPr lang="en-US" sz="2800" b="1" dirty="0">
                <a:solidFill>
                  <a:schemeClr val="accent6">
                    <a:lumMod val="50000"/>
                  </a:schemeClr>
                </a:solidFill>
              </a:rPr>
              <a:t>Bring Your Own Lunch Picnic Today!  After service until 1:30p</a:t>
            </a:r>
          </a:p>
        </p:txBody>
      </p:sp>
      <p:sp>
        <p:nvSpPr>
          <p:cNvPr id="17" name="TextBox 16">
            <a:extLst>
              <a:ext uri="{FF2B5EF4-FFF2-40B4-BE49-F238E27FC236}">
                <a16:creationId xmlns:a16="http://schemas.microsoft.com/office/drawing/2014/main" id="{682B821A-78C3-FE40-A6AF-CA5CF98002FD}"/>
              </a:ext>
            </a:extLst>
          </p:cNvPr>
          <p:cNvSpPr txBox="1"/>
          <p:nvPr/>
        </p:nvSpPr>
        <p:spPr>
          <a:xfrm>
            <a:off x="329784" y="577502"/>
            <a:ext cx="6689192" cy="1384995"/>
          </a:xfrm>
          <a:prstGeom prst="rect">
            <a:avLst/>
          </a:prstGeom>
          <a:solidFill>
            <a:schemeClr val="bg1">
              <a:alpha val="51000"/>
            </a:schemeClr>
          </a:solidFill>
        </p:spPr>
        <p:txBody>
          <a:bodyPr wrap="square" rtlCol="0">
            <a:spAutoFit/>
          </a:bodyPr>
          <a:lstStyle/>
          <a:p>
            <a:r>
              <a:rPr lang="en-US" sz="2800" b="1" dirty="0">
                <a:solidFill>
                  <a:srgbClr val="FF0000"/>
                </a:solidFill>
              </a:rPr>
              <a:t>FYI – On August 11 at the church picnic, the church will providing hot dogs and bottled water.</a:t>
            </a:r>
          </a:p>
        </p:txBody>
      </p:sp>
    </p:spTree>
    <p:extLst>
      <p:ext uri="{BB962C8B-B14F-4D97-AF65-F5344CB8AC3E}">
        <p14:creationId xmlns:p14="http://schemas.microsoft.com/office/powerpoint/2010/main" val="19928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rgbClr val="FFFF00"/>
                </a:solidFill>
              </a:rPr>
              <a:t>9</a:t>
            </a:r>
            <a:r>
              <a:rPr lang="en-US" sz="2800" dirty="0">
                <a:solidFill>
                  <a:schemeClr val="bg1"/>
                </a:solidFill>
              </a:rPr>
              <a:t> How can a young man keep his way pure?</a:t>
            </a:r>
          </a:p>
          <a:p>
            <a:r>
              <a:rPr lang="en-US" sz="2800" dirty="0">
                <a:solidFill>
                  <a:schemeClr val="bg1"/>
                </a:solidFill>
              </a:rPr>
              <a:t>By guarding it according to your word.</a:t>
            </a:r>
          </a:p>
          <a:p>
            <a:endParaRPr lang="en-US" sz="2800" dirty="0">
              <a:solidFill>
                <a:schemeClr val="bg1"/>
              </a:solidFill>
            </a:endParaRPr>
          </a:p>
          <a:p>
            <a:r>
              <a:rPr lang="en-US" sz="2800" dirty="0">
                <a:solidFill>
                  <a:srgbClr val="FFFF00"/>
                </a:solidFill>
              </a:rPr>
              <a:t>105</a:t>
            </a:r>
            <a:r>
              <a:rPr lang="en-US" sz="2800" dirty="0">
                <a:solidFill>
                  <a:schemeClr val="bg1"/>
                </a:solidFill>
              </a:rPr>
              <a:t> Your word is a lamp to my feet</a:t>
            </a:r>
          </a:p>
          <a:p>
            <a:r>
              <a:rPr lang="en-US" sz="2800" dirty="0">
                <a:solidFill>
                  <a:schemeClr val="bg1"/>
                </a:solidFill>
              </a:rPr>
              <a:t>and a light to my path.</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119:9, 105 (ESV)</a:t>
            </a:r>
          </a:p>
        </p:txBody>
      </p:sp>
    </p:spTree>
    <p:extLst>
      <p:ext uri="{BB962C8B-B14F-4D97-AF65-F5344CB8AC3E}">
        <p14:creationId xmlns:p14="http://schemas.microsoft.com/office/powerpoint/2010/main" val="307240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108543"/>
          </a:xfrm>
          <a:prstGeom prst="rect">
            <a:avLst/>
          </a:prstGeom>
          <a:noFill/>
        </p:spPr>
        <p:txBody>
          <a:bodyPr wrap="square" rtlCol="0">
            <a:spAutoFit/>
          </a:bodyPr>
          <a:lstStyle/>
          <a:p>
            <a:r>
              <a:rPr lang="en-US" sz="2800" dirty="0">
                <a:solidFill>
                  <a:srgbClr val="FFFF00"/>
                </a:solidFill>
              </a:rPr>
              <a:t>12</a:t>
            </a:r>
            <a:r>
              <a:rPr lang="en-US" sz="2800" dirty="0">
                <a:solidFill>
                  <a:schemeClr val="bg1"/>
                </a:solidFill>
              </a:rPr>
              <a:t> For though by this time you ought to be teachers, you need 	someone to teach you again the basic principles of the oracles of </a:t>
            </a:r>
          </a:p>
          <a:p>
            <a:r>
              <a:rPr lang="en-US" sz="2800" dirty="0">
                <a:solidFill>
                  <a:schemeClr val="bg1"/>
                </a:solidFill>
              </a:rPr>
              <a:t>God. You need milk, not solid food, </a:t>
            </a:r>
          </a:p>
          <a:p>
            <a:r>
              <a:rPr lang="en-US" sz="2800" dirty="0">
                <a:solidFill>
                  <a:srgbClr val="FFFF00"/>
                </a:solidFill>
              </a:rPr>
              <a:t>13</a:t>
            </a:r>
            <a:r>
              <a:rPr lang="en-US" sz="2800" dirty="0">
                <a:solidFill>
                  <a:schemeClr val="bg1"/>
                </a:solidFill>
              </a:rPr>
              <a:t> for everyone who lives on milk is unskilled in the word of 	</a:t>
            </a:r>
          </a:p>
          <a:p>
            <a:r>
              <a:rPr lang="en-US" sz="2800" dirty="0">
                <a:solidFill>
                  <a:schemeClr val="bg1"/>
                </a:solidFill>
              </a:rPr>
              <a:t>righteousness, since he is a child. </a:t>
            </a:r>
          </a:p>
          <a:p>
            <a:r>
              <a:rPr lang="en-US" sz="2800" dirty="0">
                <a:solidFill>
                  <a:srgbClr val="FFFF00"/>
                </a:solidFill>
              </a:rPr>
              <a:t>14</a:t>
            </a:r>
            <a:r>
              <a:rPr lang="en-US" sz="2800" dirty="0">
                <a:solidFill>
                  <a:schemeClr val="bg1"/>
                </a:solidFill>
              </a:rPr>
              <a:t> But solid food is for the mature, for those who have their powers of discernment trained by constant practice to distinguish good from evil.</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Hebrews 5:12-14 (ESV)</a:t>
            </a:r>
          </a:p>
        </p:txBody>
      </p:sp>
    </p:spTree>
    <p:extLst>
      <p:ext uri="{BB962C8B-B14F-4D97-AF65-F5344CB8AC3E}">
        <p14:creationId xmlns:p14="http://schemas.microsoft.com/office/powerpoint/2010/main" val="382206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338604"/>
            <a:ext cx="12192000" cy="707886"/>
          </a:xfrm>
          <a:prstGeom prst="rect">
            <a:avLst/>
          </a:prstGeom>
          <a:solidFill>
            <a:srgbClr val="8F1505"/>
          </a:solidFill>
        </p:spPr>
        <p:txBody>
          <a:bodyPr wrap="square" lIns="182880" rIns="182880" rtlCol="0">
            <a:spAutoFit/>
          </a:bodyPr>
          <a:lstStyle/>
          <a:p>
            <a:pPr algn="ctr"/>
            <a:r>
              <a:rPr lang="en-US" sz="4000" b="1" dirty="0">
                <a:solidFill>
                  <a:schemeClr val="bg1"/>
                </a:solidFill>
              </a:rPr>
              <a:t>How to be Led by God</a:t>
            </a:r>
          </a:p>
        </p:txBody>
      </p:sp>
      <p:sp>
        <p:nvSpPr>
          <p:cNvPr id="9" name="TextBox 8">
            <a:extLst>
              <a:ext uri="{FF2B5EF4-FFF2-40B4-BE49-F238E27FC236}">
                <a16:creationId xmlns:a16="http://schemas.microsoft.com/office/drawing/2014/main" id="{81A7DD73-4AD8-9846-955C-906B5C266736}"/>
              </a:ext>
            </a:extLst>
          </p:cNvPr>
          <p:cNvSpPr txBox="1"/>
          <p:nvPr/>
        </p:nvSpPr>
        <p:spPr>
          <a:xfrm>
            <a:off x="0" y="1385095"/>
            <a:ext cx="5985164" cy="707886"/>
          </a:xfrm>
          <a:prstGeom prst="rect">
            <a:avLst/>
          </a:prstGeom>
          <a:solidFill>
            <a:srgbClr val="8F1505"/>
          </a:solidFill>
        </p:spPr>
        <p:txBody>
          <a:bodyPr wrap="square" lIns="182880" rIns="182880" rtlCol="0">
            <a:spAutoFit/>
          </a:bodyPr>
          <a:lstStyle/>
          <a:p>
            <a:r>
              <a:rPr lang="en-US" sz="4000" b="1" dirty="0">
                <a:solidFill>
                  <a:schemeClr val="bg1"/>
                </a:solidFill>
              </a:rPr>
              <a:t>2) Be Filled with the Spirit</a:t>
            </a:r>
          </a:p>
        </p:txBody>
      </p:sp>
    </p:spTree>
    <p:extLst>
      <p:ext uri="{BB962C8B-B14F-4D97-AF65-F5344CB8AC3E}">
        <p14:creationId xmlns:p14="http://schemas.microsoft.com/office/powerpoint/2010/main" val="1941878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23220"/>
          </a:xfrm>
          <a:prstGeom prst="rect">
            <a:avLst/>
          </a:prstGeom>
          <a:noFill/>
        </p:spPr>
        <p:txBody>
          <a:bodyPr wrap="square" rtlCol="0">
            <a:spAutoFit/>
          </a:bodyPr>
          <a:lstStyle/>
          <a:p>
            <a:r>
              <a:rPr lang="en-US" sz="2800" dirty="0">
                <a:solidFill>
                  <a:schemeClr val="bg1"/>
                </a:solidFill>
              </a:rPr>
              <a:t>For all who are led by the Spirit of God are sons of God.</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Romans 8:14 (ESV)</a:t>
            </a:r>
          </a:p>
        </p:txBody>
      </p:sp>
    </p:spTree>
    <p:extLst>
      <p:ext uri="{BB962C8B-B14F-4D97-AF65-F5344CB8AC3E}">
        <p14:creationId xmlns:p14="http://schemas.microsoft.com/office/powerpoint/2010/main" val="465894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338604"/>
            <a:ext cx="12192000" cy="707886"/>
          </a:xfrm>
          <a:prstGeom prst="rect">
            <a:avLst/>
          </a:prstGeom>
          <a:solidFill>
            <a:srgbClr val="8F1505"/>
          </a:solidFill>
        </p:spPr>
        <p:txBody>
          <a:bodyPr wrap="square" lIns="182880" rIns="182880" rtlCol="0">
            <a:spAutoFit/>
          </a:bodyPr>
          <a:lstStyle/>
          <a:p>
            <a:pPr algn="ctr"/>
            <a:r>
              <a:rPr lang="en-US" sz="4000" b="1" dirty="0">
                <a:solidFill>
                  <a:schemeClr val="bg1"/>
                </a:solidFill>
              </a:rPr>
              <a:t>How to be Led by God</a:t>
            </a:r>
          </a:p>
        </p:txBody>
      </p:sp>
      <p:sp>
        <p:nvSpPr>
          <p:cNvPr id="9" name="TextBox 8">
            <a:extLst>
              <a:ext uri="{FF2B5EF4-FFF2-40B4-BE49-F238E27FC236}">
                <a16:creationId xmlns:a16="http://schemas.microsoft.com/office/drawing/2014/main" id="{81A7DD73-4AD8-9846-955C-906B5C266736}"/>
              </a:ext>
            </a:extLst>
          </p:cNvPr>
          <p:cNvSpPr txBox="1"/>
          <p:nvPr/>
        </p:nvSpPr>
        <p:spPr>
          <a:xfrm>
            <a:off x="0" y="1253012"/>
            <a:ext cx="5985164" cy="1938992"/>
          </a:xfrm>
          <a:prstGeom prst="rect">
            <a:avLst/>
          </a:prstGeom>
          <a:solidFill>
            <a:srgbClr val="8F1505"/>
          </a:solidFill>
        </p:spPr>
        <p:txBody>
          <a:bodyPr wrap="square" lIns="182880" rIns="182880" rtlCol="0">
            <a:spAutoFit/>
          </a:bodyPr>
          <a:lstStyle/>
          <a:p>
            <a:r>
              <a:rPr lang="en-US" sz="4000" b="1" dirty="0">
                <a:solidFill>
                  <a:schemeClr val="bg1"/>
                </a:solidFill>
              </a:rPr>
              <a:t>3) Remember He is always guiding us for His Purposes and His Glory</a:t>
            </a:r>
          </a:p>
        </p:txBody>
      </p:sp>
    </p:spTree>
    <p:extLst>
      <p:ext uri="{BB962C8B-B14F-4D97-AF65-F5344CB8AC3E}">
        <p14:creationId xmlns:p14="http://schemas.microsoft.com/office/powerpoint/2010/main" val="953717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1877437"/>
          </a:xfrm>
          <a:prstGeom prst="rect">
            <a:avLst/>
          </a:prstGeom>
          <a:noFill/>
        </p:spPr>
        <p:txBody>
          <a:bodyPr wrap="square" rtlCol="0">
            <a:spAutoFit/>
          </a:bodyPr>
          <a:lstStyle/>
          <a:p>
            <a:r>
              <a:rPr lang="en-US" sz="2800" dirty="0">
                <a:solidFill>
                  <a:srgbClr val="FFFF00"/>
                </a:solidFill>
              </a:rPr>
              <a:t>3</a:t>
            </a:r>
            <a:r>
              <a:rPr lang="en-US" sz="2800" dirty="0">
                <a:solidFill>
                  <a:schemeClr val="bg1"/>
                </a:solidFill>
              </a:rPr>
              <a:t> He restores my soul.</a:t>
            </a:r>
          </a:p>
          <a:p>
            <a:r>
              <a:rPr lang="en-US" sz="4400" dirty="0">
                <a:solidFill>
                  <a:schemeClr val="bg1"/>
                </a:solidFill>
              </a:rPr>
              <a:t>He leads me in paths of righteousness </a:t>
            </a:r>
            <a:r>
              <a:rPr lang="en-US" sz="4400" dirty="0">
                <a:solidFill>
                  <a:srgbClr val="FFFF00"/>
                </a:solidFill>
              </a:rPr>
              <a:t>for his name's sake</a:t>
            </a:r>
            <a:r>
              <a:rPr lang="en-US" sz="4400" dirty="0">
                <a:solidFill>
                  <a:schemeClr val="bg1"/>
                </a:solidFill>
              </a:rPr>
              <a:t>.</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3 (ESV)</a:t>
            </a:r>
          </a:p>
        </p:txBody>
      </p:sp>
    </p:spTree>
    <p:extLst>
      <p:ext uri="{BB962C8B-B14F-4D97-AF65-F5344CB8AC3E}">
        <p14:creationId xmlns:p14="http://schemas.microsoft.com/office/powerpoint/2010/main" val="3202282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954107"/>
          </a:xfrm>
          <a:prstGeom prst="rect">
            <a:avLst/>
          </a:prstGeom>
          <a:noFill/>
        </p:spPr>
        <p:txBody>
          <a:bodyPr wrap="square" rtlCol="0">
            <a:spAutoFit/>
          </a:bodyPr>
          <a:lstStyle/>
          <a:p>
            <a:r>
              <a:rPr lang="en-US" sz="2800" dirty="0">
                <a:solidFill>
                  <a:schemeClr val="bg1"/>
                </a:solidFill>
              </a:rPr>
              <a:t>For from him and through him and to him are all things. To him be glory forever. Amen.</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Romans 11:36 (ESV)</a:t>
            </a:r>
          </a:p>
        </p:txBody>
      </p:sp>
    </p:spTree>
    <p:extLst>
      <p:ext uri="{BB962C8B-B14F-4D97-AF65-F5344CB8AC3E}">
        <p14:creationId xmlns:p14="http://schemas.microsoft.com/office/powerpoint/2010/main" val="2094715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707935"/>
            <a:ext cx="5244935" cy="1815882"/>
          </a:xfrm>
          <a:prstGeom prst="rect">
            <a:avLst/>
          </a:prstGeom>
          <a:solidFill>
            <a:srgbClr val="8F1505"/>
          </a:solidFill>
        </p:spPr>
        <p:txBody>
          <a:bodyPr wrap="square" lIns="182880" rIns="182880" rtlCol="0">
            <a:spAutoFit/>
          </a:bodyPr>
          <a:lstStyle/>
          <a:p>
            <a:pPr algn="r"/>
            <a:r>
              <a:rPr lang="en-US" sz="4000" b="1" dirty="0">
                <a:solidFill>
                  <a:schemeClr val="bg1"/>
                </a:solidFill>
              </a:rPr>
              <a:t>Jesus is the Shepherd Who Guides Us</a:t>
            </a:r>
          </a:p>
          <a:p>
            <a:pPr algn="r"/>
            <a:r>
              <a:rPr lang="en-US" sz="3200" b="1" dirty="0">
                <a:solidFill>
                  <a:schemeClr val="bg1"/>
                </a:solidFill>
              </a:rPr>
              <a:t>Psalm 23:3</a:t>
            </a:r>
          </a:p>
        </p:txBody>
      </p:sp>
    </p:spTree>
    <p:extLst>
      <p:ext uri="{BB962C8B-B14F-4D97-AF65-F5344CB8AC3E}">
        <p14:creationId xmlns:p14="http://schemas.microsoft.com/office/powerpoint/2010/main" val="4016428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707935"/>
            <a:ext cx="5244935" cy="1815882"/>
          </a:xfrm>
          <a:prstGeom prst="rect">
            <a:avLst/>
          </a:prstGeom>
          <a:solidFill>
            <a:srgbClr val="8F1505"/>
          </a:solidFill>
        </p:spPr>
        <p:txBody>
          <a:bodyPr wrap="square" lIns="182880" rIns="182880" rtlCol="0">
            <a:spAutoFit/>
          </a:bodyPr>
          <a:lstStyle/>
          <a:p>
            <a:pPr algn="r"/>
            <a:r>
              <a:rPr lang="en-US" sz="4000" b="1" dirty="0">
                <a:solidFill>
                  <a:schemeClr val="bg1"/>
                </a:solidFill>
              </a:rPr>
              <a:t>Jesus is the Shepherd Who Guides Us</a:t>
            </a:r>
          </a:p>
          <a:p>
            <a:pPr algn="r"/>
            <a:r>
              <a:rPr lang="en-US" sz="3200" b="1" dirty="0">
                <a:solidFill>
                  <a:schemeClr val="bg1"/>
                </a:solidFill>
              </a:rPr>
              <a:t>Psalm 23:3</a:t>
            </a:r>
          </a:p>
        </p:txBody>
      </p:sp>
    </p:spTree>
    <p:extLst>
      <p:ext uri="{BB962C8B-B14F-4D97-AF65-F5344CB8AC3E}">
        <p14:creationId xmlns:p14="http://schemas.microsoft.com/office/powerpoint/2010/main" val="254408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832092"/>
          </a:xfrm>
          <a:prstGeom prst="rect">
            <a:avLst/>
          </a:prstGeom>
          <a:noFill/>
        </p:spPr>
        <p:txBody>
          <a:bodyPr wrap="square" rtlCol="0">
            <a:spAutoFit/>
          </a:bodyPr>
          <a:lstStyle/>
          <a:p>
            <a:r>
              <a:rPr lang="en-US" sz="2800" dirty="0">
                <a:solidFill>
                  <a:srgbClr val="FFFF00"/>
                </a:solidFill>
              </a:rPr>
              <a:t>1</a:t>
            </a:r>
            <a:r>
              <a:rPr lang="en-US" sz="2800" dirty="0">
                <a:solidFill>
                  <a:schemeClr val="bg1"/>
                </a:solidFill>
              </a:rPr>
              <a:t> The Lord is my shepherd; I shall not want.</a:t>
            </a:r>
          </a:p>
          <a:p>
            <a:endParaRPr lang="en-US" sz="2800" dirty="0">
              <a:solidFill>
                <a:schemeClr val="bg1"/>
              </a:solidFill>
            </a:endParaRPr>
          </a:p>
          <a:p>
            <a:r>
              <a:rPr lang="en-US" sz="2800" dirty="0">
                <a:solidFill>
                  <a:srgbClr val="FFFF00"/>
                </a:solidFill>
              </a:rPr>
              <a:t>2</a:t>
            </a:r>
            <a:r>
              <a:rPr lang="en-US" sz="2800" dirty="0">
                <a:solidFill>
                  <a:schemeClr val="bg1"/>
                </a:solidFill>
              </a:rPr>
              <a:t> He makes me lie down in green pastures.</a:t>
            </a:r>
          </a:p>
          <a:p>
            <a:r>
              <a:rPr lang="en-US" sz="2800" dirty="0">
                <a:solidFill>
                  <a:schemeClr val="bg1"/>
                </a:solidFill>
              </a:rPr>
              <a:t>He leads me beside still waters.</a:t>
            </a:r>
          </a:p>
          <a:p>
            <a:endParaRPr lang="en-US" sz="2800" dirty="0">
              <a:solidFill>
                <a:schemeClr val="bg1"/>
              </a:solidFill>
            </a:endParaRPr>
          </a:p>
          <a:p>
            <a:r>
              <a:rPr lang="en-US" sz="2800" dirty="0">
                <a:solidFill>
                  <a:srgbClr val="FFFF00"/>
                </a:solidFill>
              </a:rPr>
              <a:t>3</a:t>
            </a:r>
            <a:r>
              <a:rPr lang="en-US" sz="2800" dirty="0">
                <a:solidFill>
                  <a:schemeClr val="bg1"/>
                </a:solidFill>
              </a:rPr>
              <a:t> He restores my soul.</a:t>
            </a:r>
          </a:p>
          <a:p>
            <a:r>
              <a:rPr lang="en-US" sz="2800" dirty="0">
                <a:solidFill>
                  <a:schemeClr val="bg1"/>
                </a:solidFill>
              </a:rPr>
              <a:t>He leads me in paths of righteousness for his name's sake.</a:t>
            </a:r>
          </a:p>
          <a:p>
            <a:endParaRPr lang="en-US" sz="2800" dirty="0">
              <a:solidFill>
                <a:schemeClr val="bg1"/>
              </a:solidFill>
            </a:endParaRPr>
          </a:p>
          <a:p>
            <a:r>
              <a:rPr lang="en-US" sz="2800" dirty="0">
                <a:solidFill>
                  <a:srgbClr val="FFFF00"/>
                </a:solidFill>
              </a:rPr>
              <a:t>4</a:t>
            </a:r>
            <a:r>
              <a:rPr lang="en-US" sz="2800" dirty="0">
                <a:solidFill>
                  <a:schemeClr val="bg1"/>
                </a:solidFill>
              </a:rPr>
              <a:t> Even though I walk through the valley of the shadow of death, I will fear no evil, for you are with me; your rod and your staff, they comfort me.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1-6 (ESV)</a:t>
            </a:r>
          </a:p>
        </p:txBody>
      </p:sp>
    </p:spTree>
    <p:extLst>
      <p:ext uri="{BB962C8B-B14F-4D97-AF65-F5344CB8AC3E}">
        <p14:creationId xmlns:p14="http://schemas.microsoft.com/office/powerpoint/2010/main" val="369518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rgbClr val="FFFF00"/>
                </a:solidFill>
              </a:rPr>
              <a:t>5</a:t>
            </a:r>
            <a:r>
              <a:rPr lang="en-US" sz="2800" dirty="0">
                <a:solidFill>
                  <a:schemeClr val="bg1"/>
                </a:solidFill>
              </a:rPr>
              <a:t> You prepare a table before me in the presence of my enemies;</a:t>
            </a:r>
          </a:p>
          <a:p>
            <a:r>
              <a:rPr lang="en-US" sz="2800" dirty="0">
                <a:solidFill>
                  <a:schemeClr val="bg1"/>
                </a:solidFill>
              </a:rPr>
              <a:t>you anoint my head with oil; my cup overflows.</a:t>
            </a:r>
          </a:p>
          <a:p>
            <a:endParaRPr lang="en-US" sz="2800" dirty="0">
              <a:solidFill>
                <a:schemeClr val="bg1"/>
              </a:solidFill>
            </a:endParaRPr>
          </a:p>
          <a:p>
            <a:r>
              <a:rPr lang="en-US" sz="2800" dirty="0">
                <a:solidFill>
                  <a:srgbClr val="FFFF00"/>
                </a:solidFill>
              </a:rPr>
              <a:t>6</a:t>
            </a:r>
            <a:r>
              <a:rPr lang="en-US" sz="2800" dirty="0">
                <a:solidFill>
                  <a:schemeClr val="bg1"/>
                </a:solidFill>
              </a:rPr>
              <a:t> Surely goodness and mercy shall follow me all the days of my life,</a:t>
            </a:r>
          </a:p>
          <a:p>
            <a:r>
              <a:rPr lang="en-US" sz="2800" dirty="0">
                <a:solidFill>
                  <a:schemeClr val="bg1"/>
                </a:solidFill>
              </a:rPr>
              <a:t>and I shall dwell in the house of the Lord forever.</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1-6 (ESV)</a:t>
            </a:r>
          </a:p>
        </p:txBody>
      </p:sp>
    </p:spTree>
    <p:extLst>
      <p:ext uri="{BB962C8B-B14F-4D97-AF65-F5344CB8AC3E}">
        <p14:creationId xmlns:p14="http://schemas.microsoft.com/office/powerpoint/2010/main" val="3338149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707935"/>
            <a:ext cx="5244935" cy="1815882"/>
          </a:xfrm>
          <a:prstGeom prst="rect">
            <a:avLst/>
          </a:prstGeom>
          <a:solidFill>
            <a:srgbClr val="8F1505"/>
          </a:solidFill>
        </p:spPr>
        <p:txBody>
          <a:bodyPr wrap="square" lIns="182880" rIns="182880" rtlCol="0">
            <a:spAutoFit/>
          </a:bodyPr>
          <a:lstStyle/>
          <a:p>
            <a:pPr algn="r"/>
            <a:r>
              <a:rPr lang="en-US" sz="4000" b="1" dirty="0">
                <a:solidFill>
                  <a:schemeClr val="bg1"/>
                </a:solidFill>
              </a:rPr>
              <a:t>Jesus is the Shepherd Who Guides Us</a:t>
            </a:r>
          </a:p>
          <a:p>
            <a:pPr algn="r"/>
            <a:r>
              <a:rPr lang="en-US" sz="3200" b="1" dirty="0">
                <a:solidFill>
                  <a:schemeClr val="bg1"/>
                </a:solidFill>
              </a:rPr>
              <a:t>Psalm 23:3</a:t>
            </a:r>
          </a:p>
        </p:txBody>
      </p:sp>
    </p:spTree>
    <p:extLst>
      <p:ext uri="{BB962C8B-B14F-4D97-AF65-F5344CB8AC3E}">
        <p14:creationId xmlns:p14="http://schemas.microsoft.com/office/powerpoint/2010/main" val="99910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1877437"/>
          </a:xfrm>
          <a:prstGeom prst="rect">
            <a:avLst/>
          </a:prstGeom>
          <a:noFill/>
        </p:spPr>
        <p:txBody>
          <a:bodyPr wrap="square" rtlCol="0">
            <a:spAutoFit/>
          </a:bodyPr>
          <a:lstStyle/>
          <a:p>
            <a:r>
              <a:rPr lang="en-US" sz="2800" dirty="0">
                <a:solidFill>
                  <a:srgbClr val="FFFF00"/>
                </a:solidFill>
              </a:rPr>
              <a:t>3</a:t>
            </a:r>
            <a:r>
              <a:rPr lang="en-US" sz="2800" dirty="0">
                <a:solidFill>
                  <a:schemeClr val="bg1"/>
                </a:solidFill>
              </a:rPr>
              <a:t> He restores my soul.</a:t>
            </a:r>
          </a:p>
          <a:p>
            <a:r>
              <a:rPr lang="en-US" sz="4400" dirty="0">
                <a:solidFill>
                  <a:schemeClr val="bg1"/>
                </a:solidFill>
              </a:rPr>
              <a:t>He leads me in paths of righteousness for his name's sake.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3 (ESV)</a:t>
            </a:r>
          </a:p>
        </p:txBody>
      </p:sp>
    </p:spTree>
    <p:extLst>
      <p:ext uri="{BB962C8B-B14F-4D97-AF65-F5344CB8AC3E}">
        <p14:creationId xmlns:p14="http://schemas.microsoft.com/office/powerpoint/2010/main" val="114230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203745"/>
          </a:xfrm>
          <a:prstGeom prst="rect">
            <a:avLst/>
          </a:prstGeom>
          <a:solidFill>
            <a:srgbClr val="C00000">
              <a:alpha val="7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569660"/>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The “Big Picture” of the Message Today:</a:t>
            </a:r>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8" name="TextBox 7">
            <a:extLst>
              <a:ext uri="{FF2B5EF4-FFF2-40B4-BE49-F238E27FC236}">
                <a16:creationId xmlns:a16="http://schemas.microsoft.com/office/drawing/2014/main" id="{1EEB3B52-84ED-E44B-867C-A6B8C630BB07}"/>
              </a:ext>
            </a:extLst>
          </p:cNvPr>
          <p:cNvSpPr txBox="1"/>
          <p:nvPr/>
        </p:nvSpPr>
        <p:spPr>
          <a:xfrm>
            <a:off x="344449" y="2625327"/>
            <a:ext cx="10414595" cy="4031873"/>
          </a:xfrm>
          <a:prstGeom prst="rect">
            <a:avLst/>
          </a:prstGeom>
          <a:noFill/>
        </p:spPr>
        <p:txBody>
          <a:bodyPr wrap="square" rtlCol="0">
            <a:spAutoFit/>
          </a:bodyPr>
          <a:lstStyle/>
          <a:p>
            <a:r>
              <a:rPr lang="en-US" sz="48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Two Observations in Psalm 23:3b</a:t>
            </a:r>
          </a:p>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Jesus the Good Shepherd guides His sheep</a:t>
            </a:r>
          </a:p>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The Good Shepherd always guides us with a purpose in mind</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519409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203745"/>
          </a:xfrm>
          <a:prstGeom prst="rect">
            <a:avLst/>
          </a:prstGeom>
          <a:solidFill>
            <a:srgbClr val="C00000">
              <a:alpha val="7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569660"/>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Some caution when looking for guidance</a:t>
            </a:r>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8" name="TextBox 7">
            <a:extLst>
              <a:ext uri="{FF2B5EF4-FFF2-40B4-BE49-F238E27FC236}">
                <a16:creationId xmlns:a16="http://schemas.microsoft.com/office/drawing/2014/main" id="{1EEB3B52-84ED-E44B-867C-A6B8C630BB07}"/>
              </a:ext>
            </a:extLst>
          </p:cNvPr>
          <p:cNvSpPr txBox="1"/>
          <p:nvPr/>
        </p:nvSpPr>
        <p:spPr>
          <a:xfrm>
            <a:off x="5688280" y="3278470"/>
            <a:ext cx="6293922" cy="2554545"/>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Don’t let your feelings be your guide</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pic>
        <p:nvPicPr>
          <p:cNvPr id="3" name="Picture 2">
            <a:extLst>
              <a:ext uri="{FF2B5EF4-FFF2-40B4-BE49-F238E27FC236}">
                <a16:creationId xmlns:a16="http://schemas.microsoft.com/office/drawing/2014/main" id="{F6FAD9AD-F4E0-A343-B18A-F4AE2BA622B3}"/>
              </a:ext>
            </a:extLst>
          </p:cNvPr>
          <p:cNvPicPr>
            <a:picLocks noChangeAspect="1"/>
          </p:cNvPicPr>
          <p:nvPr/>
        </p:nvPicPr>
        <p:blipFill>
          <a:blip r:embed="rId4"/>
          <a:stretch>
            <a:fillRect/>
          </a:stretch>
        </p:blipFill>
        <p:spPr>
          <a:xfrm>
            <a:off x="839684" y="2956955"/>
            <a:ext cx="3839194" cy="3344365"/>
          </a:xfrm>
          <a:prstGeom prst="rect">
            <a:avLst/>
          </a:prstGeom>
        </p:spPr>
      </p:pic>
    </p:spTree>
    <p:extLst>
      <p:ext uri="{BB962C8B-B14F-4D97-AF65-F5344CB8AC3E}">
        <p14:creationId xmlns:p14="http://schemas.microsoft.com/office/powerpoint/2010/main" val="4247994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573</Words>
  <Application>Microsoft Office PowerPoint</Application>
  <PresentationFormat>Widescreen</PresentationFormat>
  <Paragraphs>124</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Andrea Allardice</cp:lastModifiedBy>
  <cp:revision>15</cp:revision>
  <dcterms:created xsi:type="dcterms:W3CDTF">2019-07-14T09:17:50Z</dcterms:created>
  <dcterms:modified xsi:type="dcterms:W3CDTF">2019-07-15T16:08:35Z</dcterms:modified>
</cp:coreProperties>
</file>