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330" r:id="rId2"/>
    <p:sldId id="348" r:id="rId3"/>
    <p:sldId id="331" r:id="rId4"/>
    <p:sldId id="332" r:id="rId5"/>
    <p:sldId id="333" r:id="rId6"/>
    <p:sldId id="334" r:id="rId7"/>
    <p:sldId id="337" r:id="rId8"/>
    <p:sldId id="339" r:id="rId9"/>
    <p:sldId id="338" r:id="rId10"/>
    <p:sldId id="340" r:id="rId11"/>
    <p:sldId id="341" r:id="rId12"/>
    <p:sldId id="342" r:id="rId13"/>
    <p:sldId id="343" r:id="rId14"/>
    <p:sldId id="344" r:id="rId15"/>
    <p:sldId id="345" r:id="rId16"/>
    <p:sldId id="346" r:id="rId17"/>
    <p:sldId id="347" r:id="rId1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57" d="100"/>
          <a:sy n="57" d="100"/>
        </p:scale>
        <p:origin x="108" y="1254"/>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1373C1B-FE6F-4CA9-A1A2-ACCA7FDC9F7D}" type="datetimeFigureOut">
              <a:rPr lang="en-US" smtClean="0"/>
              <a:t>6/3/2019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D53A1D-99EE-4301-8C1C-C536CB542F9C}" type="slidenum">
              <a:rPr lang="en-US" smtClean="0"/>
              <a:t>‹#›</a:t>
            </a:fld>
            <a:endParaRPr lang="en-US"/>
          </a:p>
        </p:txBody>
      </p:sp>
    </p:spTree>
    <p:extLst>
      <p:ext uri="{BB962C8B-B14F-4D97-AF65-F5344CB8AC3E}">
        <p14:creationId xmlns:p14="http://schemas.microsoft.com/office/powerpoint/2010/main" val="4122049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373C1B-FE6F-4CA9-A1A2-ACCA7FDC9F7D}" type="datetimeFigureOut">
              <a:rPr lang="en-US" smtClean="0"/>
              <a:t>6/3/2019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D53A1D-99EE-4301-8C1C-C536CB542F9C}" type="slidenum">
              <a:rPr lang="en-US" smtClean="0"/>
              <a:t>‹#›</a:t>
            </a:fld>
            <a:endParaRPr lang="en-US"/>
          </a:p>
        </p:txBody>
      </p:sp>
    </p:spTree>
    <p:extLst>
      <p:ext uri="{BB962C8B-B14F-4D97-AF65-F5344CB8AC3E}">
        <p14:creationId xmlns:p14="http://schemas.microsoft.com/office/powerpoint/2010/main" val="3627351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373C1B-FE6F-4CA9-A1A2-ACCA7FDC9F7D}" type="datetimeFigureOut">
              <a:rPr lang="en-US" smtClean="0"/>
              <a:t>6/3/2019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D53A1D-99EE-4301-8C1C-C536CB542F9C}" type="slidenum">
              <a:rPr lang="en-US" smtClean="0"/>
              <a:t>‹#›</a:t>
            </a:fld>
            <a:endParaRPr lang="en-US"/>
          </a:p>
        </p:txBody>
      </p:sp>
    </p:spTree>
    <p:extLst>
      <p:ext uri="{BB962C8B-B14F-4D97-AF65-F5344CB8AC3E}">
        <p14:creationId xmlns:p14="http://schemas.microsoft.com/office/powerpoint/2010/main" val="856649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373C1B-FE6F-4CA9-A1A2-ACCA7FDC9F7D}" type="datetimeFigureOut">
              <a:rPr lang="en-US" smtClean="0"/>
              <a:t>6/3/2019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D53A1D-99EE-4301-8C1C-C536CB542F9C}" type="slidenum">
              <a:rPr lang="en-US" smtClean="0"/>
              <a:t>‹#›</a:t>
            </a:fld>
            <a:endParaRPr lang="en-US"/>
          </a:p>
        </p:txBody>
      </p:sp>
    </p:spTree>
    <p:extLst>
      <p:ext uri="{BB962C8B-B14F-4D97-AF65-F5344CB8AC3E}">
        <p14:creationId xmlns:p14="http://schemas.microsoft.com/office/powerpoint/2010/main" val="2493007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373C1B-FE6F-4CA9-A1A2-ACCA7FDC9F7D}" type="datetimeFigureOut">
              <a:rPr lang="en-US" smtClean="0"/>
              <a:t>6/3/2019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D53A1D-99EE-4301-8C1C-C536CB542F9C}" type="slidenum">
              <a:rPr lang="en-US" smtClean="0"/>
              <a:t>‹#›</a:t>
            </a:fld>
            <a:endParaRPr lang="en-US"/>
          </a:p>
        </p:txBody>
      </p:sp>
    </p:spTree>
    <p:extLst>
      <p:ext uri="{BB962C8B-B14F-4D97-AF65-F5344CB8AC3E}">
        <p14:creationId xmlns:p14="http://schemas.microsoft.com/office/powerpoint/2010/main" val="1958661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373C1B-FE6F-4CA9-A1A2-ACCA7FDC9F7D}" type="datetimeFigureOut">
              <a:rPr lang="en-US" smtClean="0"/>
              <a:t>6/3/2019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D53A1D-99EE-4301-8C1C-C536CB542F9C}" type="slidenum">
              <a:rPr lang="en-US" smtClean="0"/>
              <a:t>‹#›</a:t>
            </a:fld>
            <a:endParaRPr lang="en-US"/>
          </a:p>
        </p:txBody>
      </p:sp>
    </p:spTree>
    <p:extLst>
      <p:ext uri="{BB962C8B-B14F-4D97-AF65-F5344CB8AC3E}">
        <p14:creationId xmlns:p14="http://schemas.microsoft.com/office/powerpoint/2010/main" val="2738392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373C1B-FE6F-4CA9-A1A2-ACCA7FDC9F7D}" type="datetimeFigureOut">
              <a:rPr lang="en-US" smtClean="0"/>
              <a:t>6/3/2019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D53A1D-99EE-4301-8C1C-C536CB542F9C}" type="slidenum">
              <a:rPr lang="en-US" smtClean="0"/>
              <a:t>‹#›</a:t>
            </a:fld>
            <a:endParaRPr lang="en-US"/>
          </a:p>
        </p:txBody>
      </p:sp>
    </p:spTree>
    <p:extLst>
      <p:ext uri="{BB962C8B-B14F-4D97-AF65-F5344CB8AC3E}">
        <p14:creationId xmlns:p14="http://schemas.microsoft.com/office/powerpoint/2010/main" val="3602102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373C1B-FE6F-4CA9-A1A2-ACCA7FDC9F7D}" type="datetimeFigureOut">
              <a:rPr lang="en-US" smtClean="0"/>
              <a:t>6/3/2019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D53A1D-99EE-4301-8C1C-C536CB542F9C}" type="slidenum">
              <a:rPr lang="en-US" smtClean="0"/>
              <a:t>‹#›</a:t>
            </a:fld>
            <a:endParaRPr lang="en-US"/>
          </a:p>
        </p:txBody>
      </p:sp>
    </p:spTree>
    <p:extLst>
      <p:ext uri="{BB962C8B-B14F-4D97-AF65-F5344CB8AC3E}">
        <p14:creationId xmlns:p14="http://schemas.microsoft.com/office/powerpoint/2010/main" val="1850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373C1B-FE6F-4CA9-A1A2-ACCA7FDC9F7D}" type="datetimeFigureOut">
              <a:rPr lang="en-US" smtClean="0"/>
              <a:t>6/3/2019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D53A1D-99EE-4301-8C1C-C536CB542F9C}" type="slidenum">
              <a:rPr lang="en-US" smtClean="0"/>
              <a:t>‹#›</a:t>
            </a:fld>
            <a:endParaRPr lang="en-US"/>
          </a:p>
        </p:txBody>
      </p:sp>
    </p:spTree>
    <p:extLst>
      <p:ext uri="{BB962C8B-B14F-4D97-AF65-F5344CB8AC3E}">
        <p14:creationId xmlns:p14="http://schemas.microsoft.com/office/powerpoint/2010/main" val="3712788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1373C1B-FE6F-4CA9-A1A2-ACCA7FDC9F7D}" type="datetimeFigureOut">
              <a:rPr lang="en-US" smtClean="0"/>
              <a:t>6/3/2019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D53A1D-99EE-4301-8C1C-C536CB542F9C}" type="slidenum">
              <a:rPr lang="en-US" smtClean="0"/>
              <a:t>‹#›</a:t>
            </a:fld>
            <a:endParaRPr lang="en-US"/>
          </a:p>
        </p:txBody>
      </p:sp>
    </p:spTree>
    <p:extLst>
      <p:ext uri="{BB962C8B-B14F-4D97-AF65-F5344CB8AC3E}">
        <p14:creationId xmlns:p14="http://schemas.microsoft.com/office/powerpoint/2010/main" val="3644675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1373C1B-FE6F-4CA9-A1A2-ACCA7FDC9F7D}" type="datetimeFigureOut">
              <a:rPr lang="en-US" smtClean="0"/>
              <a:t>6/3/2019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D53A1D-99EE-4301-8C1C-C536CB542F9C}" type="slidenum">
              <a:rPr lang="en-US" smtClean="0"/>
              <a:t>‹#›</a:t>
            </a:fld>
            <a:endParaRPr lang="en-US"/>
          </a:p>
        </p:txBody>
      </p:sp>
    </p:spTree>
    <p:extLst>
      <p:ext uri="{BB962C8B-B14F-4D97-AF65-F5344CB8AC3E}">
        <p14:creationId xmlns:p14="http://schemas.microsoft.com/office/powerpoint/2010/main" val="2065198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373C1B-FE6F-4CA9-A1A2-ACCA7FDC9F7D}" type="datetimeFigureOut">
              <a:rPr lang="en-US" smtClean="0"/>
              <a:t>6/3/2019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D53A1D-99EE-4301-8C1C-C536CB542F9C}" type="slidenum">
              <a:rPr lang="en-US" smtClean="0"/>
              <a:t>‹#›</a:t>
            </a:fld>
            <a:endParaRPr lang="en-US"/>
          </a:p>
        </p:txBody>
      </p:sp>
    </p:spTree>
    <p:extLst>
      <p:ext uri="{BB962C8B-B14F-4D97-AF65-F5344CB8AC3E}">
        <p14:creationId xmlns:p14="http://schemas.microsoft.com/office/powerpoint/2010/main" val="249164300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Image result for feet following">
            <a:extLst>
              <a:ext uri="{FF2B5EF4-FFF2-40B4-BE49-F238E27FC236}">
                <a16:creationId xmlns:a16="http://schemas.microsoft.com/office/drawing/2014/main" id="{DE5EB849-9114-4A89-9861-D61947F08547}"/>
              </a:ext>
            </a:extLst>
          </p:cNvPr>
          <p:cNvPicPr>
            <a:picLocks noChangeAspect="1" noChangeArrowheads="1"/>
          </p:cNvPicPr>
          <p:nvPr/>
        </p:nvPicPr>
        <p:blipFill rotWithShape="1">
          <a:blip r:embed="rId2">
            <a:alphaModFix amt="50000"/>
            <a:extLst>
              <a:ext uri="{28A0092B-C50C-407E-A947-70E740481C1C}">
                <a14:useLocalDpi xmlns:a14="http://schemas.microsoft.com/office/drawing/2010/main" val="0"/>
              </a:ext>
            </a:extLst>
          </a:blip>
          <a:srcRect t="271" b="15774"/>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930584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0000">
            <a:alpha val="4000"/>
          </a:srgbClr>
        </a:solidFill>
        <a:effectLst/>
      </p:bgPr>
    </p:bg>
    <p:spTree>
      <p:nvGrpSpPr>
        <p:cNvPr id="1" name=""/>
        <p:cNvGrpSpPr/>
        <p:nvPr/>
      </p:nvGrpSpPr>
      <p:grpSpPr>
        <a:xfrm>
          <a:off x="0" y="0"/>
          <a:ext cx="0" cy="0"/>
          <a:chOff x="0" y="0"/>
          <a:chExt cx="0" cy="0"/>
        </a:xfrm>
      </p:grpSpPr>
      <p:pic>
        <p:nvPicPr>
          <p:cNvPr id="5" name="Picture 2" descr="Image result for feet following">
            <a:extLst>
              <a:ext uri="{FF2B5EF4-FFF2-40B4-BE49-F238E27FC236}">
                <a16:creationId xmlns:a16="http://schemas.microsoft.com/office/drawing/2014/main" id="{C5D40FD3-339E-48DF-ABDF-7D19CAE94C33}"/>
              </a:ext>
            </a:extLst>
          </p:cNvPr>
          <p:cNvPicPr>
            <a:picLocks noChangeAspect="1" noChangeArrowheads="1"/>
          </p:cNvPicPr>
          <p:nvPr/>
        </p:nvPicPr>
        <p:blipFill rotWithShape="1">
          <a:blip r:embed="rId2">
            <a:alphaModFix amt="50000"/>
            <a:extLst>
              <a:ext uri="{28A0092B-C50C-407E-A947-70E740481C1C}">
                <a14:useLocalDpi xmlns:a14="http://schemas.microsoft.com/office/drawing/2010/main" val="0"/>
              </a:ext>
            </a:extLst>
          </a:blip>
          <a:srcRect t="271" b="15774"/>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2D91AFF-ED5D-480F-9411-43FB98DA5B0B}"/>
              </a:ext>
            </a:extLst>
          </p:cNvPr>
          <p:cNvSpPr txBox="1"/>
          <p:nvPr/>
        </p:nvSpPr>
        <p:spPr>
          <a:xfrm>
            <a:off x="209006" y="156755"/>
            <a:ext cx="11800114" cy="6514012"/>
          </a:xfrm>
          <a:prstGeom prst="rect">
            <a:avLst/>
          </a:prstGeom>
          <a:solidFill>
            <a:schemeClr val="tx1">
              <a:alpha val="64000"/>
            </a:schemeClr>
          </a:solidFill>
        </p:spPr>
        <p:txBody>
          <a:bodyPr wrap="square" rtlCol="0">
            <a:noAutofit/>
          </a:bodyPr>
          <a:lstStyle/>
          <a:p>
            <a:pPr algn="ctr"/>
            <a:r>
              <a:rPr lang="en-US" sz="3200" b="1" dirty="0">
                <a:solidFill>
                  <a:schemeClr val="bg1"/>
                </a:solidFill>
                <a:effectLst>
                  <a:outerShdw blurRad="38100" dist="38100" dir="2700000" algn="tl">
                    <a:srgbClr val="000000">
                      <a:alpha val="43137"/>
                    </a:srgbClr>
                  </a:outerShdw>
                </a:effectLst>
              </a:rPr>
              <a:t>FAILURE OR FOLLOWER?</a:t>
            </a:r>
          </a:p>
          <a:p>
            <a:endParaRPr lang="en-US" sz="1100" dirty="0">
              <a:solidFill>
                <a:schemeClr val="bg1"/>
              </a:solidFill>
              <a:latin typeface="Abadi" panose="020B0604020202020204" pitchFamily="34" charset="0"/>
            </a:endParaRPr>
          </a:p>
          <a:p>
            <a:pPr algn="ctr"/>
            <a:r>
              <a:rPr lang="en-US" sz="3200" dirty="0">
                <a:solidFill>
                  <a:schemeClr val="bg1"/>
                </a:solidFill>
                <a:effectLst>
                  <a:outerShdw blurRad="38100" dist="38100" dir="2700000" algn="tl">
                    <a:srgbClr val="000000">
                      <a:alpha val="43137"/>
                    </a:srgbClr>
                  </a:outerShdw>
                </a:effectLst>
              </a:rPr>
              <a:t>What went through Peter’s mind when he remembered…</a:t>
            </a:r>
            <a:endParaRPr lang="en-US" sz="3200" i="1" dirty="0">
              <a:solidFill>
                <a:schemeClr val="bg1"/>
              </a:solidFill>
              <a:effectLst>
                <a:outerShdw blurRad="38100" dist="38100" dir="2700000" algn="tl">
                  <a:srgbClr val="000000">
                    <a:alpha val="43137"/>
                  </a:srgbClr>
                </a:outerShdw>
              </a:effectLst>
            </a:endParaRPr>
          </a:p>
          <a:p>
            <a:pPr algn="ctr"/>
            <a:endParaRPr lang="en-US" sz="3200" b="1" dirty="0">
              <a:solidFill>
                <a:schemeClr val="bg1"/>
              </a:solidFill>
              <a:effectLst>
                <a:outerShdw blurRad="38100" dist="38100" dir="2700000" algn="tl">
                  <a:srgbClr val="000000">
                    <a:alpha val="43137"/>
                  </a:srgbClr>
                </a:outerShdw>
              </a:effectLst>
            </a:endParaRPr>
          </a:p>
        </p:txBody>
      </p:sp>
      <p:sp>
        <p:nvSpPr>
          <p:cNvPr id="7" name="Oval 6">
            <a:extLst>
              <a:ext uri="{FF2B5EF4-FFF2-40B4-BE49-F238E27FC236}">
                <a16:creationId xmlns:a16="http://schemas.microsoft.com/office/drawing/2014/main" id="{9D203D8D-9618-4FBA-BE51-FDEB0DEFFA65}"/>
              </a:ext>
            </a:extLst>
          </p:cNvPr>
          <p:cNvSpPr/>
          <p:nvPr/>
        </p:nvSpPr>
        <p:spPr>
          <a:xfrm rot="20314147">
            <a:off x="835672" y="1405332"/>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Met</a:t>
            </a:r>
          </a:p>
          <a:p>
            <a:pPr algn="ctr"/>
            <a:r>
              <a:rPr lang="en-US" sz="2800" i="1" dirty="0">
                <a:solidFill>
                  <a:schemeClr val="tx1"/>
                </a:solidFill>
              </a:rPr>
              <a:t>John 1:40-42</a:t>
            </a:r>
          </a:p>
        </p:txBody>
      </p:sp>
      <p:sp>
        <p:nvSpPr>
          <p:cNvPr id="8" name="Oval 7">
            <a:extLst>
              <a:ext uri="{FF2B5EF4-FFF2-40B4-BE49-F238E27FC236}">
                <a16:creationId xmlns:a16="http://schemas.microsoft.com/office/drawing/2014/main" id="{6C8DE439-D043-4C0B-8A65-16C6AEDADEE9}"/>
              </a:ext>
            </a:extLst>
          </p:cNvPr>
          <p:cNvSpPr/>
          <p:nvPr/>
        </p:nvSpPr>
        <p:spPr>
          <a:xfrm rot="20710304">
            <a:off x="8084892" y="4119187"/>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Learned</a:t>
            </a:r>
          </a:p>
          <a:p>
            <a:pPr algn="ctr"/>
            <a:r>
              <a:rPr lang="en-US" sz="2800" i="1" dirty="0">
                <a:solidFill>
                  <a:schemeClr val="tx1"/>
                </a:solidFill>
              </a:rPr>
              <a:t>John 13:6-8</a:t>
            </a:r>
          </a:p>
        </p:txBody>
      </p:sp>
      <p:sp>
        <p:nvSpPr>
          <p:cNvPr id="9" name="Oval 8">
            <a:extLst>
              <a:ext uri="{FF2B5EF4-FFF2-40B4-BE49-F238E27FC236}">
                <a16:creationId xmlns:a16="http://schemas.microsoft.com/office/drawing/2014/main" id="{C8F77D78-E304-47C7-890A-FE01C6AD6A0D}"/>
              </a:ext>
            </a:extLst>
          </p:cNvPr>
          <p:cNvSpPr/>
          <p:nvPr/>
        </p:nvSpPr>
        <p:spPr>
          <a:xfrm rot="581941">
            <a:off x="4261770" y="4092633"/>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Slept</a:t>
            </a:r>
          </a:p>
          <a:p>
            <a:pPr algn="ctr"/>
            <a:r>
              <a:rPr lang="en-US" sz="2800" i="1" dirty="0">
                <a:solidFill>
                  <a:schemeClr val="tx1"/>
                </a:solidFill>
              </a:rPr>
              <a:t>Mark 14:37</a:t>
            </a:r>
          </a:p>
        </p:txBody>
      </p:sp>
      <p:sp>
        <p:nvSpPr>
          <p:cNvPr id="11" name="Oval 10">
            <a:extLst>
              <a:ext uri="{FF2B5EF4-FFF2-40B4-BE49-F238E27FC236}">
                <a16:creationId xmlns:a16="http://schemas.microsoft.com/office/drawing/2014/main" id="{21FF7D0C-17A3-41FE-9514-63FA831BF325}"/>
              </a:ext>
            </a:extLst>
          </p:cNvPr>
          <p:cNvSpPr/>
          <p:nvPr/>
        </p:nvSpPr>
        <p:spPr>
          <a:xfrm rot="21141369">
            <a:off x="9078089" y="1582765"/>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Declared</a:t>
            </a:r>
          </a:p>
          <a:p>
            <a:pPr algn="ctr"/>
            <a:r>
              <a:rPr lang="en-US" sz="2800" i="1" dirty="0">
                <a:solidFill>
                  <a:schemeClr val="tx1"/>
                </a:solidFill>
              </a:rPr>
              <a:t>Matthew 16:16–18</a:t>
            </a:r>
          </a:p>
        </p:txBody>
      </p:sp>
      <p:sp>
        <p:nvSpPr>
          <p:cNvPr id="12" name="Oval 11">
            <a:extLst>
              <a:ext uri="{FF2B5EF4-FFF2-40B4-BE49-F238E27FC236}">
                <a16:creationId xmlns:a16="http://schemas.microsoft.com/office/drawing/2014/main" id="{24E0446D-3FA5-44C6-9EEF-5C672BEA93D8}"/>
              </a:ext>
            </a:extLst>
          </p:cNvPr>
          <p:cNvSpPr/>
          <p:nvPr/>
        </p:nvSpPr>
        <p:spPr>
          <a:xfrm rot="239818">
            <a:off x="6365869" y="2012407"/>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Promised</a:t>
            </a:r>
          </a:p>
          <a:p>
            <a:pPr algn="ctr"/>
            <a:r>
              <a:rPr lang="en-US" sz="2800" i="1" dirty="0">
                <a:solidFill>
                  <a:schemeClr val="tx1"/>
                </a:solidFill>
              </a:rPr>
              <a:t>John 13:36-38</a:t>
            </a:r>
          </a:p>
        </p:txBody>
      </p:sp>
    </p:spTree>
    <p:extLst>
      <p:ext uri="{BB962C8B-B14F-4D97-AF65-F5344CB8AC3E}">
        <p14:creationId xmlns:p14="http://schemas.microsoft.com/office/powerpoint/2010/main" val="688695254"/>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0000">
            <a:alpha val="4000"/>
          </a:srgbClr>
        </a:solidFill>
        <a:effectLst/>
      </p:bgPr>
    </p:bg>
    <p:spTree>
      <p:nvGrpSpPr>
        <p:cNvPr id="1" name=""/>
        <p:cNvGrpSpPr/>
        <p:nvPr/>
      </p:nvGrpSpPr>
      <p:grpSpPr>
        <a:xfrm>
          <a:off x="0" y="0"/>
          <a:ext cx="0" cy="0"/>
          <a:chOff x="0" y="0"/>
          <a:chExt cx="0" cy="0"/>
        </a:xfrm>
      </p:grpSpPr>
      <p:pic>
        <p:nvPicPr>
          <p:cNvPr id="5" name="Picture 2" descr="Image result for feet following">
            <a:extLst>
              <a:ext uri="{FF2B5EF4-FFF2-40B4-BE49-F238E27FC236}">
                <a16:creationId xmlns:a16="http://schemas.microsoft.com/office/drawing/2014/main" id="{C5D40FD3-339E-48DF-ABDF-7D19CAE94C33}"/>
              </a:ext>
            </a:extLst>
          </p:cNvPr>
          <p:cNvPicPr>
            <a:picLocks noChangeAspect="1" noChangeArrowheads="1"/>
          </p:cNvPicPr>
          <p:nvPr/>
        </p:nvPicPr>
        <p:blipFill rotWithShape="1">
          <a:blip r:embed="rId2">
            <a:alphaModFix amt="50000"/>
            <a:extLst>
              <a:ext uri="{28A0092B-C50C-407E-A947-70E740481C1C}">
                <a14:useLocalDpi xmlns:a14="http://schemas.microsoft.com/office/drawing/2010/main" val="0"/>
              </a:ext>
            </a:extLst>
          </a:blip>
          <a:srcRect t="271" b="15774"/>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2D91AFF-ED5D-480F-9411-43FB98DA5B0B}"/>
              </a:ext>
            </a:extLst>
          </p:cNvPr>
          <p:cNvSpPr txBox="1"/>
          <p:nvPr/>
        </p:nvSpPr>
        <p:spPr>
          <a:xfrm>
            <a:off x="209006" y="156755"/>
            <a:ext cx="11800114" cy="6514012"/>
          </a:xfrm>
          <a:prstGeom prst="rect">
            <a:avLst/>
          </a:prstGeom>
          <a:solidFill>
            <a:schemeClr val="tx1">
              <a:alpha val="64000"/>
            </a:schemeClr>
          </a:solidFill>
        </p:spPr>
        <p:txBody>
          <a:bodyPr wrap="square" rtlCol="0">
            <a:noAutofit/>
          </a:bodyPr>
          <a:lstStyle/>
          <a:p>
            <a:pPr algn="ctr"/>
            <a:r>
              <a:rPr lang="en-US" sz="3200" b="1" dirty="0">
                <a:solidFill>
                  <a:schemeClr val="bg1"/>
                </a:solidFill>
                <a:effectLst>
                  <a:outerShdw blurRad="38100" dist="38100" dir="2700000" algn="tl">
                    <a:srgbClr val="000000">
                      <a:alpha val="43137"/>
                    </a:srgbClr>
                  </a:outerShdw>
                </a:effectLst>
              </a:rPr>
              <a:t>FAILURE OR FOLLOWER?</a:t>
            </a:r>
          </a:p>
          <a:p>
            <a:endParaRPr lang="en-US" sz="1100" dirty="0">
              <a:solidFill>
                <a:schemeClr val="bg1"/>
              </a:solidFill>
              <a:latin typeface="Abadi" panose="020B0604020202020204" pitchFamily="34" charset="0"/>
            </a:endParaRPr>
          </a:p>
          <a:p>
            <a:pPr algn="ctr"/>
            <a:r>
              <a:rPr lang="en-US" sz="3200" dirty="0">
                <a:solidFill>
                  <a:schemeClr val="bg1"/>
                </a:solidFill>
                <a:effectLst>
                  <a:outerShdw blurRad="38100" dist="38100" dir="2700000" algn="tl">
                    <a:srgbClr val="000000">
                      <a:alpha val="43137"/>
                    </a:srgbClr>
                  </a:outerShdw>
                </a:effectLst>
              </a:rPr>
              <a:t>What went through Peter’s mind when he remembered…</a:t>
            </a:r>
            <a:endParaRPr lang="en-US" sz="3200" i="1" dirty="0">
              <a:solidFill>
                <a:schemeClr val="bg1"/>
              </a:solidFill>
              <a:effectLst>
                <a:outerShdw blurRad="38100" dist="38100" dir="2700000" algn="tl">
                  <a:srgbClr val="000000">
                    <a:alpha val="43137"/>
                  </a:srgbClr>
                </a:outerShdw>
              </a:effectLst>
            </a:endParaRPr>
          </a:p>
          <a:p>
            <a:pPr algn="ctr"/>
            <a:endParaRPr lang="en-US" sz="3200" b="1" dirty="0">
              <a:solidFill>
                <a:schemeClr val="bg1"/>
              </a:solidFill>
              <a:effectLst>
                <a:outerShdw blurRad="38100" dist="38100" dir="2700000" algn="tl">
                  <a:srgbClr val="000000">
                    <a:alpha val="43137"/>
                  </a:srgbClr>
                </a:outerShdw>
              </a:effectLst>
            </a:endParaRPr>
          </a:p>
        </p:txBody>
      </p:sp>
      <p:sp>
        <p:nvSpPr>
          <p:cNvPr id="7" name="Oval 6">
            <a:extLst>
              <a:ext uri="{FF2B5EF4-FFF2-40B4-BE49-F238E27FC236}">
                <a16:creationId xmlns:a16="http://schemas.microsoft.com/office/drawing/2014/main" id="{9D203D8D-9618-4FBA-BE51-FDEB0DEFFA65}"/>
              </a:ext>
            </a:extLst>
          </p:cNvPr>
          <p:cNvSpPr/>
          <p:nvPr/>
        </p:nvSpPr>
        <p:spPr>
          <a:xfrm rot="20314147">
            <a:off x="835672" y="1405332"/>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Met</a:t>
            </a:r>
          </a:p>
          <a:p>
            <a:pPr algn="ctr"/>
            <a:r>
              <a:rPr lang="en-US" sz="2800" i="1" dirty="0">
                <a:solidFill>
                  <a:schemeClr val="tx1"/>
                </a:solidFill>
              </a:rPr>
              <a:t>John 1:40-42</a:t>
            </a:r>
          </a:p>
        </p:txBody>
      </p:sp>
      <p:sp>
        <p:nvSpPr>
          <p:cNvPr id="8" name="Oval 7">
            <a:extLst>
              <a:ext uri="{FF2B5EF4-FFF2-40B4-BE49-F238E27FC236}">
                <a16:creationId xmlns:a16="http://schemas.microsoft.com/office/drawing/2014/main" id="{6C8DE439-D043-4C0B-8A65-16C6AEDADEE9}"/>
              </a:ext>
            </a:extLst>
          </p:cNvPr>
          <p:cNvSpPr/>
          <p:nvPr/>
        </p:nvSpPr>
        <p:spPr>
          <a:xfrm rot="20710304">
            <a:off x="8084892" y="4119187"/>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Learned</a:t>
            </a:r>
          </a:p>
          <a:p>
            <a:pPr algn="ctr"/>
            <a:r>
              <a:rPr lang="en-US" sz="2800" i="1" dirty="0">
                <a:solidFill>
                  <a:schemeClr val="tx1"/>
                </a:solidFill>
              </a:rPr>
              <a:t>John 13:6-8</a:t>
            </a:r>
          </a:p>
        </p:txBody>
      </p:sp>
      <p:sp>
        <p:nvSpPr>
          <p:cNvPr id="9" name="Oval 8">
            <a:extLst>
              <a:ext uri="{FF2B5EF4-FFF2-40B4-BE49-F238E27FC236}">
                <a16:creationId xmlns:a16="http://schemas.microsoft.com/office/drawing/2014/main" id="{C8F77D78-E304-47C7-890A-FE01C6AD6A0D}"/>
              </a:ext>
            </a:extLst>
          </p:cNvPr>
          <p:cNvSpPr/>
          <p:nvPr/>
        </p:nvSpPr>
        <p:spPr>
          <a:xfrm rot="581941">
            <a:off x="4261770" y="4092633"/>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Slept</a:t>
            </a:r>
          </a:p>
          <a:p>
            <a:pPr algn="ctr"/>
            <a:r>
              <a:rPr lang="en-US" sz="2800" i="1" dirty="0">
                <a:solidFill>
                  <a:schemeClr val="tx1"/>
                </a:solidFill>
              </a:rPr>
              <a:t>Mark 14:37</a:t>
            </a:r>
          </a:p>
        </p:txBody>
      </p:sp>
      <p:sp>
        <p:nvSpPr>
          <p:cNvPr id="10" name="Oval 9">
            <a:extLst>
              <a:ext uri="{FF2B5EF4-FFF2-40B4-BE49-F238E27FC236}">
                <a16:creationId xmlns:a16="http://schemas.microsoft.com/office/drawing/2014/main" id="{82794AC1-0871-4F4D-8224-98DA838036FD}"/>
              </a:ext>
            </a:extLst>
          </p:cNvPr>
          <p:cNvSpPr/>
          <p:nvPr/>
        </p:nvSpPr>
        <p:spPr>
          <a:xfrm rot="21055614">
            <a:off x="1375929" y="3974600"/>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Defended</a:t>
            </a:r>
          </a:p>
          <a:p>
            <a:pPr algn="ctr"/>
            <a:r>
              <a:rPr lang="en-US" sz="2800" i="1" dirty="0">
                <a:solidFill>
                  <a:schemeClr val="tx1"/>
                </a:solidFill>
              </a:rPr>
              <a:t>John 18:10-11</a:t>
            </a:r>
          </a:p>
        </p:txBody>
      </p:sp>
      <p:sp>
        <p:nvSpPr>
          <p:cNvPr id="11" name="Oval 10">
            <a:extLst>
              <a:ext uri="{FF2B5EF4-FFF2-40B4-BE49-F238E27FC236}">
                <a16:creationId xmlns:a16="http://schemas.microsoft.com/office/drawing/2014/main" id="{21FF7D0C-17A3-41FE-9514-63FA831BF325}"/>
              </a:ext>
            </a:extLst>
          </p:cNvPr>
          <p:cNvSpPr/>
          <p:nvPr/>
        </p:nvSpPr>
        <p:spPr>
          <a:xfrm rot="21141369">
            <a:off x="9078089" y="1582765"/>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Declared</a:t>
            </a:r>
          </a:p>
          <a:p>
            <a:pPr algn="ctr"/>
            <a:r>
              <a:rPr lang="en-US" sz="2800" i="1" dirty="0">
                <a:solidFill>
                  <a:schemeClr val="tx1"/>
                </a:solidFill>
              </a:rPr>
              <a:t>Matthew 16:16–18</a:t>
            </a:r>
          </a:p>
        </p:txBody>
      </p:sp>
      <p:sp>
        <p:nvSpPr>
          <p:cNvPr id="12" name="Oval 11">
            <a:extLst>
              <a:ext uri="{FF2B5EF4-FFF2-40B4-BE49-F238E27FC236}">
                <a16:creationId xmlns:a16="http://schemas.microsoft.com/office/drawing/2014/main" id="{24E0446D-3FA5-44C6-9EEF-5C672BEA93D8}"/>
              </a:ext>
            </a:extLst>
          </p:cNvPr>
          <p:cNvSpPr/>
          <p:nvPr/>
        </p:nvSpPr>
        <p:spPr>
          <a:xfrm rot="239818">
            <a:off x="6365869" y="2012407"/>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Promised</a:t>
            </a:r>
          </a:p>
          <a:p>
            <a:pPr algn="ctr"/>
            <a:r>
              <a:rPr lang="en-US" sz="2800" i="1" dirty="0">
                <a:solidFill>
                  <a:schemeClr val="tx1"/>
                </a:solidFill>
              </a:rPr>
              <a:t>John 13:36-38</a:t>
            </a:r>
          </a:p>
        </p:txBody>
      </p:sp>
    </p:spTree>
    <p:extLst>
      <p:ext uri="{BB962C8B-B14F-4D97-AF65-F5344CB8AC3E}">
        <p14:creationId xmlns:p14="http://schemas.microsoft.com/office/powerpoint/2010/main" val="1399600628"/>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0000">
            <a:alpha val="4000"/>
          </a:srgbClr>
        </a:solidFill>
        <a:effectLst/>
      </p:bgPr>
    </p:bg>
    <p:spTree>
      <p:nvGrpSpPr>
        <p:cNvPr id="1" name=""/>
        <p:cNvGrpSpPr/>
        <p:nvPr/>
      </p:nvGrpSpPr>
      <p:grpSpPr>
        <a:xfrm>
          <a:off x="0" y="0"/>
          <a:ext cx="0" cy="0"/>
          <a:chOff x="0" y="0"/>
          <a:chExt cx="0" cy="0"/>
        </a:xfrm>
      </p:grpSpPr>
      <p:pic>
        <p:nvPicPr>
          <p:cNvPr id="5" name="Picture 2" descr="Image result for feet following">
            <a:extLst>
              <a:ext uri="{FF2B5EF4-FFF2-40B4-BE49-F238E27FC236}">
                <a16:creationId xmlns:a16="http://schemas.microsoft.com/office/drawing/2014/main" id="{C5D40FD3-339E-48DF-ABDF-7D19CAE94C33}"/>
              </a:ext>
            </a:extLst>
          </p:cNvPr>
          <p:cNvPicPr>
            <a:picLocks noChangeAspect="1" noChangeArrowheads="1"/>
          </p:cNvPicPr>
          <p:nvPr/>
        </p:nvPicPr>
        <p:blipFill rotWithShape="1">
          <a:blip r:embed="rId2">
            <a:alphaModFix amt="50000"/>
            <a:extLst>
              <a:ext uri="{28A0092B-C50C-407E-A947-70E740481C1C}">
                <a14:useLocalDpi xmlns:a14="http://schemas.microsoft.com/office/drawing/2010/main" val="0"/>
              </a:ext>
            </a:extLst>
          </a:blip>
          <a:srcRect t="271" b="15774"/>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2D91AFF-ED5D-480F-9411-43FB98DA5B0B}"/>
              </a:ext>
            </a:extLst>
          </p:cNvPr>
          <p:cNvSpPr txBox="1"/>
          <p:nvPr/>
        </p:nvSpPr>
        <p:spPr>
          <a:xfrm>
            <a:off x="209006" y="156755"/>
            <a:ext cx="11800114" cy="6514012"/>
          </a:xfrm>
          <a:prstGeom prst="rect">
            <a:avLst/>
          </a:prstGeom>
          <a:solidFill>
            <a:schemeClr val="tx1">
              <a:alpha val="64000"/>
            </a:schemeClr>
          </a:solidFill>
        </p:spPr>
        <p:txBody>
          <a:bodyPr wrap="square" rtlCol="0">
            <a:noAutofit/>
          </a:bodyPr>
          <a:lstStyle/>
          <a:p>
            <a:pPr algn="ctr"/>
            <a:r>
              <a:rPr lang="en-US" sz="3200" b="1" dirty="0">
                <a:solidFill>
                  <a:schemeClr val="bg1"/>
                </a:solidFill>
                <a:effectLst>
                  <a:outerShdw blurRad="38100" dist="38100" dir="2700000" algn="tl">
                    <a:srgbClr val="000000">
                      <a:alpha val="43137"/>
                    </a:srgbClr>
                  </a:outerShdw>
                </a:effectLst>
              </a:rPr>
              <a:t>FAILURE OR FOLLOWER?</a:t>
            </a:r>
          </a:p>
          <a:p>
            <a:endParaRPr lang="en-US" sz="1100" dirty="0">
              <a:solidFill>
                <a:schemeClr val="bg1"/>
              </a:solidFill>
              <a:latin typeface="Abadi" panose="020B0604020202020204" pitchFamily="34" charset="0"/>
            </a:endParaRPr>
          </a:p>
          <a:p>
            <a:pPr algn="ctr"/>
            <a:r>
              <a:rPr lang="en-US" sz="3200" dirty="0">
                <a:solidFill>
                  <a:schemeClr val="bg1"/>
                </a:solidFill>
                <a:effectLst>
                  <a:outerShdw blurRad="38100" dist="38100" dir="2700000" algn="tl">
                    <a:srgbClr val="000000">
                      <a:alpha val="43137"/>
                    </a:srgbClr>
                  </a:outerShdw>
                </a:effectLst>
              </a:rPr>
              <a:t>What went through Peter’s mind when he remembered…</a:t>
            </a:r>
            <a:endParaRPr lang="en-US" sz="3200" i="1" dirty="0">
              <a:solidFill>
                <a:schemeClr val="bg1"/>
              </a:solidFill>
              <a:effectLst>
                <a:outerShdw blurRad="38100" dist="38100" dir="2700000" algn="tl">
                  <a:srgbClr val="000000">
                    <a:alpha val="43137"/>
                  </a:srgbClr>
                </a:outerShdw>
              </a:effectLst>
            </a:endParaRPr>
          </a:p>
          <a:p>
            <a:pPr algn="ctr"/>
            <a:endParaRPr lang="en-US" sz="3200" b="1" dirty="0">
              <a:solidFill>
                <a:schemeClr val="bg1"/>
              </a:solidFill>
              <a:effectLst>
                <a:outerShdw blurRad="38100" dist="38100" dir="2700000" algn="tl">
                  <a:srgbClr val="000000">
                    <a:alpha val="43137"/>
                  </a:srgbClr>
                </a:outerShdw>
              </a:effectLst>
            </a:endParaRPr>
          </a:p>
        </p:txBody>
      </p:sp>
      <p:sp>
        <p:nvSpPr>
          <p:cNvPr id="7" name="Oval 6">
            <a:extLst>
              <a:ext uri="{FF2B5EF4-FFF2-40B4-BE49-F238E27FC236}">
                <a16:creationId xmlns:a16="http://schemas.microsoft.com/office/drawing/2014/main" id="{9D203D8D-9618-4FBA-BE51-FDEB0DEFFA65}"/>
              </a:ext>
            </a:extLst>
          </p:cNvPr>
          <p:cNvSpPr/>
          <p:nvPr/>
        </p:nvSpPr>
        <p:spPr>
          <a:xfrm rot="20314147">
            <a:off x="835672" y="1405332"/>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Met</a:t>
            </a:r>
          </a:p>
          <a:p>
            <a:pPr algn="ctr"/>
            <a:r>
              <a:rPr lang="en-US" sz="2800" i="1" dirty="0">
                <a:solidFill>
                  <a:schemeClr val="tx1"/>
                </a:solidFill>
              </a:rPr>
              <a:t>John 1:40-42</a:t>
            </a:r>
          </a:p>
        </p:txBody>
      </p:sp>
      <p:sp>
        <p:nvSpPr>
          <p:cNvPr id="8" name="Oval 7">
            <a:extLst>
              <a:ext uri="{FF2B5EF4-FFF2-40B4-BE49-F238E27FC236}">
                <a16:creationId xmlns:a16="http://schemas.microsoft.com/office/drawing/2014/main" id="{6C8DE439-D043-4C0B-8A65-16C6AEDADEE9}"/>
              </a:ext>
            </a:extLst>
          </p:cNvPr>
          <p:cNvSpPr/>
          <p:nvPr/>
        </p:nvSpPr>
        <p:spPr>
          <a:xfrm rot="20710304">
            <a:off x="8084892" y="4119187"/>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Learned</a:t>
            </a:r>
          </a:p>
          <a:p>
            <a:pPr algn="ctr"/>
            <a:r>
              <a:rPr lang="en-US" sz="2800" i="1" dirty="0">
                <a:solidFill>
                  <a:schemeClr val="tx1"/>
                </a:solidFill>
              </a:rPr>
              <a:t>John 13:6-8</a:t>
            </a:r>
          </a:p>
        </p:txBody>
      </p:sp>
      <p:sp>
        <p:nvSpPr>
          <p:cNvPr id="9" name="Oval 8">
            <a:extLst>
              <a:ext uri="{FF2B5EF4-FFF2-40B4-BE49-F238E27FC236}">
                <a16:creationId xmlns:a16="http://schemas.microsoft.com/office/drawing/2014/main" id="{C8F77D78-E304-47C7-890A-FE01C6AD6A0D}"/>
              </a:ext>
            </a:extLst>
          </p:cNvPr>
          <p:cNvSpPr/>
          <p:nvPr/>
        </p:nvSpPr>
        <p:spPr>
          <a:xfrm rot="581941">
            <a:off x="4261770" y="4092633"/>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Slept</a:t>
            </a:r>
          </a:p>
          <a:p>
            <a:pPr algn="ctr"/>
            <a:r>
              <a:rPr lang="en-US" sz="2800" i="1" dirty="0">
                <a:solidFill>
                  <a:schemeClr val="tx1"/>
                </a:solidFill>
              </a:rPr>
              <a:t>Mark 14:37</a:t>
            </a:r>
          </a:p>
        </p:txBody>
      </p:sp>
      <p:sp>
        <p:nvSpPr>
          <p:cNvPr id="10" name="Oval 9">
            <a:extLst>
              <a:ext uri="{FF2B5EF4-FFF2-40B4-BE49-F238E27FC236}">
                <a16:creationId xmlns:a16="http://schemas.microsoft.com/office/drawing/2014/main" id="{82794AC1-0871-4F4D-8224-98DA838036FD}"/>
              </a:ext>
            </a:extLst>
          </p:cNvPr>
          <p:cNvSpPr/>
          <p:nvPr/>
        </p:nvSpPr>
        <p:spPr>
          <a:xfrm rot="21055614">
            <a:off x="1375929" y="3974600"/>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Defended</a:t>
            </a:r>
          </a:p>
          <a:p>
            <a:pPr algn="ctr"/>
            <a:r>
              <a:rPr lang="en-US" sz="2800" i="1" dirty="0">
                <a:solidFill>
                  <a:schemeClr val="tx1"/>
                </a:solidFill>
              </a:rPr>
              <a:t>John 18:10-11</a:t>
            </a:r>
          </a:p>
        </p:txBody>
      </p:sp>
      <p:sp>
        <p:nvSpPr>
          <p:cNvPr id="11" name="Oval 10">
            <a:extLst>
              <a:ext uri="{FF2B5EF4-FFF2-40B4-BE49-F238E27FC236}">
                <a16:creationId xmlns:a16="http://schemas.microsoft.com/office/drawing/2014/main" id="{21FF7D0C-17A3-41FE-9514-63FA831BF325}"/>
              </a:ext>
            </a:extLst>
          </p:cNvPr>
          <p:cNvSpPr/>
          <p:nvPr/>
        </p:nvSpPr>
        <p:spPr>
          <a:xfrm rot="21141369">
            <a:off x="9078089" y="1582765"/>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Declared</a:t>
            </a:r>
          </a:p>
          <a:p>
            <a:pPr algn="ctr"/>
            <a:r>
              <a:rPr lang="en-US" sz="2800" i="1" dirty="0">
                <a:solidFill>
                  <a:schemeClr val="tx1"/>
                </a:solidFill>
              </a:rPr>
              <a:t>Matthew 16:16–18</a:t>
            </a:r>
          </a:p>
        </p:txBody>
      </p:sp>
      <p:sp>
        <p:nvSpPr>
          <p:cNvPr id="12" name="Oval 11">
            <a:extLst>
              <a:ext uri="{FF2B5EF4-FFF2-40B4-BE49-F238E27FC236}">
                <a16:creationId xmlns:a16="http://schemas.microsoft.com/office/drawing/2014/main" id="{24E0446D-3FA5-44C6-9EEF-5C672BEA93D8}"/>
              </a:ext>
            </a:extLst>
          </p:cNvPr>
          <p:cNvSpPr/>
          <p:nvPr/>
        </p:nvSpPr>
        <p:spPr>
          <a:xfrm rot="239818">
            <a:off x="6365869" y="2012407"/>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Promised</a:t>
            </a:r>
          </a:p>
          <a:p>
            <a:pPr algn="ctr"/>
            <a:r>
              <a:rPr lang="en-US" sz="2800" i="1" dirty="0">
                <a:solidFill>
                  <a:schemeClr val="tx1"/>
                </a:solidFill>
              </a:rPr>
              <a:t>John 13:36-38</a:t>
            </a:r>
          </a:p>
        </p:txBody>
      </p:sp>
      <p:sp>
        <p:nvSpPr>
          <p:cNvPr id="13" name="Oval 12">
            <a:extLst>
              <a:ext uri="{FF2B5EF4-FFF2-40B4-BE49-F238E27FC236}">
                <a16:creationId xmlns:a16="http://schemas.microsoft.com/office/drawing/2014/main" id="{95796496-76D3-415C-87A0-F62B408148AD}"/>
              </a:ext>
            </a:extLst>
          </p:cNvPr>
          <p:cNvSpPr/>
          <p:nvPr/>
        </p:nvSpPr>
        <p:spPr>
          <a:xfrm>
            <a:off x="3690752" y="1584175"/>
            <a:ext cx="2377440" cy="237744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Denied</a:t>
            </a:r>
          </a:p>
          <a:p>
            <a:pPr algn="ctr"/>
            <a:r>
              <a:rPr lang="en-US" sz="2800" i="1" dirty="0">
                <a:solidFill>
                  <a:schemeClr val="tx1"/>
                </a:solidFill>
              </a:rPr>
              <a:t>John 18:15-18; 25-27</a:t>
            </a:r>
          </a:p>
        </p:txBody>
      </p:sp>
    </p:spTree>
    <p:extLst>
      <p:ext uri="{BB962C8B-B14F-4D97-AF65-F5344CB8AC3E}">
        <p14:creationId xmlns:p14="http://schemas.microsoft.com/office/powerpoint/2010/main" val="2255554454"/>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0000">
            <a:alpha val="4000"/>
          </a:srgbClr>
        </a:solidFill>
        <a:effectLst/>
      </p:bgPr>
    </p:bg>
    <p:spTree>
      <p:nvGrpSpPr>
        <p:cNvPr id="1" name=""/>
        <p:cNvGrpSpPr/>
        <p:nvPr/>
      </p:nvGrpSpPr>
      <p:grpSpPr>
        <a:xfrm>
          <a:off x="0" y="0"/>
          <a:ext cx="0" cy="0"/>
          <a:chOff x="0" y="0"/>
          <a:chExt cx="0" cy="0"/>
        </a:xfrm>
      </p:grpSpPr>
      <p:pic>
        <p:nvPicPr>
          <p:cNvPr id="5" name="Picture 2" descr="Image result for feet following">
            <a:extLst>
              <a:ext uri="{FF2B5EF4-FFF2-40B4-BE49-F238E27FC236}">
                <a16:creationId xmlns:a16="http://schemas.microsoft.com/office/drawing/2014/main" id="{C5D40FD3-339E-48DF-ABDF-7D19CAE94C33}"/>
              </a:ext>
            </a:extLst>
          </p:cNvPr>
          <p:cNvPicPr>
            <a:picLocks noChangeAspect="1" noChangeArrowheads="1"/>
          </p:cNvPicPr>
          <p:nvPr/>
        </p:nvPicPr>
        <p:blipFill rotWithShape="1">
          <a:blip r:embed="rId2">
            <a:alphaModFix amt="50000"/>
            <a:extLst>
              <a:ext uri="{28A0092B-C50C-407E-A947-70E740481C1C}">
                <a14:useLocalDpi xmlns:a14="http://schemas.microsoft.com/office/drawing/2010/main" val="0"/>
              </a:ext>
            </a:extLst>
          </a:blip>
          <a:srcRect t="271" b="15774"/>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2D91AFF-ED5D-480F-9411-43FB98DA5B0B}"/>
              </a:ext>
            </a:extLst>
          </p:cNvPr>
          <p:cNvSpPr txBox="1"/>
          <p:nvPr/>
        </p:nvSpPr>
        <p:spPr>
          <a:xfrm>
            <a:off x="209006" y="156755"/>
            <a:ext cx="11800114" cy="6514012"/>
          </a:xfrm>
          <a:prstGeom prst="rect">
            <a:avLst/>
          </a:prstGeom>
          <a:solidFill>
            <a:schemeClr val="tx1">
              <a:alpha val="64000"/>
            </a:schemeClr>
          </a:solidFill>
        </p:spPr>
        <p:txBody>
          <a:bodyPr wrap="square" rtlCol="0">
            <a:noAutofit/>
          </a:bodyPr>
          <a:lstStyle/>
          <a:p>
            <a:pPr algn="ctr"/>
            <a:r>
              <a:rPr lang="en-US" sz="3200" b="1" dirty="0">
                <a:solidFill>
                  <a:schemeClr val="bg1"/>
                </a:solidFill>
                <a:effectLst>
                  <a:outerShdw blurRad="38100" dist="38100" dir="2700000" algn="tl">
                    <a:srgbClr val="000000">
                      <a:alpha val="43137"/>
                    </a:srgbClr>
                  </a:outerShdw>
                </a:effectLst>
              </a:rPr>
              <a:t>FAILURE OR FOLLOWER?</a:t>
            </a:r>
          </a:p>
          <a:p>
            <a:endParaRPr lang="en-US" sz="1100" dirty="0">
              <a:solidFill>
                <a:schemeClr val="bg1"/>
              </a:solidFill>
              <a:latin typeface="Abadi" panose="020B0604020202020204" pitchFamily="34" charset="0"/>
            </a:endParaRPr>
          </a:p>
          <a:p>
            <a:pPr algn="ctr"/>
            <a:r>
              <a:rPr lang="en-US" sz="3200" dirty="0">
                <a:solidFill>
                  <a:schemeClr val="bg1"/>
                </a:solidFill>
                <a:effectLst>
                  <a:outerShdw blurRad="38100" dist="38100" dir="2700000" algn="tl">
                    <a:srgbClr val="000000">
                      <a:alpha val="43137"/>
                    </a:srgbClr>
                  </a:outerShdw>
                </a:effectLst>
              </a:rPr>
              <a:t>What went through Peter’s mind when he remembered…</a:t>
            </a:r>
            <a:endParaRPr lang="en-US" sz="3200" i="1" dirty="0">
              <a:solidFill>
                <a:schemeClr val="bg1"/>
              </a:solidFill>
              <a:effectLst>
                <a:outerShdw blurRad="38100" dist="38100" dir="2700000" algn="tl">
                  <a:srgbClr val="000000">
                    <a:alpha val="43137"/>
                  </a:srgbClr>
                </a:outerShdw>
              </a:effectLst>
            </a:endParaRPr>
          </a:p>
          <a:p>
            <a:pPr algn="ctr"/>
            <a:endParaRPr lang="en-US" sz="3200" b="1" dirty="0">
              <a:solidFill>
                <a:schemeClr val="bg1"/>
              </a:solidFill>
              <a:effectLst>
                <a:outerShdw blurRad="38100" dist="38100" dir="2700000" algn="tl">
                  <a:srgbClr val="000000">
                    <a:alpha val="43137"/>
                  </a:srgbClr>
                </a:outerShdw>
              </a:effectLst>
            </a:endParaRPr>
          </a:p>
        </p:txBody>
      </p:sp>
      <p:sp>
        <p:nvSpPr>
          <p:cNvPr id="7" name="Oval 6">
            <a:extLst>
              <a:ext uri="{FF2B5EF4-FFF2-40B4-BE49-F238E27FC236}">
                <a16:creationId xmlns:a16="http://schemas.microsoft.com/office/drawing/2014/main" id="{9D203D8D-9618-4FBA-BE51-FDEB0DEFFA65}"/>
              </a:ext>
            </a:extLst>
          </p:cNvPr>
          <p:cNvSpPr/>
          <p:nvPr/>
        </p:nvSpPr>
        <p:spPr>
          <a:xfrm rot="20314147">
            <a:off x="835672" y="1405332"/>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Met</a:t>
            </a:r>
          </a:p>
          <a:p>
            <a:pPr algn="ctr"/>
            <a:r>
              <a:rPr lang="en-US" sz="2800" i="1" dirty="0">
                <a:solidFill>
                  <a:schemeClr val="tx1"/>
                </a:solidFill>
              </a:rPr>
              <a:t>John 1:40-42</a:t>
            </a:r>
          </a:p>
        </p:txBody>
      </p:sp>
      <p:sp>
        <p:nvSpPr>
          <p:cNvPr id="8" name="Oval 7">
            <a:extLst>
              <a:ext uri="{FF2B5EF4-FFF2-40B4-BE49-F238E27FC236}">
                <a16:creationId xmlns:a16="http://schemas.microsoft.com/office/drawing/2014/main" id="{6C8DE439-D043-4C0B-8A65-16C6AEDADEE9}"/>
              </a:ext>
            </a:extLst>
          </p:cNvPr>
          <p:cNvSpPr/>
          <p:nvPr/>
        </p:nvSpPr>
        <p:spPr>
          <a:xfrm rot="20710304">
            <a:off x="8084892" y="4119187"/>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Learned</a:t>
            </a:r>
          </a:p>
          <a:p>
            <a:pPr algn="ctr"/>
            <a:r>
              <a:rPr lang="en-US" sz="2800" i="1" dirty="0">
                <a:solidFill>
                  <a:schemeClr val="tx1"/>
                </a:solidFill>
              </a:rPr>
              <a:t>John 13:6-8</a:t>
            </a:r>
          </a:p>
        </p:txBody>
      </p:sp>
      <p:sp>
        <p:nvSpPr>
          <p:cNvPr id="9" name="Oval 8">
            <a:extLst>
              <a:ext uri="{FF2B5EF4-FFF2-40B4-BE49-F238E27FC236}">
                <a16:creationId xmlns:a16="http://schemas.microsoft.com/office/drawing/2014/main" id="{C8F77D78-E304-47C7-890A-FE01C6AD6A0D}"/>
              </a:ext>
            </a:extLst>
          </p:cNvPr>
          <p:cNvSpPr/>
          <p:nvPr/>
        </p:nvSpPr>
        <p:spPr>
          <a:xfrm rot="581941">
            <a:off x="4261770" y="4092633"/>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Slept</a:t>
            </a:r>
          </a:p>
          <a:p>
            <a:pPr algn="ctr"/>
            <a:r>
              <a:rPr lang="en-US" sz="2800" i="1" dirty="0">
                <a:solidFill>
                  <a:schemeClr val="tx1"/>
                </a:solidFill>
              </a:rPr>
              <a:t>Mark 14:37</a:t>
            </a:r>
          </a:p>
        </p:txBody>
      </p:sp>
      <p:sp>
        <p:nvSpPr>
          <p:cNvPr id="10" name="Oval 9">
            <a:extLst>
              <a:ext uri="{FF2B5EF4-FFF2-40B4-BE49-F238E27FC236}">
                <a16:creationId xmlns:a16="http://schemas.microsoft.com/office/drawing/2014/main" id="{82794AC1-0871-4F4D-8224-98DA838036FD}"/>
              </a:ext>
            </a:extLst>
          </p:cNvPr>
          <p:cNvSpPr/>
          <p:nvPr/>
        </p:nvSpPr>
        <p:spPr>
          <a:xfrm rot="21055614">
            <a:off x="1375929" y="3974600"/>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Defended</a:t>
            </a:r>
          </a:p>
          <a:p>
            <a:pPr algn="ctr"/>
            <a:r>
              <a:rPr lang="en-US" sz="2800" i="1" dirty="0">
                <a:solidFill>
                  <a:schemeClr val="tx1"/>
                </a:solidFill>
              </a:rPr>
              <a:t>John 18:10-11</a:t>
            </a:r>
          </a:p>
        </p:txBody>
      </p:sp>
      <p:sp>
        <p:nvSpPr>
          <p:cNvPr id="11" name="Oval 10">
            <a:extLst>
              <a:ext uri="{FF2B5EF4-FFF2-40B4-BE49-F238E27FC236}">
                <a16:creationId xmlns:a16="http://schemas.microsoft.com/office/drawing/2014/main" id="{21FF7D0C-17A3-41FE-9514-63FA831BF325}"/>
              </a:ext>
            </a:extLst>
          </p:cNvPr>
          <p:cNvSpPr/>
          <p:nvPr/>
        </p:nvSpPr>
        <p:spPr>
          <a:xfrm rot="21141369">
            <a:off x="9078089" y="1582765"/>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Declared</a:t>
            </a:r>
          </a:p>
          <a:p>
            <a:pPr algn="ctr"/>
            <a:r>
              <a:rPr lang="en-US" sz="2800" i="1" dirty="0">
                <a:solidFill>
                  <a:schemeClr val="tx1"/>
                </a:solidFill>
              </a:rPr>
              <a:t>Matthew 16:16–18</a:t>
            </a:r>
          </a:p>
        </p:txBody>
      </p:sp>
      <p:sp>
        <p:nvSpPr>
          <p:cNvPr id="12" name="Oval 11">
            <a:extLst>
              <a:ext uri="{FF2B5EF4-FFF2-40B4-BE49-F238E27FC236}">
                <a16:creationId xmlns:a16="http://schemas.microsoft.com/office/drawing/2014/main" id="{24E0446D-3FA5-44C6-9EEF-5C672BEA93D8}"/>
              </a:ext>
            </a:extLst>
          </p:cNvPr>
          <p:cNvSpPr/>
          <p:nvPr/>
        </p:nvSpPr>
        <p:spPr>
          <a:xfrm rot="239818">
            <a:off x="6365869" y="2012407"/>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Promised</a:t>
            </a:r>
          </a:p>
          <a:p>
            <a:pPr algn="ctr"/>
            <a:r>
              <a:rPr lang="en-US" sz="2800" i="1" dirty="0">
                <a:solidFill>
                  <a:schemeClr val="tx1"/>
                </a:solidFill>
              </a:rPr>
              <a:t>John 13:36-38</a:t>
            </a:r>
          </a:p>
        </p:txBody>
      </p:sp>
      <p:sp>
        <p:nvSpPr>
          <p:cNvPr id="13" name="Oval 12">
            <a:extLst>
              <a:ext uri="{FF2B5EF4-FFF2-40B4-BE49-F238E27FC236}">
                <a16:creationId xmlns:a16="http://schemas.microsoft.com/office/drawing/2014/main" id="{95796496-76D3-415C-87A0-F62B408148AD}"/>
              </a:ext>
            </a:extLst>
          </p:cNvPr>
          <p:cNvSpPr/>
          <p:nvPr/>
        </p:nvSpPr>
        <p:spPr>
          <a:xfrm>
            <a:off x="3690752" y="1584175"/>
            <a:ext cx="2377440" cy="237744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Denied</a:t>
            </a:r>
          </a:p>
          <a:p>
            <a:pPr algn="ctr"/>
            <a:r>
              <a:rPr lang="en-US" sz="2800" i="1" dirty="0">
                <a:solidFill>
                  <a:schemeClr val="tx1"/>
                </a:solidFill>
              </a:rPr>
              <a:t>John 18:15-18; 25-27</a:t>
            </a:r>
          </a:p>
        </p:txBody>
      </p:sp>
      <p:sp>
        <p:nvSpPr>
          <p:cNvPr id="2" name="TextBox 1">
            <a:extLst>
              <a:ext uri="{FF2B5EF4-FFF2-40B4-BE49-F238E27FC236}">
                <a16:creationId xmlns:a16="http://schemas.microsoft.com/office/drawing/2014/main" id="{F5A6B3E0-B133-4471-BC91-457A9CC0A15A}"/>
              </a:ext>
            </a:extLst>
          </p:cNvPr>
          <p:cNvSpPr txBox="1"/>
          <p:nvPr/>
        </p:nvSpPr>
        <p:spPr>
          <a:xfrm rot="21227864">
            <a:off x="2645013" y="2321004"/>
            <a:ext cx="6901974" cy="2215991"/>
          </a:xfrm>
          <a:prstGeom prst="rect">
            <a:avLst/>
          </a:prstGeom>
          <a:noFill/>
        </p:spPr>
        <p:txBody>
          <a:bodyPr wrap="square" rtlCol="0">
            <a:spAutoFit/>
          </a:bodyPr>
          <a:lstStyle/>
          <a:p>
            <a:pPr algn="ctr"/>
            <a:r>
              <a:rPr lang="en-US" sz="13800" b="1" u="sng" dirty="0">
                <a:solidFill>
                  <a:srgbClr val="FF0000"/>
                </a:solidFill>
                <a:effectLst>
                  <a:outerShdw blurRad="38100" dist="38100" dir="2700000" algn="tl">
                    <a:srgbClr val="000000">
                      <a:alpha val="43137"/>
                    </a:srgbClr>
                  </a:outerShdw>
                </a:effectLst>
                <a:latin typeface="Britannic Bold" panose="020B0903060703020204" pitchFamily="34" charset="0"/>
              </a:rPr>
              <a:t>FAILURE</a:t>
            </a:r>
          </a:p>
        </p:txBody>
      </p:sp>
    </p:spTree>
    <p:extLst>
      <p:ext uri="{BB962C8B-B14F-4D97-AF65-F5344CB8AC3E}">
        <p14:creationId xmlns:p14="http://schemas.microsoft.com/office/powerpoint/2010/main" val="3809477862"/>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0000">
            <a:alpha val="4000"/>
          </a:srgbClr>
        </a:solidFill>
        <a:effectLst/>
      </p:bgPr>
    </p:bg>
    <p:spTree>
      <p:nvGrpSpPr>
        <p:cNvPr id="1" name=""/>
        <p:cNvGrpSpPr/>
        <p:nvPr/>
      </p:nvGrpSpPr>
      <p:grpSpPr>
        <a:xfrm>
          <a:off x="0" y="0"/>
          <a:ext cx="0" cy="0"/>
          <a:chOff x="0" y="0"/>
          <a:chExt cx="0" cy="0"/>
        </a:xfrm>
      </p:grpSpPr>
      <p:pic>
        <p:nvPicPr>
          <p:cNvPr id="5" name="Picture 2" descr="Image result for feet following">
            <a:extLst>
              <a:ext uri="{FF2B5EF4-FFF2-40B4-BE49-F238E27FC236}">
                <a16:creationId xmlns:a16="http://schemas.microsoft.com/office/drawing/2014/main" id="{C5D40FD3-339E-48DF-ABDF-7D19CAE94C33}"/>
              </a:ext>
            </a:extLst>
          </p:cNvPr>
          <p:cNvPicPr>
            <a:picLocks noChangeAspect="1" noChangeArrowheads="1"/>
          </p:cNvPicPr>
          <p:nvPr/>
        </p:nvPicPr>
        <p:blipFill rotWithShape="1">
          <a:blip r:embed="rId2">
            <a:alphaModFix amt="50000"/>
            <a:extLst>
              <a:ext uri="{28A0092B-C50C-407E-A947-70E740481C1C}">
                <a14:useLocalDpi xmlns:a14="http://schemas.microsoft.com/office/drawing/2010/main" val="0"/>
              </a:ext>
            </a:extLst>
          </a:blip>
          <a:srcRect t="271" b="15774"/>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2D91AFF-ED5D-480F-9411-43FB98DA5B0B}"/>
              </a:ext>
            </a:extLst>
          </p:cNvPr>
          <p:cNvSpPr txBox="1"/>
          <p:nvPr/>
        </p:nvSpPr>
        <p:spPr>
          <a:xfrm>
            <a:off x="209006" y="156755"/>
            <a:ext cx="11800114" cy="6514012"/>
          </a:xfrm>
          <a:prstGeom prst="rect">
            <a:avLst/>
          </a:prstGeom>
          <a:solidFill>
            <a:schemeClr val="tx1">
              <a:alpha val="64000"/>
            </a:schemeClr>
          </a:solidFill>
        </p:spPr>
        <p:txBody>
          <a:bodyPr wrap="square" rtlCol="0">
            <a:noAutofit/>
          </a:bodyPr>
          <a:lstStyle/>
          <a:p>
            <a:pPr algn="ctr"/>
            <a:r>
              <a:rPr lang="en-US" sz="3200" b="1" dirty="0">
                <a:solidFill>
                  <a:schemeClr val="bg1"/>
                </a:solidFill>
                <a:effectLst>
                  <a:outerShdw blurRad="38100" dist="38100" dir="2700000" algn="tl">
                    <a:srgbClr val="000000">
                      <a:alpha val="43137"/>
                    </a:srgbClr>
                  </a:outerShdw>
                </a:effectLst>
              </a:rPr>
              <a:t>FAILURE OR FOLLOWER?</a:t>
            </a:r>
          </a:p>
          <a:p>
            <a:endParaRPr lang="en-US" sz="1100" dirty="0">
              <a:solidFill>
                <a:schemeClr val="bg1"/>
              </a:solidFill>
              <a:latin typeface="Abadi" panose="020B0604020202020204" pitchFamily="34" charset="0"/>
            </a:endParaRPr>
          </a:p>
          <a:p>
            <a:r>
              <a:rPr lang="en-US" sz="3200" b="1" dirty="0">
                <a:solidFill>
                  <a:schemeClr val="bg1"/>
                </a:solidFill>
                <a:effectLst>
                  <a:outerShdw blurRad="38100" dist="38100" dir="2700000" algn="tl">
                    <a:srgbClr val="000000">
                      <a:alpha val="43137"/>
                    </a:srgbClr>
                  </a:outerShdw>
                </a:effectLst>
              </a:rPr>
              <a:t>Jesus was not done with Peter:</a:t>
            </a:r>
          </a:p>
          <a:p>
            <a:endParaRPr lang="en-US" sz="3200" dirty="0">
              <a:solidFill>
                <a:schemeClr val="bg1"/>
              </a:solidFill>
              <a:effectLst>
                <a:outerShdw blurRad="38100" dist="38100" dir="2700000" algn="tl">
                  <a:srgbClr val="000000">
                    <a:alpha val="43137"/>
                  </a:srgbClr>
                </a:outerShdw>
              </a:effectLst>
            </a:endParaRPr>
          </a:p>
          <a:p>
            <a:r>
              <a:rPr lang="en-US" sz="3200" dirty="0">
                <a:solidFill>
                  <a:schemeClr val="bg1"/>
                </a:solidFill>
                <a:effectLst>
                  <a:outerShdw blurRad="38100" dist="38100" dir="2700000" algn="tl">
                    <a:srgbClr val="000000">
                      <a:alpha val="43137"/>
                    </a:srgbClr>
                  </a:outerShdw>
                </a:effectLst>
              </a:rPr>
              <a:t>“But go, tell his disciples and Peter, ‘He is going ahead of you into Galilee. There you will see him, just as he told you.’ ”	</a:t>
            </a:r>
          </a:p>
          <a:p>
            <a:r>
              <a:rPr lang="en-US" sz="3200" i="1" dirty="0">
                <a:solidFill>
                  <a:schemeClr val="bg1"/>
                </a:solidFill>
                <a:effectLst>
                  <a:outerShdw blurRad="38100" dist="38100" dir="2700000" algn="tl">
                    <a:srgbClr val="000000">
                      <a:alpha val="43137"/>
                    </a:srgbClr>
                  </a:outerShdw>
                </a:effectLst>
              </a:rPr>
              <a:t>																					Mark 16:7</a:t>
            </a:r>
          </a:p>
          <a:p>
            <a:pPr algn="ctr"/>
            <a:endParaRPr lang="en-US"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84204399"/>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0000">
            <a:alpha val="4000"/>
          </a:srgbClr>
        </a:solidFill>
        <a:effectLst/>
      </p:bgPr>
    </p:bg>
    <p:spTree>
      <p:nvGrpSpPr>
        <p:cNvPr id="1" name=""/>
        <p:cNvGrpSpPr/>
        <p:nvPr/>
      </p:nvGrpSpPr>
      <p:grpSpPr>
        <a:xfrm>
          <a:off x="0" y="0"/>
          <a:ext cx="0" cy="0"/>
          <a:chOff x="0" y="0"/>
          <a:chExt cx="0" cy="0"/>
        </a:xfrm>
      </p:grpSpPr>
      <p:pic>
        <p:nvPicPr>
          <p:cNvPr id="5" name="Picture 2" descr="Image result for feet following">
            <a:extLst>
              <a:ext uri="{FF2B5EF4-FFF2-40B4-BE49-F238E27FC236}">
                <a16:creationId xmlns:a16="http://schemas.microsoft.com/office/drawing/2014/main" id="{C5D40FD3-339E-48DF-ABDF-7D19CAE94C33}"/>
              </a:ext>
            </a:extLst>
          </p:cNvPr>
          <p:cNvPicPr>
            <a:picLocks noChangeAspect="1" noChangeArrowheads="1"/>
          </p:cNvPicPr>
          <p:nvPr/>
        </p:nvPicPr>
        <p:blipFill rotWithShape="1">
          <a:blip r:embed="rId2">
            <a:alphaModFix amt="50000"/>
            <a:extLst>
              <a:ext uri="{28A0092B-C50C-407E-A947-70E740481C1C}">
                <a14:useLocalDpi xmlns:a14="http://schemas.microsoft.com/office/drawing/2010/main" val="0"/>
              </a:ext>
            </a:extLst>
          </a:blip>
          <a:srcRect t="271" b="15774"/>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2D91AFF-ED5D-480F-9411-43FB98DA5B0B}"/>
              </a:ext>
            </a:extLst>
          </p:cNvPr>
          <p:cNvSpPr txBox="1"/>
          <p:nvPr/>
        </p:nvSpPr>
        <p:spPr>
          <a:xfrm>
            <a:off x="209006" y="156755"/>
            <a:ext cx="11800114" cy="6514012"/>
          </a:xfrm>
          <a:prstGeom prst="rect">
            <a:avLst/>
          </a:prstGeom>
          <a:solidFill>
            <a:schemeClr val="tx1">
              <a:alpha val="64000"/>
            </a:schemeClr>
          </a:solidFill>
        </p:spPr>
        <p:txBody>
          <a:bodyPr wrap="square" rtlCol="0">
            <a:noAutofit/>
          </a:bodyPr>
          <a:lstStyle/>
          <a:p>
            <a:pPr algn="ctr"/>
            <a:r>
              <a:rPr lang="en-US" sz="3200" b="1" dirty="0">
                <a:solidFill>
                  <a:schemeClr val="bg1"/>
                </a:solidFill>
                <a:effectLst>
                  <a:outerShdw blurRad="38100" dist="38100" dir="2700000" algn="tl">
                    <a:srgbClr val="000000">
                      <a:alpha val="43137"/>
                    </a:srgbClr>
                  </a:outerShdw>
                </a:effectLst>
              </a:rPr>
              <a:t>FAILURE OR FOLLOWER?</a:t>
            </a:r>
          </a:p>
          <a:p>
            <a:endParaRPr lang="en-US" sz="1100" dirty="0">
              <a:solidFill>
                <a:schemeClr val="bg1"/>
              </a:solidFill>
              <a:latin typeface="Abadi" panose="020B0604020202020204" pitchFamily="34" charset="0"/>
            </a:endParaRPr>
          </a:p>
          <a:p>
            <a:r>
              <a:rPr lang="en-US" sz="3200" b="1" dirty="0">
                <a:solidFill>
                  <a:schemeClr val="bg1"/>
                </a:solidFill>
                <a:effectLst>
                  <a:outerShdw blurRad="38100" dist="38100" dir="2700000" algn="tl">
                    <a:srgbClr val="000000">
                      <a:alpha val="43137"/>
                    </a:srgbClr>
                  </a:outerShdw>
                </a:effectLst>
              </a:rPr>
              <a:t>He received the grace of Christ:</a:t>
            </a:r>
          </a:p>
          <a:p>
            <a:r>
              <a:rPr lang="en-US" sz="3200" dirty="0">
                <a:solidFill>
                  <a:schemeClr val="bg1"/>
                </a:solidFill>
                <a:effectLst>
                  <a:outerShdw blurRad="38100" dist="38100" dir="2700000" algn="tl">
                    <a:srgbClr val="000000">
                      <a:alpha val="43137"/>
                    </a:srgbClr>
                  </a:outerShdw>
                </a:effectLst>
              </a:rPr>
              <a:t>Jesus said, “Feed my sheep.” and “Follow me!”</a:t>
            </a:r>
          </a:p>
          <a:p>
            <a:r>
              <a:rPr lang="en-US" sz="3200" dirty="0">
                <a:solidFill>
                  <a:schemeClr val="bg1"/>
                </a:solidFill>
                <a:effectLst>
                  <a:outerShdw blurRad="38100" dist="38100" dir="2700000" algn="tl">
                    <a:srgbClr val="000000">
                      <a:alpha val="43137"/>
                    </a:srgbClr>
                  </a:outerShdw>
                </a:effectLst>
              </a:rPr>
              <a:t>																			</a:t>
            </a:r>
            <a:r>
              <a:rPr lang="en-US" sz="3200" i="1" dirty="0">
                <a:solidFill>
                  <a:schemeClr val="bg1"/>
                </a:solidFill>
                <a:effectLst>
                  <a:outerShdw blurRad="38100" dist="38100" dir="2700000" algn="tl">
                    <a:srgbClr val="000000">
                      <a:alpha val="43137"/>
                    </a:srgbClr>
                  </a:outerShdw>
                </a:effectLst>
              </a:rPr>
              <a:t>John 21:17–19</a:t>
            </a:r>
          </a:p>
          <a:p>
            <a:endParaRPr lang="en-US" sz="3200" dirty="0">
              <a:solidFill>
                <a:schemeClr val="bg1"/>
              </a:solidFill>
              <a:latin typeface="Abadi" panose="020B0604020202020204" pitchFamily="34" charset="0"/>
            </a:endParaRPr>
          </a:p>
        </p:txBody>
      </p:sp>
    </p:spTree>
    <p:extLst>
      <p:ext uri="{BB962C8B-B14F-4D97-AF65-F5344CB8AC3E}">
        <p14:creationId xmlns:p14="http://schemas.microsoft.com/office/powerpoint/2010/main" val="2453814401"/>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0000">
            <a:alpha val="4000"/>
          </a:srgbClr>
        </a:solidFill>
        <a:effectLst/>
      </p:bgPr>
    </p:bg>
    <p:spTree>
      <p:nvGrpSpPr>
        <p:cNvPr id="1" name=""/>
        <p:cNvGrpSpPr/>
        <p:nvPr/>
      </p:nvGrpSpPr>
      <p:grpSpPr>
        <a:xfrm>
          <a:off x="0" y="0"/>
          <a:ext cx="0" cy="0"/>
          <a:chOff x="0" y="0"/>
          <a:chExt cx="0" cy="0"/>
        </a:xfrm>
      </p:grpSpPr>
      <p:pic>
        <p:nvPicPr>
          <p:cNvPr id="5" name="Picture 2" descr="Image result for feet following">
            <a:extLst>
              <a:ext uri="{FF2B5EF4-FFF2-40B4-BE49-F238E27FC236}">
                <a16:creationId xmlns:a16="http://schemas.microsoft.com/office/drawing/2014/main" id="{C5D40FD3-339E-48DF-ABDF-7D19CAE94C33}"/>
              </a:ext>
            </a:extLst>
          </p:cNvPr>
          <p:cNvPicPr>
            <a:picLocks noChangeAspect="1" noChangeArrowheads="1"/>
          </p:cNvPicPr>
          <p:nvPr/>
        </p:nvPicPr>
        <p:blipFill rotWithShape="1">
          <a:blip r:embed="rId2">
            <a:alphaModFix amt="50000"/>
            <a:extLst>
              <a:ext uri="{28A0092B-C50C-407E-A947-70E740481C1C}">
                <a14:useLocalDpi xmlns:a14="http://schemas.microsoft.com/office/drawing/2010/main" val="0"/>
              </a:ext>
            </a:extLst>
          </a:blip>
          <a:srcRect t="271" b="15774"/>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2D91AFF-ED5D-480F-9411-43FB98DA5B0B}"/>
              </a:ext>
            </a:extLst>
          </p:cNvPr>
          <p:cNvSpPr txBox="1"/>
          <p:nvPr/>
        </p:nvSpPr>
        <p:spPr>
          <a:xfrm>
            <a:off x="209006" y="156755"/>
            <a:ext cx="11800114" cy="6514012"/>
          </a:xfrm>
          <a:prstGeom prst="rect">
            <a:avLst/>
          </a:prstGeom>
          <a:solidFill>
            <a:schemeClr val="tx1">
              <a:alpha val="64000"/>
            </a:schemeClr>
          </a:solidFill>
        </p:spPr>
        <p:txBody>
          <a:bodyPr wrap="square" rtlCol="0">
            <a:noAutofit/>
          </a:bodyPr>
          <a:lstStyle/>
          <a:p>
            <a:pPr algn="ctr"/>
            <a:r>
              <a:rPr lang="en-US" sz="3200" b="1" dirty="0">
                <a:solidFill>
                  <a:schemeClr val="bg1"/>
                </a:solidFill>
                <a:effectLst>
                  <a:outerShdw blurRad="38100" dist="38100" dir="2700000" algn="tl">
                    <a:srgbClr val="000000">
                      <a:alpha val="43137"/>
                    </a:srgbClr>
                  </a:outerShdw>
                </a:effectLst>
              </a:rPr>
              <a:t>FAILURE OR FOLLOWER?</a:t>
            </a:r>
          </a:p>
          <a:p>
            <a:endParaRPr lang="en-US" sz="1100" dirty="0">
              <a:solidFill>
                <a:schemeClr val="bg1"/>
              </a:solidFill>
              <a:latin typeface="Abadi" panose="020B0604020202020204" pitchFamily="34" charset="0"/>
            </a:endParaRPr>
          </a:p>
          <a:p>
            <a:r>
              <a:rPr lang="en-US" sz="3200" b="1" dirty="0">
                <a:solidFill>
                  <a:schemeClr val="bg1"/>
                </a:solidFill>
                <a:effectLst>
                  <a:outerShdw blurRad="38100" dist="38100" dir="2700000" algn="tl">
                    <a:srgbClr val="000000">
                      <a:alpha val="43137"/>
                    </a:srgbClr>
                  </a:outerShdw>
                </a:effectLst>
              </a:rPr>
              <a:t>He received the grace of Christ:</a:t>
            </a:r>
          </a:p>
          <a:p>
            <a:r>
              <a:rPr lang="en-US" sz="3200" dirty="0">
                <a:solidFill>
                  <a:schemeClr val="bg1"/>
                </a:solidFill>
                <a:effectLst>
                  <a:outerShdw blurRad="38100" dist="38100" dir="2700000" algn="tl">
                    <a:srgbClr val="000000">
                      <a:alpha val="43137"/>
                    </a:srgbClr>
                  </a:outerShdw>
                </a:effectLst>
              </a:rPr>
              <a:t>Jesus said, “Feed my sheep.” and “Follow me!”</a:t>
            </a:r>
          </a:p>
          <a:p>
            <a:r>
              <a:rPr lang="en-US" sz="3200" dirty="0">
                <a:solidFill>
                  <a:schemeClr val="bg1"/>
                </a:solidFill>
                <a:effectLst>
                  <a:outerShdw blurRad="38100" dist="38100" dir="2700000" algn="tl">
                    <a:srgbClr val="000000">
                      <a:alpha val="43137"/>
                    </a:srgbClr>
                  </a:outerShdw>
                </a:effectLst>
              </a:rPr>
              <a:t>																			</a:t>
            </a:r>
            <a:r>
              <a:rPr lang="en-US" sz="3200" i="1" dirty="0">
                <a:solidFill>
                  <a:schemeClr val="bg1"/>
                </a:solidFill>
                <a:effectLst>
                  <a:outerShdw blurRad="38100" dist="38100" dir="2700000" algn="tl">
                    <a:srgbClr val="000000">
                      <a:alpha val="43137"/>
                    </a:srgbClr>
                  </a:outerShdw>
                </a:effectLst>
              </a:rPr>
              <a:t>John 21:17–19</a:t>
            </a:r>
          </a:p>
          <a:p>
            <a:endParaRPr lang="en-US" sz="3200" dirty="0">
              <a:solidFill>
                <a:schemeClr val="bg1"/>
              </a:solidFill>
              <a:effectLst>
                <a:outerShdw blurRad="38100" dist="38100" dir="2700000" algn="tl">
                  <a:srgbClr val="000000">
                    <a:alpha val="43137"/>
                  </a:srgbClr>
                </a:outerShdw>
              </a:effectLst>
            </a:endParaRPr>
          </a:p>
          <a:p>
            <a:endParaRPr lang="en-US" sz="3200" dirty="0">
              <a:solidFill>
                <a:schemeClr val="bg1"/>
              </a:solidFill>
              <a:effectLst>
                <a:outerShdw blurRad="38100" dist="38100" dir="2700000" algn="tl">
                  <a:srgbClr val="000000">
                    <a:alpha val="43137"/>
                  </a:srgbClr>
                </a:outerShdw>
              </a:effectLst>
            </a:endParaRPr>
          </a:p>
          <a:p>
            <a:r>
              <a:rPr lang="en-US" sz="3200" b="1" dirty="0">
                <a:solidFill>
                  <a:schemeClr val="bg1"/>
                </a:solidFill>
                <a:effectLst>
                  <a:outerShdw blurRad="38100" dist="38100" dir="2700000" algn="tl">
                    <a:srgbClr val="000000">
                      <a:alpha val="43137"/>
                    </a:srgbClr>
                  </a:outerShdw>
                </a:effectLst>
              </a:rPr>
              <a:t>He passed along the grace of Christ:</a:t>
            </a:r>
          </a:p>
          <a:p>
            <a:r>
              <a:rPr lang="en-US" sz="3200" dirty="0">
                <a:solidFill>
                  <a:schemeClr val="bg1"/>
                </a:solidFill>
                <a:effectLst>
                  <a:outerShdw blurRad="38100" dist="38100" dir="2700000" algn="tl">
                    <a:srgbClr val="000000">
                      <a:alpha val="43137"/>
                    </a:srgbClr>
                  </a:outerShdw>
                </a:effectLst>
              </a:rPr>
              <a:t>But in your hearts, revere Christ as Lord. Always be prepared to give an answer to everyone who asks you to give the reason for the hope that you have. 	</a:t>
            </a:r>
          </a:p>
          <a:p>
            <a:r>
              <a:rPr lang="en-US" sz="3200" i="1" dirty="0">
                <a:solidFill>
                  <a:schemeClr val="bg1"/>
                </a:solidFill>
                <a:effectLst>
                  <a:outerShdw blurRad="38100" dist="38100" dir="2700000" algn="tl">
                    <a:srgbClr val="000000">
                      <a:alpha val="43137"/>
                    </a:srgbClr>
                  </a:outerShdw>
                </a:effectLst>
              </a:rPr>
              <a:t>																				1 Peter 3:15</a:t>
            </a:r>
          </a:p>
          <a:p>
            <a:pPr algn="ctr"/>
            <a:endParaRPr lang="en-US"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5306542"/>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0000">
            <a:alpha val="4000"/>
          </a:srgbClr>
        </a:solidFill>
        <a:effectLst/>
      </p:bgPr>
    </p:bg>
    <p:spTree>
      <p:nvGrpSpPr>
        <p:cNvPr id="1" name=""/>
        <p:cNvGrpSpPr/>
        <p:nvPr/>
      </p:nvGrpSpPr>
      <p:grpSpPr>
        <a:xfrm>
          <a:off x="0" y="0"/>
          <a:ext cx="0" cy="0"/>
          <a:chOff x="0" y="0"/>
          <a:chExt cx="0" cy="0"/>
        </a:xfrm>
      </p:grpSpPr>
      <p:pic>
        <p:nvPicPr>
          <p:cNvPr id="5" name="Picture 2" descr="Image result for feet following">
            <a:extLst>
              <a:ext uri="{FF2B5EF4-FFF2-40B4-BE49-F238E27FC236}">
                <a16:creationId xmlns:a16="http://schemas.microsoft.com/office/drawing/2014/main" id="{C5D40FD3-339E-48DF-ABDF-7D19CAE94C33}"/>
              </a:ext>
            </a:extLst>
          </p:cNvPr>
          <p:cNvPicPr>
            <a:picLocks noChangeAspect="1" noChangeArrowheads="1"/>
          </p:cNvPicPr>
          <p:nvPr/>
        </p:nvPicPr>
        <p:blipFill rotWithShape="1">
          <a:blip r:embed="rId2">
            <a:alphaModFix amt="50000"/>
            <a:extLst>
              <a:ext uri="{28A0092B-C50C-407E-A947-70E740481C1C}">
                <a14:useLocalDpi xmlns:a14="http://schemas.microsoft.com/office/drawing/2010/main" val="0"/>
              </a:ext>
            </a:extLst>
          </a:blip>
          <a:srcRect t="271" b="15774"/>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2D91AFF-ED5D-480F-9411-43FB98DA5B0B}"/>
              </a:ext>
            </a:extLst>
          </p:cNvPr>
          <p:cNvSpPr txBox="1"/>
          <p:nvPr/>
        </p:nvSpPr>
        <p:spPr>
          <a:xfrm>
            <a:off x="209006" y="156755"/>
            <a:ext cx="11800114" cy="6514012"/>
          </a:xfrm>
          <a:prstGeom prst="rect">
            <a:avLst/>
          </a:prstGeom>
          <a:solidFill>
            <a:schemeClr val="tx1">
              <a:alpha val="64000"/>
            </a:schemeClr>
          </a:solidFill>
        </p:spPr>
        <p:txBody>
          <a:bodyPr wrap="square" rtlCol="0">
            <a:noAutofit/>
          </a:bodyPr>
          <a:lstStyle/>
          <a:p>
            <a:pPr algn="ctr"/>
            <a:r>
              <a:rPr lang="en-US" sz="3200" b="1" dirty="0">
                <a:solidFill>
                  <a:schemeClr val="bg1"/>
                </a:solidFill>
                <a:effectLst>
                  <a:outerShdw blurRad="38100" dist="38100" dir="2700000" algn="tl">
                    <a:srgbClr val="000000">
                      <a:alpha val="43137"/>
                    </a:srgbClr>
                  </a:outerShdw>
                </a:effectLst>
              </a:rPr>
              <a:t>FAILURE OR FOLLOWER?</a:t>
            </a:r>
          </a:p>
          <a:p>
            <a:endParaRPr lang="en-US" sz="1100" dirty="0">
              <a:solidFill>
                <a:schemeClr val="bg1"/>
              </a:solidFill>
              <a:latin typeface="Abadi" panose="020B0604020202020204" pitchFamily="34" charset="0"/>
            </a:endParaRPr>
          </a:p>
          <a:p>
            <a:pPr algn="ctr"/>
            <a:r>
              <a:rPr lang="en-US" sz="3200" dirty="0">
                <a:solidFill>
                  <a:schemeClr val="bg1"/>
                </a:solidFill>
                <a:effectLst>
                  <a:outerShdw blurRad="38100" dist="38100" dir="2700000" algn="tl">
                    <a:srgbClr val="000000">
                      <a:alpha val="43137"/>
                    </a:srgbClr>
                  </a:outerShdw>
                </a:effectLst>
              </a:rPr>
              <a:t>What went through Peter’s mind when he remembered…</a:t>
            </a:r>
            <a:endParaRPr lang="en-US" sz="3200" i="1" dirty="0">
              <a:solidFill>
                <a:schemeClr val="bg1"/>
              </a:solidFill>
              <a:effectLst>
                <a:outerShdw blurRad="38100" dist="38100" dir="2700000" algn="tl">
                  <a:srgbClr val="000000">
                    <a:alpha val="43137"/>
                  </a:srgbClr>
                </a:outerShdw>
              </a:effectLst>
            </a:endParaRPr>
          </a:p>
          <a:p>
            <a:pPr algn="ctr"/>
            <a:endParaRPr lang="en-US" sz="3200" b="1" dirty="0">
              <a:solidFill>
                <a:schemeClr val="bg1"/>
              </a:solidFill>
              <a:effectLst>
                <a:outerShdw blurRad="38100" dist="38100" dir="2700000" algn="tl">
                  <a:srgbClr val="000000">
                    <a:alpha val="43137"/>
                  </a:srgbClr>
                </a:outerShdw>
              </a:effectLst>
            </a:endParaRPr>
          </a:p>
        </p:txBody>
      </p:sp>
      <p:sp>
        <p:nvSpPr>
          <p:cNvPr id="7" name="Oval 6">
            <a:extLst>
              <a:ext uri="{FF2B5EF4-FFF2-40B4-BE49-F238E27FC236}">
                <a16:creationId xmlns:a16="http://schemas.microsoft.com/office/drawing/2014/main" id="{9D203D8D-9618-4FBA-BE51-FDEB0DEFFA65}"/>
              </a:ext>
            </a:extLst>
          </p:cNvPr>
          <p:cNvSpPr/>
          <p:nvPr/>
        </p:nvSpPr>
        <p:spPr>
          <a:xfrm rot="20314147">
            <a:off x="835672" y="1405332"/>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Met</a:t>
            </a:r>
          </a:p>
          <a:p>
            <a:pPr algn="ctr"/>
            <a:r>
              <a:rPr lang="en-US" sz="2800" i="1" dirty="0">
                <a:solidFill>
                  <a:schemeClr val="tx1"/>
                </a:solidFill>
              </a:rPr>
              <a:t>John 1:40-42</a:t>
            </a:r>
          </a:p>
        </p:txBody>
      </p:sp>
      <p:sp>
        <p:nvSpPr>
          <p:cNvPr id="8" name="Oval 7">
            <a:extLst>
              <a:ext uri="{FF2B5EF4-FFF2-40B4-BE49-F238E27FC236}">
                <a16:creationId xmlns:a16="http://schemas.microsoft.com/office/drawing/2014/main" id="{6C8DE439-D043-4C0B-8A65-16C6AEDADEE9}"/>
              </a:ext>
            </a:extLst>
          </p:cNvPr>
          <p:cNvSpPr/>
          <p:nvPr/>
        </p:nvSpPr>
        <p:spPr>
          <a:xfrm rot="20710304">
            <a:off x="8084892" y="4119187"/>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Learned</a:t>
            </a:r>
          </a:p>
          <a:p>
            <a:pPr algn="ctr"/>
            <a:r>
              <a:rPr lang="en-US" sz="2800" i="1" dirty="0">
                <a:solidFill>
                  <a:schemeClr val="tx1"/>
                </a:solidFill>
              </a:rPr>
              <a:t>John 13:6-8</a:t>
            </a:r>
          </a:p>
        </p:txBody>
      </p:sp>
      <p:sp>
        <p:nvSpPr>
          <p:cNvPr id="9" name="Oval 8">
            <a:extLst>
              <a:ext uri="{FF2B5EF4-FFF2-40B4-BE49-F238E27FC236}">
                <a16:creationId xmlns:a16="http://schemas.microsoft.com/office/drawing/2014/main" id="{C8F77D78-E304-47C7-890A-FE01C6AD6A0D}"/>
              </a:ext>
            </a:extLst>
          </p:cNvPr>
          <p:cNvSpPr/>
          <p:nvPr/>
        </p:nvSpPr>
        <p:spPr>
          <a:xfrm rot="581941">
            <a:off x="4261770" y="4092633"/>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Slept</a:t>
            </a:r>
          </a:p>
          <a:p>
            <a:pPr algn="ctr"/>
            <a:r>
              <a:rPr lang="en-US" sz="2800" i="1" dirty="0">
                <a:solidFill>
                  <a:schemeClr val="tx1"/>
                </a:solidFill>
              </a:rPr>
              <a:t>Mark 14:37</a:t>
            </a:r>
          </a:p>
        </p:txBody>
      </p:sp>
      <p:sp>
        <p:nvSpPr>
          <p:cNvPr id="10" name="Oval 9">
            <a:extLst>
              <a:ext uri="{FF2B5EF4-FFF2-40B4-BE49-F238E27FC236}">
                <a16:creationId xmlns:a16="http://schemas.microsoft.com/office/drawing/2014/main" id="{82794AC1-0871-4F4D-8224-98DA838036FD}"/>
              </a:ext>
            </a:extLst>
          </p:cNvPr>
          <p:cNvSpPr/>
          <p:nvPr/>
        </p:nvSpPr>
        <p:spPr>
          <a:xfrm rot="21055614">
            <a:off x="1375929" y="3974600"/>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Defended</a:t>
            </a:r>
          </a:p>
          <a:p>
            <a:pPr algn="ctr"/>
            <a:r>
              <a:rPr lang="en-US" sz="2800" i="1" dirty="0">
                <a:solidFill>
                  <a:schemeClr val="tx1"/>
                </a:solidFill>
              </a:rPr>
              <a:t>John 18:10-11</a:t>
            </a:r>
          </a:p>
        </p:txBody>
      </p:sp>
      <p:sp>
        <p:nvSpPr>
          <p:cNvPr id="11" name="Oval 10">
            <a:extLst>
              <a:ext uri="{FF2B5EF4-FFF2-40B4-BE49-F238E27FC236}">
                <a16:creationId xmlns:a16="http://schemas.microsoft.com/office/drawing/2014/main" id="{21FF7D0C-17A3-41FE-9514-63FA831BF325}"/>
              </a:ext>
            </a:extLst>
          </p:cNvPr>
          <p:cNvSpPr/>
          <p:nvPr/>
        </p:nvSpPr>
        <p:spPr>
          <a:xfrm rot="21141369">
            <a:off x="9078089" y="1582765"/>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Declared</a:t>
            </a:r>
          </a:p>
          <a:p>
            <a:pPr algn="ctr"/>
            <a:r>
              <a:rPr lang="en-US" sz="2800" i="1" dirty="0">
                <a:solidFill>
                  <a:schemeClr val="tx1"/>
                </a:solidFill>
              </a:rPr>
              <a:t>Matthew 16:16–18</a:t>
            </a:r>
          </a:p>
        </p:txBody>
      </p:sp>
      <p:sp>
        <p:nvSpPr>
          <p:cNvPr id="12" name="Oval 11">
            <a:extLst>
              <a:ext uri="{FF2B5EF4-FFF2-40B4-BE49-F238E27FC236}">
                <a16:creationId xmlns:a16="http://schemas.microsoft.com/office/drawing/2014/main" id="{24E0446D-3FA5-44C6-9EEF-5C672BEA93D8}"/>
              </a:ext>
            </a:extLst>
          </p:cNvPr>
          <p:cNvSpPr/>
          <p:nvPr/>
        </p:nvSpPr>
        <p:spPr>
          <a:xfrm rot="239818">
            <a:off x="6365869" y="2012407"/>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Promised</a:t>
            </a:r>
          </a:p>
          <a:p>
            <a:pPr algn="ctr"/>
            <a:r>
              <a:rPr lang="en-US" sz="2800" i="1" dirty="0">
                <a:solidFill>
                  <a:schemeClr val="tx1"/>
                </a:solidFill>
              </a:rPr>
              <a:t>John 13:36-38</a:t>
            </a:r>
          </a:p>
        </p:txBody>
      </p:sp>
      <p:sp>
        <p:nvSpPr>
          <p:cNvPr id="13" name="Oval 12">
            <a:extLst>
              <a:ext uri="{FF2B5EF4-FFF2-40B4-BE49-F238E27FC236}">
                <a16:creationId xmlns:a16="http://schemas.microsoft.com/office/drawing/2014/main" id="{95796496-76D3-415C-87A0-F62B408148AD}"/>
              </a:ext>
            </a:extLst>
          </p:cNvPr>
          <p:cNvSpPr/>
          <p:nvPr/>
        </p:nvSpPr>
        <p:spPr>
          <a:xfrm>
            <a:off x="3690752" y="1584175"/>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Denied</a:t>
            </a:r>
          </a:p>
          <a:p>
            <a:pPr algn="ctr"/>
            <a:r>
              <a:rPr lang="en-US" sz="2800" i="1" dirty="0">
                <a:solidFill>
                  <a:schemeClr val="tx1"/>
                </a:solidFill>
              </a:rPr>
              <a:t>John 18:15-18; 25-27</a:t>
            </a:r>
          </a:p>
        </p:txBody>
      </p:sp>
      <p:sp>
        <p:nvSpPr>
          <p:cNvPr id="2" name="TextBox 1">
            <a:extLst>
              <a:ext uri="{FF2B5EF4-FFF2-40B4-BE49-F238E27FC236}">
                <a16:creationId xmlns:a16="http://schemas.microsoft.com/office/drawing/2014/main" id="{F5A6B3E0-B133-4471-BC91-457A9CC0A15A}"/>
              </a:ext>
            </a:extLst>
          </p:cNvPr>
          <p:cNvSpPr txBox="1"/>
          <p:nvPr/>
        </p:nvSpPr>
        <p:spPr>
          <a:xfrm rot="21227864">
            <a:off x="1551334" y="2458743"/>
            <a:ext cx="9082505" cy="2215991"/>
          </a:xfrm>
          <a:prstGeom prst="rect">
            <a:avLst/>
          </a:prstGeom>
          <a:noFill/>
        </p:spPr>
        <p:txBody>
          <a:bodyPr wrap="square" rtlCol="0">
            <a:spAutoFit/>
          </a:bodyPr>
          <a:lstStyle/>
          <a:p>
            <a:pPr algn="ctr"/>
            <a:r>
              <a:rPr lang="en-US" sz="13800" b="1" u="sng" dirty="0">
                <a:solidFill>
                  <a:srgbClr val="FF0000"/>
                </a:solidFill>
                <a:effectLst>
                  <a:outerShdw blurRad="38100" dist="38100" dir="2700000" algn="tl">
                    <a:srgbClr val="000000">
                      <a:alpha val="43137"/>
                    </a:srgbClr>
                  </a:outerShdw>
                </a:effectLst>
                <a:latin typeface="Britannic Bold" panose="020B0903060703020204" pitchFamily="34" charset="0"/>
              </a:rPr>
              <a:t>FOLLOWER</a:t>
            </a:r>
          </a:p>
        </p:txBody>
      </p:sp>
    </p:spTree>
    <p:extLst>
      <p:ext uri="{BB962C8B-B14F-4D97-AF65-F5344CB8AC3E}">
        <p14:creationId xmlns:p14="http://schemas.microsoft.com/office/powerpoint/2010/main" val="2570969077"/>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Image result for feet following">
            <a:extLst>
              <a:ext uri="{FF2B5EF4-FFF2-40B4-BE49-F238E27FC236}">
                <a16:creationId xmlns:a16="http://schemas.microsoft.com/office/drawing/2014/main" id="{DE5EB849-9114-4A89-9861-D61947F08547}"/>
              </a:ext>
            </a:extLst>
          </p:cNvPr>
          <p:cNvPicPr>
            <a:picLocks noChangeAspect="1" noChangeArrowheads="1"/>
          </p:cNvPicPr>
          <p:nvPr/>
        </p:nvPicPr>
        <p:blipFill rotWithShape="1">
          <a:blip r:embed="rId2">
            <a:alphaModFix amt="50000"/>
            <a:extLst>
              <a:ext uri="{28A0092B-C50C-407E-A947-70E740481C1C}">
                <a14:useLocalDpi xmlns:a14="http://schemas.microsoft.com/office/drawing/2010/main" val="0"/>
              </a:ext>
            </a:extLst>
          </a:blip>
          <a:srcRect t="271" b="15774"/>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284E1420-028D-4CCD-A3BD-3D9E58C90AA7}"/>
              </a:ext>
            </a:extLst>
          </p:cNvPr>
          <p:cNvSpPr txBox="1"/>
          <p:nvPr/>
        </p:nvSpPr>
        <p:spPr>
          <a:xfrm>
            <a:off x="1524000" y="1122362"/>
            <a:ext cx="9144000" cy="2900518"/>
          </a:xfrm>
          <a:prstGeom prst="rect">
            <a:avLst/>
          </a:prstGeom>
        </p:spPr>
        <p:txBody>
          <a:bodyPr vert="horz" lIns="91440" tIns="45720" rIns="91440" bIns="45720" rtlCol="0" anchor="b">
            <a:normAutofit/>
          </a:bodyPr>
          <a:lstStyle/>
          <a:p>
            <a:pPr algn="ctr" defTabSz="914400">
              <a:lnSpc>
                <a:spcPct val="90000"/>
              </a:lnSpc>
              <a:spcBef>
                <a:spcPct val="0"/>
              </a:spcBef>
              <a:spcAft>
                <a:spcPts val="600"/>
              </a:spcAft>
            </a:pPr>
            <a:r>
              <a:rPr lang="en-US" sz="6000" b="1" dirty="0">
                <a:solidFill>
                  <a:srgbClr val="FFFFFF"/>
                </a:solidFill>
                <a:effectLst>
                  <a:outerShdw blurRad="38100" dist="38100" dir="2700000" algn="tl">
                    <a:srgbClr val="000000">
                      <a:alpha val="43137"/>
                    </a:srgbClr>
                  </a:outerShdw>
                </a:effectLst>
                <a:latin typeface="+mj-lt"/>
                <a:ea typeface="+mj-ea"/>
                <a:cs typeface="+mj-cs"/>
              </a:rPr>
              <a:t>FAILURE OR FOLLOWER?</a:t>
            </a:r>
          </a:p>
        </p:txBody>
      </p:sp>
    </p:spTree>
    <p:extLst>
      <p:ext uri="{BB962C8B-B14F-4D97-AF65-F5344CB8AC3E}">
        <p14:creationId xmlns:p14="http://schemas.microsoft.com/office/powerpoint/2010/main" val="3178973560"/>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00">
            <a:alpha val="4000"/>
          </a:srgbClr>
        </a:solidFill>
        <a:effectLst/>
      </p:bgPr>
    </p:bg>
    <p:spTree>
      <p:nvGrpSpPr>
        <p:cNvPr id="1" name=""/>
        <p:cNvGrpSpPr/>
        <p:nvPr/>
      </p:nvGrpSpPr>
      <p:grpSpPr>
        <a:xfrm>
          <a:off x="0" y="0"/>
          <a:ext cx="0" cy="0"/>
          <a:chOff x="0" y="0"/>
          <a:chExt cx="0" cy="0"/>
        </a:xfrm>
      </p:grpSpPr>
      <p:pic>
        <p:nvPicPr>
          <p:cNvPr id="5" name="Picture 2" descr="Image result for feet following">
            <a:extLst>
              <a:ext uri="{FF2B5EF4-FFF2-40B4-BE49-F238E27FC236}">
                <a16:creationId xmlns:a16="http://schemas.microsoft.com/office/drawing/2014/main" id="{C5D40FD3-339E-48DF-ABDF-7D19CAE94C33}"/>
              </a:ext>
            </a:extLst>
          </p:cNvPr>
          <p:cNvPicPr>
            <a:picLocks noChangeAspect="1" noChangeArrowheads="1"/>
          </p:cNvPicPr>
          <p:nvPr/>
        </p:nvPicPr>
        <p:blipFill rotWithShape="1">
          <a:blip r:embed="rId2">
            <a:alphaModFix amt="50000"/>
            <a:extLst>
              <a:ext uri="{28A0092B-C50C-407E-A947-70E740481C1C}">
                <a14:useLocalDpi xmlns:a14="http://schemas.microsoft.com/office/drawing/2010/main" val="0"/>
              </a:ext>
            </a:extLst>
          </a:blip>
          <a:srcRect t="271" b="15774"/>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2D91AFF-ED5D-480F-9411-43FB98DA5B0B}"/>
              </a:ext>
            </a:extLst>
          </p:cNvPr>
          <p:cNvSpPr txBox="1"/>
          <p:nvPr/>
        </p:nvSpPr>
        <p:spPr>
          <a:xfrm>
            <a:off x="209006" y="156755"/>
            <a:ext cx="11800114" cy="6514012"/>
          </a:xfrm>
          <a:prstGeom prst="rect">
            <a:avLst/>
          </a:prstGeom>
          <a:solidFill>
            <a:schemeClr val="tx1">
              <a:alpha val="64000"/>
            </a:schemeClr>
          </a:solidFill>
        </p:spPr>
        <p:txBody>
          <a:bodyPr wrap="square" rtlCol="0">
            <a:noAutofit/>
          </a:bodyPr>
          <a:lstStyle/>
          <a:p>
            <a:pPr algn="ctr"/>
            <a:r>
              <a:rPr lang="en-US" sz="3200" b="1" dirty="0">
                <a:solidFill>
                  <a:schemeClr val="bg1"/>
                </a:solidFill>
                <a:effectLst>
                  <a:outerShdw blurRad="38100" dist="38100" dir="2700000" algn="tl">
                    <a:srgbClr val="000000">
                      <a:alpha val="43137"/>
                    </a:srgbClr>
                  </a:outerShdw>
                </a:effectLst>
              </a:rPr>
              <a:t>FAILURE OR FOLLOWER?</a:t>
            </a:r>
          </a:p>
          <a:p>
            <a:endParaRPr lang="en-US" sz="1100" dirty="0">
              <a:solidFill>
                <a:schemeClr val="bg1"/>
              </a:solidFill>
              <a:latin typeface="Abadi" panose="020B0604020202020204" pitchFamily="34" charset="0"/>
            </a:endParaRPr>
          </a:p>
          <a:p>
            <a:r>
              <a:rPr lang="en-US" sz="3200" dirty="0">
                <a:solidFill>
                  <a:schemeClr val="bg1"/>
                </a:solidFill>
                <a:effectLst>
                  <a:outerShdw blurRad="38100" dist="38100" dir="2700000" algn="tl">
                    <a:srgbClr val="000000">
                      <a:alpha val="43137"/>
                    </a:srgbClr>
                  </a:outerShdw>
                </a:effectLst>
              </a:rPr>
              <a:t>Simon Peter and another disciple were following Jesus. Because this disciple was known to the high priest, he went with Jesus into the high priest’s courtyard, but Peter had to wait outside at the door. The other disciple, who was known to the high priest, came back, spoke to the servant girl on duty there and brought Peter in. “You aren’t one of this man’s disciples too, are you?” she asked Peter. He replied, “I am not.” It was cold, and the servants and officials stood around a fire they had made to keep warm. Peter also was standing with them, warming himself. </a:t>
            </a:r>
          </a:p>
          <a:p>
            <a:endParaRPr lang="en-US" sz="3200" i="1" dirty="0">
              <a:solidFill>
                <a:schemeClr val="bg1"/>
              </a:solidFill>
              <a:effectLst>
                <a:outerShdw blurRad="38100" dist="38100" dir="2700000" algn="tl">
                  <a:srgbClr val="000000">
                    <a:alpha val="43137"/>
                  </a:srgbClr>
                </a:outerShdw>
              </a:effectLst>
            </a:endParaRPr>
          </a:p>
          <a:p>
            <a:r>
              <a:rPr lang="en-US" sz="3200" i="1" dirty="0">
                <a:solidFill>
                  <a:schemeClr val="bg1"/>
                </a:solidFill>
                <a:effectLst>
                  <a:outerShdw blurRad="38100" dist="38100" dir="2700000" algn="tl">
                    <a:srgbClr val="000000">
                      <a:alpha val="43137"/>
                    </a:srgbClr>
                  </a:outerShdw>
                </a:effectLst>
              </a:rPr>
              <a:t>																			John 18:15-18</a:t>
            </a:r>
          </a:p>
          <a:p>
            <a:pPr algn="ctr"/>
            <a:endParaRPr lang="en-US"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2080567"/>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00">
            <a:alpha val="4000"/>
          </a:srgbClr>
        </a:solidFill>
        <a:effectLst/>
      </p:bgPr>
    </p:bg>
    <p:spTree>
      <p:nvGrpSpPr>
        <p:cNvPr id="1" name=""/>
        <p:cNvGrpSpPr/>
        <p:nvPr/>
      </p:nvGrpSpPr>
      <p:grpSpPr>
        <a:xfrm>
          <a:off x="0" y="0"/>
          <a:ext cx="0" cy="0"/>
          <a:chOff x="0" y="0"/>
          <a:chExt cx="0" cy="0"/>
        </a:xfrm>
      </p:grpSpPr>
      <p:pic>
        <p:nvPicPr>
          <p:cNvPr id="5" name="Picture 2" descr="Image result for feet following">
            <a:extLst>
              <a:ext uri="{FF2B5EF4-FFF2-40B4-BE49-F238E27FC236}">
                <a16:creationId xmlns:a16="http://schemas.microsoft.com/office/drawing/2014/main" id="{C5D40FD3-339E-48DF-ABDF-7D19CAE94C33}"/>
              </a:ext>
            </a:extLst>
          </p:cNvPr>
          <p:cNvPicPr>
            <a:picLocks noChangeAspect="1" noChangeArrowheads="1"/>
          </p:cNvPicPr>
          <p:nvPr/>
        </p:nvPicPr>
        <p:blipFill rotWithShape="1">
          <a:blip r:embed="rId2">
            <a:alphaModFix amt="50000"/>
            <a:extLst>
              <a:ext uri="{28A0092B-C50C-407E-A947-70E740481C1C}">
                <a14:useLocalDpi xmlns:a14="http://schemas.microsoft.com/office/drawing/2010/main" val="0"/>
              </a:ext>
            </a:extLst>
          </a:blip>
          <a:srcRect t="271" b="15774"/>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2D91AFF-ED5D-480F-9411-43FB98DA5B0B}"/>
              </a:ext>
            </a:extLst>
          </p:cNvPr>
          <p:cNvSpPr txBox="1"/>
          <p:nvPr/>
        </p:nvSpPr>
        <p:spPr>
          <a:xfrm>
            <a:off x="209006" y="156755"/>
            <a:ext cx="11800114" cy="6514012"/>
          </a:xfrm>
          <a:prstGeom prst="rect">
            <a:avLst/>
          </a:prstGeom>
          <a:solidFill>
            <a:schemeClr val="tx1">
              <a:alpha val="64000"/>
            </a:schemeClr>
          </a:solidFill>
        </p:spPr>
        <p:txBody>
          <a:bodyPr wrap="square" rtlCol="0">
            <a:noAutofit/>
          </a:bodyPr>
          <a:lstStyle/>
          <a:p>
            <a:pPr algn="ctr"/>
            <a:r>
              <a:rPr lang="en-US" sz="3200" b="1" dirty="0">
                <a:solidFill>
                  <a:schemeClr val="bg1"/>
                </a:solidFill>
                <a:effectLst>
                  <a:outerShdw blurRad="38100" dist="38100" dir="2700000" algn="tl">
                    <a:srgbClr val="000000">
                      <a:alpha val="43137"/>
                    </a:srgbClr>
                  </a:outerShdw>
                </a:effectLst>
              </a:rPr>
              <a:t>FAILURE OR FOLLOWER?</a:t>
            </a:r>
          </a:p>
          <a:p>
            <a:endParaRPr lang="en-US" sz="1100" dirty="0">
              <a:solidFill>
                <a:schemeClr val="bg1"/>
              </a:solidFill>
              <a:latin typeface="Abadi" panose="020B0604020202020204" pitchFamily="34" charset="0"/>
            </a:endParaRPr>
          </a:p>
          <a:p>
            <a:r>
              <a:rPr lang="en-US" sz="3200" dirty="0">
                <a:solidFill>
                  <a:schemeClr val="bg1"/>
                </a:solidFill>
                <a:effectLst>
                  <a:outerShdw blurRad="38100" dist="38100" dir="2700000" algn="tl">
                    <a:srgbClr val="000000">
                      <a:alpha val="43137"/>
                    </a:srgbClr>
                  </a:outerShdw>
                </a:effectLst>
              </a:rPr>
              <a:t>Meanwhile, Simon Peter was still standing there warming himself. So they asked him, “You aren’t one of his disciples too, are you?” He denied it, saying, “I am not.” One of the high priest’s servants, a relative of the man whose ear Peter had cut off, challenged him, “Didn’t I see you with him in the garden?” </a:t>
            </a:r>
          </a:p>
          <a:p>
            <a:endParaRPr lang="en-US" sz="3200" dirty="0">
              <a:solidFill>
                <a:schemeClr val="bg1"/>
              </a:solidFill>
              <a:effectLst>
                <a:outerShdw blurRad="38100" dist="38100" dir="2700000" algn="tl">
                  <a:srgbClr val="000000">
                    <a:alpha val="43137"/>
                  </a:srgbClr>
                </a:outerShdw>
              </a:effectLst>
            </a:endParaRPr>
          </a:p>
          <a:p>
            <a:r>
              <a:rPr lang="en-US" sz="3200" dirty="0">
                <a:solidFill>
                  <a:schemeClr val="bg1"/>
                </a:solidFill>
                <a:effectLst>
                  <a:outerShdw blurRad="38100" dist="38100" dir="2700000" algn="tl">
                    <a:srgbClr val="000000">
                      <a:alpha val="43137"/>
                    </a:srgbClr>
                  </a:outerShdw>
                </a:effectLst>
              </a:rPr>
              <a:t>Again Peter denied it, and at that moment a rooster began to crow. </a:t>
            </a:r>
          </a:p>
          <a:p>
            <a:endParaRPr lang="en-US" sz="3200" dirty="0">
              <a:solidFill>
                <a:schemeClr val="bg1"/>
              </a:solidFill>
              <a:effectLst>
                <a:outerShdw blurRad="38100" dist="38100" dir="2700000" algn="tl">
                  <a:srgbClr val="000000">
                    <a:alpha val="43137"/>
                  </a:srgbClr>
                </a:outerShdw>
              </a:effectLst>
            </a:endParaRPr>
          </a:p>
          <a:p>
            <a:r>
              <a:rPr lang="en-US" sz="3200" i="1" dirty="0">
                <a:solidFill>
                  <a:schemeClr val="bg1"/>
                </a:solidFill>
                <a:effectLst>
                  <a:outerShdw blurRad="38100" dist="38100" dir="2700000" algn="tl">
                    <a:srgbClr val="000000">
                      <a:alpha val="43137"/>
                    </a:srgbClr>
                  </a:outerShdw>
                </a:effectLst>
              </a:rPr>
              <a:t>																			John 18:25-27</a:t>
            </a:r>
          </a:p>
          <a:p>
            <a:pPr algn="ctr"/>
            <a:endParaRPr lang="en-US"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83506556"/>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00">
            <a:alpha val="4000"/>
          </a:srgbClr>
        </a:solidFill>
        <a:effectLst/>
      </p:bgPr>
    </p:bg>
    <p:spTree>
      <p:nvGrpSpPr>
        <p:cNvPr id="1" name=""/>
        <p:cNvGrpSpPr/>
        <p:nvPr/>
      </p:nvGrpSpPr>
      <p:grpSpPr>
        <a:xfrm>
          <a:off x="0" y="0"/>
          <a:ext cx="0" cy="0"/>
          <a:chOff x="0" y="0"/>
          <a:chExt cx="0" cy="0"/>
        </a:xfrm>
      </p:grpSpPr>
      <p:pic>
        <p:nvPicPr>
          <p:cNvPr id="5" name="Picture 2" descr="Image result for feet following">
            <a:extLst>
              <a:ext uri="{FF2B5EF4-FFF2-40B4-BE49-F238E27FC236}">
                <a16:creationId xmlns:a16="http://schemas.microsoft.com/office/drawing/2014/main" id="{C5D40FD3-339E-48DF-ABDF-7D19CAE94C33}"/>
              </a:ext>
            </a:extLst>
          </p:cNvPr>
          <p:cNvPicPr>
            <a:picLocks noChangeAspect="1" noChangeArrowheads="1"/>
          </p:cNvPicPr>
          <p:nvPr/>
        </p:nvPicPr>
        <p:blipFill rotWithShape="1">
          <a:blip r:embed="rId2">
            <a:alphaModFix amt="50000"/>
            <a:extLst>
              <a:ext uri="{28A0092B-C50C-407E-A947-70E740481C1C}">
                <a14:useLocalDpi xmlns:a14="http://schemas.microsoft.com/office/drawing/2010/main" val="0"/>
              </a:ext>
            </a:extLst>
          </a:blip>
          <a:srcRect t="271" b="15774"/>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2D91AFF-ED5D-480F-9411-43FB98DA5B0B}"/>
              </a:ext>
            </a:extLst>
          </p:cNvPr>
          <p:cNvSpPr txBox="1"/>
          <p:nvPr/>
        </p:nvSpPr>
        <p:spPr>
          <a:xfrm>
            <a:off x="209006" y="156755"/>
            <a:ext cx="11800114" cy="6514012"/>
          </a:xfrm>
          <a:prstGeom prst="rect">
            <a:avLst/>
          </a:prstGeom>
          <a:solidFill>
            <a:schemeClr val="tx1">
              <a:alpha val="64000"/>
            </a:schemeClr>
          </a:solidFill>
        </p:spPr>
        <p:txBody>
          <a:bodyPr wrap="square" rtlCol="0">
            <a:noAutofit/>
          </a:bodyPr>
          <a:lstStyle/>
          <a:p>
            <a:pPr algn="ctr"/>
            <a:r>
              <a:rPr lang="en-US" sz="3200" b="1" dirty="0">
                <a:solidFill>
                  <a:schemeClr val="bg1"/>
                </a:solidFill>
                <a:effectLst>
                  <a:outerShdw blurRad="38100" dist="38100" dir="2700000" algn="tl">
                    <a:srgbClr val="000000">
                      <a:alpha val="43137"/>
                    </a:srgbClr>
                  </a:outerShdw>
                </a:effectLst>
              </a:rPr>
              <a:t>FAILURE OR FOLLOWER?</a:t>
            </a:r>
          </a:p>
          <a:p>
            <a:endParaRPr lang="en-US" sz="1100" dirty="0">
              <a:solidFill>
                <a:schemeClr val="bg1"/>
              </a:solidFill>
              <a:latin typeface="Abadi" panose="020B0604020202020204" pitchFamily="34" charset="0"/>
            </a:endParaRPr>
          </a:p>
          <a:p>
            <a:r>
              <a:rPr lang="en-US" sz="3200" dirty="0">
                <a:solidFill>
                  <a:schemeClr val="bg1"/>
                </a:solidFill>
                <a:effectLst>
                  <a:outerShdw blurRad="38100" dist="38100" dir="2700000" algn="tl">
                    <a:srgbClr val="000000">
                      <a:alpha val="43137"/>
                    </a:srgbClr>
                  </a:outerShdw>
                </a:effectLst>
              </a:rPr>
              <a:t>The Lord turned and looked straight at Peter. Then Peter remembered the word the Lord had spoken to him: “Before the rooster crows today, you will disown me three times.” </a:t>
            </a:r>
          </a:p>
          <a:p>
            <a:endParaRPr lang="en-US" sz="3200" dirty="0">
              <a:solidFill>
                <a:schemeClr val="bg1"/>
              </a:solidFill>
              <a:effectLst>
                <a:outerShdw blurRad="38100" dist="38100" dir="2700000" algn="tl">
                  <a:srgbClr val="000000">
                    <a:alpha val="43137"/>
                  </a:srgbClr>
                </a:outerShdw>
              </a:effectLst>
            </a:endParaRPr>
          </a:p>
          <a:p>
            <a:r>
              <a:rPr lang="en-US" sz="3200" i="1" dirty="0">
                <a:solidFill>
                  <a:schemeClr val="bg1"/>
                </a:solidFill>
                <a:effectLst>
                  <a:outerShdw blurRad="38100" dist="38100" dir="2700000" algn="tl">
                    <a:srgbClr val="000000">
                      <a:alpha val="43137"/>
                    </a:srgbClr>
                  </a:outerShdw>
                </a:effectLst>
              </a:rPr>
              <a:t>																				Luke 22:61</a:t>
            </a:r>
          </a:p>
          <a:p>
            <a:pPr algn="ctr"/>
            <a:endParaRPr lang="en-US"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89716286"/>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00">
            <a:alpha val="4000"/>
          </a:srgbClr>
        </a:solidFill>
        <a:effectLst/>
      </p:bgPr>
    </p:bg>
    <p:spTree>
      <p:nvGrpSpPr>
        <p:cNvPr id="1" name=""/>
        <p:cNvGrpSpPr/>
        <p:nvPr/>
      </p:nvGrpSpPr>
      <p:grpSpPr>
        <a:xfrm>
          <a:off x="0" y="0"/>
          <a:ext cx="0" cy="0"/>
          <a:chOff x="0" y="0"/>
          <a:chExt cx="0" cy="0"/>
        </a:xfrm>
      </p:grpSpPr>
      <p:pic>
        <p:nvPicPr>
          <p:cNvPr id="5" name="Picture 2" descr="Image result for feet following">
            <a:extLst>
              <a:ext uri="{FF2B5EF4-FFF2-40B4-BE49-F238E27FC236}">
                <a16:creationId xmlns:a16="http://schemas.microsoft.com/office/drawing/2014/main" id="{C5D40FD3-339E-48DF-ABDF-7D19CAE94C33}"/>
              </a:ext>
            </a:extLst>
          </p:cNvPr>
          <p:cNvPicPr>
            <a:picLocks noChangeAspect="1" noChangeArrowheads="1"/>
          </p:cNvPicPr>
          <p:nvPr/>
        </p:nvPicPr>
        <p:blipFill rotWithShape="1">
          <a:blip r:embed="rId2">
            <a:alphaModFix amt="50000"/>
            <a:extLst>
              <a:ext uri="{28A0092B-C50C-407E-A947-70E740481C1C}">
                <a14:useLocalDpi xmlns:a14="http://schemas.microsoft.com/office/drawing/2010/main" val="0"/>
              </a:ext>
            </a:extLst>
          </a:blip>
          <a:srcRect t="271" b="15774"/>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2D91AFF-ED5D-480F-9411-43FB98DA5B0B}"/>
              </a:ext>
            </a:extLst>
          </p:cNvPr>
          <p:cNvSpPr txBox="1"/>
          <p:nvPr/>
        </p:nvSpPr>
        <p:spPr>
          <a:xfrm>
            <a:off x="209006" y="156755"/>
            <a:ext cx="11800114" cy="6514012"/>
          </a:xfrm>
          <a:prstGeom prst="rect">
            <a:avLst/>
          </a:prstGeom>
          <a:solidFill>
            <a:schemeClr val="tx1">
              <a:alpha val="64000"/>
            </a:schemeClr>
          </a:solidFill>
        </p:spPr>
        <p:txBody>
          <a:bodyPr wrap="square" rtlCol="0">
            <a:noAutofit/>
          </a:bodyPr>
          <a:lstStyle/>
          <a:p>
            <a:pPr algn="ctr"/>
            <a:r>
              <a:rPr lang="en-US" sz="3200" b="1" dirty="0">
                <a:solidFill>
                  <a:schemeClr val="bg1"/>
                </a:solidFill>
                <a:effectLst>
                  <a:outerShdw blurRad="38100" dist="38100" dir="2700000" algn="tl">
                    <a:srgbClr val="000000">
                      <a:alpha val="43137"/>
                    </a:srgbClr>
                  </a:outerShdw>
                </a:effectLst>
              </a:rPr>
              <a:t>FAILURE OR FOLLOWER?</a:t>
            </a:r>
          </a:p>
          <a:p>
            <a:endParaRPr lang="en-US" sz="1100" dirty="0">
              <a:solidFill>
                <a:schemeClr val="bg1"/>
              </a:solidFill>
              <a:latin typeface="Abadi" panose="020B0604020202020204" pitchFamily="34" charset="0"/>
            </a:endParaRPr>
          </a:p>
          <a:p>
            <a:pPr algn="ctr"/>
            <a:r>
              <a:rPr lang="en-US" sz="3200" dirty="0">
                <a:solidFill>
                  <a:schemeClr val="bg1"/>
                </a:solidFill>
                <a:effectLst>
                  <a:outerShdw blurRad="38100" dist="38100" dir="2700000" algn="tl">
                    <a:srgbClr val="000000">
                      <a:alpha val="43137"/>
                    </a:srgbClr>
                  </a:outerShdw>
                </a:effectLst>
              </a:rPr>
              <a:t>What went through Peter’s mind when he remembered…</a:t>
            </a:r>
            <a:endParaRPr lang="en-US" sz="3200" i="1" dirty="0">
              <a:solidFill>
                <a:schemeClr val="bg1"/>
              </a:solidFill>
              <a:effectLst>
                <a:outerShdw blurRad="38100" dist="38100" dir="2700000" algn="tl">
                  <a:srgbClr val="000000">
                    <a:alpha val="43137"/>
                  </a:srgbClr>
                </a:outerShdw>
              </a:effectLst>
            </a:endParaRPr>
          </a:p>
          <a:p>
            <a:pPr algn="ctr"/>
            <a:endParaRPr lang="en-US" sz="3200" b="1" dirty="0">
              <a:solidFill>
                <a:schemeClr val="bg1"/>
              </a:solidFill>
              <a:effectLst>
                <a:outerShdw blurRad="38100" dist="38100" dir="2700000" algn="tl">
                  <a:srgbClr val="000000">
                    <a:alpha val="43137"/>
                  </a:srgbClr>
                </a:outerShdw>
              </a:effectLst>
            </a:endParaRPr>
          </a:p>
        </p:txBody>
      </p:sp>
      <p:sp>
        <p:nvSpPr>
          <p:cNvPr id="7" name="Oval 6">
            <a:extLst>
              <a:ext uri="{FF2B5EF4-FFF2-40B4-BE49-F238E27FC236}">
                <a16:creationId xmlns:a16="http://schemas.microsoft.com/office/drawing/2014/main" id="{9D203D8D-9618-4FBA-BE51-FDEB0DEFFA65}"/>
              </a:ext>
            </a:extLst>
          </p:cNvPr>
          <p:cNvSpPr/>
          <p:nvPr/>
        </p:nvSpPr>
        <p:spPr>
          <a:xfrm rot="20314147">
            <a:off x="835672" y="1405332"/>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Met</a:t>
            </a:r>
          </a:p>
          <a:p>
            <a:pPr algn="ctr"/>
            <a:r>
              <a:rPr lang="en-US" sz="2800" i="1" dirty="0">
                <a:solidFill>
                  <a:schemeClr val="tx1"/>
                </a:solidFill>
              </a:rPr>
              <a:t>John 1:40-42</a:t>
            </a:r>
          </a:p>
        </p:txBody>
      </p:sp>
    </p:spTree>
    <p:extLst>
      <p:ext uri="{BB962C8B-B14F-4D97-AF65-F5344CB8AC3E}">
        <p14:creationId xmlns:p14="http://schemas.microsoft.com/office/powerpoint/2010/main" val="2469730847"/>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00">
            <a:alpha val="4000"/>
          </a:srgbClr>
        </a:solidFill>
        <a:effectLst/>
      </p:bgPr>
    </p:bg>
    <p:spTree>
      <p:nvGrpSpPr>
        <p:cNvPr id="1" name=""/>
        <p:cNvGrpSpPr/>
        <p:nvPr/>
      </p:nvGrpSpPr>
      <p:grpSpPr>
        <a:xfrm>
          <a:off x="0" y="0"/>
          <a:ext cx="0" cy="0"/>
          <a:chOff x="0" y="0"/>
          <a:chExt cx="0" cy="0"/>
        </a:xfrm>
      </p:grpSpPr>
      <p:pic>
        <p:nvPicPr>
          <p:cNvPr id="5" name="Picture 2" descr="Image result for feet following">
            <a:extLst>
              <a:ext uri="{FF2B5EF4-FFF2-40B4-BE49-F238E27FC236}">
                <a16:creationId xmlns:a16="http://schemas.microsoft.com/office/drawing/2014/main" id="{C5D40FD3-339E-48DF-ABDF-7D19CAE94C33}"/>
              </a:ext>
            </a:extLst>
          </p:cNvPr>
          <p:cNvPicPr>
            <a:picLocks noChangeAspect="1" noChangeArrowheads="1"/>
          </p:cNvPicPr>
          <p:nvPr/>
        </p:nvPicPr>
        <p:blipFill rotWithShape="1">
          <a:blip r:embed="rId2">
            <a:alphaModFix amt="50000"/>
            <a:extLst>
              <a:ext uri="{28A0092B-C50C-407E-A947-70E740481C1C}">
                <a14:useLocalDpi xmlns:a14="http://schemas.microsoft.com/office/drawing/2010/main" val="0"/>
              </a:ext>
            </a:extLst>
          </a:blip>
          <a:srcRect t="271" b="15774"/>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2D91AFF-ED5D-480F-9411-43FB98DA5B0B}"/>
              </a:ext>
            </a:extLst>
          </p:cNvPr>
          <p:cNvSpPr txBox="1"/>
          <p:nvPr/>
        </p:nvSpPr>
        <p:spPr>
          <a:xfrm>
            <a:off x="209006" y="156755"/>
            <a:ext cx="11800114" cy="6514012"/>
          </a:xfrm>
          <a:prstGeom prst="rect">
            <a:avLst/>
          </a:prstGeom>
          <a:solidFill>
            <a:schemeClr val="tx1">
              <a:alpha val="64000"/>
            </a:schemeClr>
          </a:solidFill>
        </p:spPr>
        <p:txBody>
          <a:bodyPr wrap="square" rtlCol="0">
            <a:noAutofit/>
          </a:bodyPr>
          <a:lstStyle/>
          <a:p>
            <a:pPr algn="ctr"/>
            <a:r>
              <a:rPr lang="en-US" sz="3200" b="1" dirty="0">
                <a:solidFill>
                  <a:schemeClr val="bg1"/>
                </a:solidFill>
                <a:effectLst>
                  <a:outerShdw blurRad="38100" dist="38100" dir="2700000" algn="tl">
                    <a:srgbClr val="000000">
                      <a:alpha val="43137"/>
                    </a:srgbClr>
                  </a:outerShdw>
                </a:effectLst>
              </a:rPr>
              <a:t>FAILURE OR FOLLOWER?</a:t>
            </a:r>
          </a:p>
          <a:p>
            <a:endParaRPr lang="en-US" sz="1100" dirty="0">
              <a:solidFill>
                <a:schemeClr val="bg1"/>
              </a:solidFill>
              <a:latin typeface="Abadi" panose="020B0604020202020204" pitchFamily="34" charset="0"/>
            </a:endParaRPr>
          </a:p>
          <a:p>
            <a:pPr algn="ctr"/>
            <a:r>
              <a:rPr lang="en-US" sz="3200" dirty="0">
                <a:solidFill>
                  <a:schemeClr val="bg1"/>
                </a:solidFill>
                <a:effectLst>
                  <a:outerShdw blurRad="38100" dist="38100" dir="2700000" algn="tl">
                    <a:srgbClr val="000000">
                      <a:alpha val="43137"/>
                    </a:srgbClr>
                  </a:outerShdw>
                </a:effectLst>
              </a:rPr>
              <a:t>What went through Peter’s mind when he remembered…</a:t>
            </a:r>
            <a:endParaRPr lang="en-US" sz="3200" i="1" dirty="0">
              <a:solidFill>
                <a:schemeClr val="bg1"/>
              </a:solidFill>
              <a:effectLst>
                <a:outerShdw blurRad="38100" dist="38100" dir="2700000" algn="tl">
                  <a:srgbClr val="000000">
                    <a:alpha val="43137"/>
                  </a:srgbClr>
                </a:outerShdw>
              </a:effectLst>
            </a:endParaRPr>
          </a:p>
          <a:p>
            <a:pPr algn="ctr"/>
            <a:endParaRPr lang="en-US" sz="3200" b="1" dirty="0">
              <a:solidFill>
                <a:schemeClr val="bg1"/>
              </a:solidFill>
              <a:effectLst>
                <a:outerShdw blurRad="38100" dist="38100" dir="2700000" algn="tl">
                  <a:srgbClr val="000000">
                    <a:alpha val="43137"/>
                  </a:srgbClr>
                </a:outerShdw>
              </a:effectLst>
            </a:endParaRPr>
          </a:p>
        </p:txBody>
      </p:sp>
      <p:sp>
        <p:nvSpPr>
          <p:cNvPr id="7" name="Oval 6">
            <a:extLst>
              <a:ext uri="{FF2B5EF4-FFF2-40B4-BE49-F238E27FC236}">
                <a16:creationId xmlns:a16="http://schemas.microsoft.com/office/drawing/2014/main" id="{9D203D8D-9618-4FBA-BE51-FDEB0DEFFA65}"/>
              </a:ext>
            </a:extLst>
          </p:cNvPr>
          <p:cNvSpPr/>
          <p:nvPr/>
        </p:nvSpPr>
        <p:spPr>
          <a:xfrm rot="20314147">
            <a:off x="835672" y="1405332"/>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Met</a:t>
            </a:r>
          </a:p>
          <a:p>
            <a:pPr algn="ctr"/>
            <a:r>
              <a:rPr lang="en-US" sz="2800" i="1" dirty="0">
                <a:solidFill>
                  <a:schemeClr val="tx1"/>
                </a:solidFill>
              </a:rPr>
              <a:t>John 1:40-42</a:t>
            </a:r>
          </a:p>
        </p:txBody>
      </p:sp>
      <p:sp>
        <p:nvSpPr>
          <p:cNvPr id="11" name="Oval 10">
            <a:extLst>
              <a:ext uri="{FF2B5EF4-FFF2-40B4-BE49-F238E27FC236}">
                <a16:creationId xmlns:a16="http://schemas.microsoft.com/office/drawing/2014/main" id="{21FF7D0C-17A3-41FE-9514-63FA831BF325}"/>
              </a:ext>
            </a:extLst>
          </p:cNvPr>
          <p:cNvSpPr/>
          <p:nvPr/>
        </p:nvSpPr>
        <p:spPr>
          <a:xfrm rot="21141369">
            <a:off x="9078089" y="1582765"/>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Declared</a:t>
            </a:r>
          </a:p>
          <a:p>
            <a:pPr algn="ctr"/>
            <a:r>
              <a:rPr lang="en-US" sz="2800" i="1" dirty="0">
                <a:solidFill>
                  <a:schemeClr val="tx1"/>
                </a:solidFill>
              </a:rPr>
              <a:t>Matthew 16:16–18</a:t>
            </a:r>
          </a:p>
        </p:txBody>
      </p:sp>
    </p:spTree>
    <p:extLst>
      <p:ext uri="{BB962C8B-B14F-4D97-AF65-F5344CB8AC3E}">
        <p14:creationId xmlns:p14="http://schemas.microsoft.com/office/powerpoint/2010/main" val="3489300081"/>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00">
            <a:alpha val="4000"/>
          </a:srgbClr>
        </a:solidFill>
        <a:effectLst/>
      </p:bgPr>
    </p:bg>
    <p:spTree>
      <p:nvGrpSpPr>
        <p:cNvPr id="1" name=""/>
        <p:cNvGrpSpPr/>
        <p:nvPr/>
      </p:nvGrpSpPr>
      <p:grpSpPr>
        <a:xfrm>
          <a:off x="0" y="0"/>
          <a:ext cx="0" cy="0"/>
          <a:chOff x="0" y="0"/>
          <a:chExt cx="0" cy="0"/>
        </a:xfrm>
      </p:grpSpPr>
      <p:pic>
        <p:nvPicPr>
          <p:cNvPr id="5" name="Picture 2" descr="Image result for feet following">
            <a:extLst>
              <a:ext uri="{FF2B5EF4-FFF2-40B4-BE49-F238E27FC236}">
                <a16:creationId xmlns:a16="http://schemas.microsoft.com/office/drawing/2014/main" id="{C5D40FD3-339E-48DF-ABDF-7D19CAE94C33}"/>
              </a:ext>
            </a:extLst>
          </p:cNvPr>
          <p:cNvPicPr>
            <a:picLocks noChangeAspect="1" noChangeArrowheads="1"/>
          </p:cNvPicPr>
          <p:nvPr/>
        </p:nvPicPr>
        <p:blipFill rotWithShape="1">
          <a:blip r:embed="rId2">
            <a:alphaModFix amt="50000"/>
            <a:extLst>
              <a:ext uri="{28A0092B-C50C-407E-A947-70E740481C1C}">
                <a14:useLocalDpi xmlns:a14="http://schemas.microsoft.com/office/drawing/2010/main" val="0"/>
              </a:ext>
            </a:extLst>
          </a:blip>
          <a:srcRect t="271" b="15774"/>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2D91AFF-ED5D-480F-9411-43FB98DA5B0B}"/>
              </a:ext>
            </a:extLst>
          </p:cNvPr>
          <p:cNvSpPr txBox="1"/>
          <p:nvPr/>
        </p:nvSpPr>
        <p:spPr>
          <a:xfrm>
            <a:off x="209006" y="156755"/>
            <a:ext cx="11800114" cy="6514012"/>
          </a:xfrm>
          <a:prstGeom prst="rect">
            <a:avLst/>
          </a:prstGeom>
          <a:solidFill>
            <a:schemeClr val="tx1">
              <a:alpha val="64000"/>
            </a:schemeClr>
          </a:solidFill>
        </p:spPr>
        <p:txBody>
          <a:bodyPr wrap="square" rtlCol="0">
            <a:noAutofit/>
          </a:bodyPr>
          <a:lstStyle/>
          <a:p>
            <a:pPr algn="ctr"/>
            <a:r>
              <a:rPr lang="en-US" sz="3200" b="1" dirty="0">
                <a:solidFill>
                  <a:schemeClr val="bg1"/>
                </a:solidFill>
                <a:effectLst>
                  <a:outerShdw blurRad="38100" dist="38100" dir="2700000" algn="tl">
                    <a:srgbClr val="000000">
                      <a:alpha val="43137"/>
                    </a:srgbClr>
                  </a:outerShdw>
                </a:effectLst>
              </a:rPr>
              <a:t>FAILURE OR FOLLOWER?</a:t>
            </a:r>
          </a:p>
          <a:p>
            <a:endParaRPr lang="en-US" sz="1100" dirty="0">
              <a:solidFill>
                <a:schemeClr val="bg1"/>
              </a:solidFill>
              <a:latin typeface="Abadi" panose="020B0604020202020204" pitchFamily="34" charset="0"/>
            </a:endParaRPr>
          </a:p>
          <a:p>
            <a:pPr algn="ctr"/>
            <a:r>
              <a:rPr lang="en-US" sz="3200" dirty="0">
                <a:solidFill>
                  <a:schemeClr val="bg1"/>
                </a:solidFill>
                <a:effectLst>
                  <a:outerShdw blurRad="38100" dist="38100" dir="2700000" algn="tl">
                    <a:srgbClr val="000000">
                      <a:alpha val="43137"/>
                    </a:srgbClr>
                  </a:outerShdw>
                </a:effectLst>
              </a:rPr>
              <a:t>What went through Peter’s mind when he remembered…</a:t>
            </a:r>
            <a:endParaRPr lang="en-US" sz="3200" i="1" dirty="0">
              <a:solidFill>
                <a:schemeClr val="bg1"/>
              </a:solidFill>
              <a:effectLst>
                <a:outerShdw blurRad="38100" dist="38100" dir="2700000" algn="tl">
                  <a:srgbClr val="000000">
                    <a:alpha val="43137"/>
                  </a:srgbClr>
                </a:outerShdw>
              </a:effectLst>
            </a:endParaRPr>
          </a:p>
          <a:p>
            <a:pPr algn="ctr"/>
            <a:endParaRPr lang="en-US" sz="3200" b="1" dirty="0">
              <a:solidFill>
                <a:schemeClr val="bg1"/>
              </a:solidFill>
              <a:effectLst>
                <a:outerShdw blurRad="38100" dist="38100" dir="2700000" algn="tl">
                  <a:srgbClr val="000000">
                    <a:alpha val="43137"/>
                  </a:srgbClr>
                </a:outerShdw>
              </a:effectLst>
            </a:endParaRPr>
          </a:p>
        </p:txBody>
      </p:sp>
      <p:sp>
        <p:nvSpPr>
          <p:cNvPr id="7" name="Oval 6">
            <a:extLst>
              <a:ext uri="{FF2B5EF4-FFF2-40B4-BE49-F238E27FC236}">
                <a16:creationId xmlns:a16="http://schemas.microsoft.com/office/drawing/2014/main" id="{9D203D8D-9618-4FBA-BE51-FDEB0DEFFA65}"/>
              </a:ext>
            </a:extLst>
          </p:cNvPr>
          <p:cNvSpPr/>
          <p:nvPr/>
        </p:nvSpPr>
        <p:spPr>
          <a:xfrm rot="20314147">
            <a:off x="835672" y="1405332"/>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Met</a:t>
            </a:r>
          </a:p>
          <a:p>
            <a:pPr algn="ctr"/>
            <a:r>
              <a:rPr lang="en-US" sz="2800" i="1" dirty="0">
                <a:solidFill>
                  <a:schemeClr val="tx1"/>
                </a:solidFill>
              </a:rPr>
              <a:t>John 1:40-42</a:t>
            </a:r>
          </a:p>
        </p:txBody>
      </p:sp>
      <p:sp>
        <p:nvSpPr>
          <p:cNvPr id="8" name="Oval 7">
            <a:extLst>
              <a:ext uri="{FF2B5EF4-FFF2-40B4-BE49-F238E27FC236}">
                <a16:creationId xmlns:a16="http://schemas.microsoft.com/office/drawing/2014/main" id="{6C8DE439-D043-4C0B-8A65-16C6AEDADEE9}"/>
              </a:ext>
            </a:extLst>
          </p:cNvPr>
          <p:cNvSpPr/>
          <p:nvPr/>
        </p:nvSpPr>
        <p:spPr>
          <a:xfrm rot="20710304">
            <a:off x="8084892" y="4119187"/>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Learned</a:t>
            </a:r>
          </a:p>
          <a:p>
            <a:pPr algn="ctr"/>
            <a:r>
              <a:rPr lang="en-US" sz="2800" i="1" dirty="0">
                <a:solidFill>
                  <a:schemeClr val="tx1"/>
                </a:solidFill>
              </a:rPr>
              <a:t>John 13:6-8</a:t>
            </a:r>
          </a:p>
        </p:txBody>
      </p:sp>
      <p:sp>
        <p:nvSpPr>
          <p:cNvPr id="11" name="Oval 10">
            <a:extLst>
              <a:ext uri="{FF2B5EF4-FFF2-40B4-BE49-F238E27FC236}">
                <a16:creationId xmlns:a16="http://schemas.microsoft.com/office/drawing/2014/main" id="{21FF7D0C-17A3-41FE-9514-63FA831BF325}"/>
              </a:ext>
            </a:extLst>
          </p:cNvPr>
          <p:cNvSpPr/>
          <p:nvPr/>
        </p:nvSpPr>
        <p:spPr>
          <a:xfrm rot="21141369">
            <a:off x="9078089" y="1582765"/>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Declared</a:t>
            </a:r>
          </a:p>
          <a:p>
            <a:pPr algn="ctr"/>
            <a:r>
              <a:rPr lang="en-US" sz="2800" i="1" dirty="0">
                <a:solidFill>
                  <a:schemeClr val="tx1"/>
                </a:solidFill>
              </a:rPr>
              <a:t>Matthew 16:16–18</a:t>
            </a:r>
          </a:p>
        </p:txBody>
      </p:sp>
    </p:spTree>
    <p:extLst>
      <p:ext uri="{BB962C8B-B14F-4D97-AF65-F5344CB8AC3E}">
        <p14:creationId xmlns:p14="http://schemas.microsoft.com/office/powerpoint/2010/main" val="1146477491"/>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0000">
            <a:alpha val="4000"/>
          </a:srgbClr>
        </a:solidFill>
        <a:effectLst/>
      </p:bgPr>
    </p:bg>
    <p:spTree>
      <p:nvGrpSpPr>
        <p:cNvPr id="1" name=""/>
        <p:cNvGrpSpPr/>
        <p:nvPr/>
      </p:nvGrpSpPr>
      <p:grpSpPr>
        <a:xfrm>
          <a:off x="0" y="0"/>
          <a:ext cx="0" cy="0"/>
          <a:chOff x="0" y="0"/>
          <a:chExt cx="0" cy="0"/>
        </a:xfrm>
      </p:grpSpPr>
      <p:pic>
        <p:nvPicPr>
          <p:cNvPr id="5" name="Picture 2" descr="Image result for feet following">
            <a:extLst>
              <a:ext uri="{FF2B5EF4-FFF2-40B4-BE49-F238E27FC236}">
                <a16:creationId xmlns:a16="http://schemas.microsoft.com/office/drawing/2014/main" id="{C5D40FD3-339E-48DF-ABDF-7D19CAE94C33}"/>
              </a:ext>
            </a:extLst>
          </p:cNvPr>
          <p:cNvPicPr>
            <a:picLocks noChangeAspect="1" noChangeArrowheads="1"/>
          </p:cNvPicPr>
          <p:nvPr/>
        </p:nvPicPr>
        <p:blipFill rotWithShape="1">
          <a:blip r:embed="rId2">
            <a:alphaModFix amt="50000"/>
            <a:extLst>
              <a:ext uri="{28A0092B-C50C-407E-A947-70E740481C1C}">
                <a14:useLocalDpi xmlns:a14="http://schemas.microsoft.com/office/drawing/2010/main" val="0"/>
              </a:ext>
            </a:extLst>
          </a:blip>
          <a:srcRect t="271" b="15774"/>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2D91AFF-ED5D-480F-9411-43FB98DA5B0B}"/>
              </a:ext>
            </a:extLst>
          </p:cNvPr>
          <p:cNvSpPr txBox="1"/>
          <p:nvPr/>
        </p:nvSpPr>
        <p:spPr>
          <a:xfrm>
            <a:off x="209006" y="156755"/>
            <a:ext cx="11800114" cy="6514012"/>
          </a:xfrm>
          <a:prstGeom prst="rect">
            <a:avLst/>
          </a:prstGeom>
          <a:solidFill>
            <a:schemeClr val="tx1">
              <a:alpha val="64000"/>
            </a:schemeClr>
          </a:solidFill>
        </p:spPr>
        <p:txBody>
          <a:bodyPr wrap="square" rtlCol="0">
            <a:noAutofit/>
          </a:bodyPr>
          <a:lstStyle/>
          <a:p>
            <a:pPr algn="ctr"/>
            <a:r>
              <a:rPr lang="en-US" sz="3200" b="1" dirty="0">
                <a:solidFill>
                  <a:schemeClr val="bg1"/>
                </a:solidFill>
                <a:effectLst>
                  <a:outerShdw blurRad="38100" dist="38100" dir="2700000" algn="tl">
                    <a:srgbClr val="000000">
                      <a:alpha val="43137"/>
                    </a:srgbClr>
                  </a:outerShdw>
                </a:effectLst>
              </a:rPr>
              <a:t>FAILURE OR FOLLOWER?</a:t>
            </a:r>
          </a:p>
          <a:p>
            <a:endParaRPr lang="en-US" sz="1100" dirty="0">
              <a:solidFill>
                <a:schemeClr val="bg1"/>
              </a:solidFill>
              <a:latin typeface="Abadi" panose="020B0604020202020204" pitchFamily="34" charset="0"/>
            </a:endParaRPr>
          </a:p>
          <a:p>
            <a:pPr algn="ctr"/>
            <a:r>
              <a:rPr lang="en-US" sz="3200" dirty="0">
                <a:solidFill>
                  <a:schemeClr val="bg1"/>
                </a:solidFill>
                <a:effectLst>
                  <a:outerShdw blurRad="38100" dist="38100" dir="2700000" algn="tl">
                    <a:srgbClr val="000000">
                      <a:alpha val="43137"/>
                    </a:srgbClr>
                  </a:outerShdw>
                </a:effectLst>
              </a:rPr>
              <a:t>What went through Peter’s mind when he remembered…</a:t>
            </a:r>
            <a:endParaRPr lang="en-US" sz="3200" i="1" dirty="0">
              <a:solidFill>
                <a:schemeClr val="bg1"/>
              </a:solidFill>
              <a:effectLst>
                <a:outerShdw blurRad="38100" dist="38100" dir="2700000" algn="tl">
                  <a:srgbClr val="000000">
                    <a:alpha val="43137"/>
                  </a:srgbClr>
                </a:outerShdw>
              </a:effectLst>
            </a:endParaRPr>
          </a:p>
          <a:p>
            <a:pPr algn="ctr"/>
            <a:endParaRPr lang="en-US" sz="3200" b="1" dirty="0">
              <a:solidFill>
                <a:schemeClr val="bg1"/>
              </a:solidFill>
              <a:effectLst>
                <a:outerShdw blurRad="38100" dist="38100" dir="2700000" algn="tl">
                  <a:srgbClr val="000000">
                    <a:alpha val="43137"/>
                  </a:srgbClr>
                </a:outerShdw>
              </a:effectLst>
            </a:endParaRPr>
          </a:p>
        </p:txBody>
      </p:sp>
      <p:sp>
        <p:nvSpPr>
          <p:cNvPr id="7" name="Oval 6">
            <a:extLst>
              <a:ext uri="{FF2B5EF4-FFF2-40B4-BE49-F238E27FC236}">
                <a16:creationId xmlns:a16="http://schemas.microsoft.com/office/drawing/2014/main" id="{9D203D8D-9618-4FBA-BE51-FDEB0DEFFA65}"/>
              </a:ext>
            </a:extLst>
          </p:cNvPr>
          <p:cNvSpPr/>
          <p:nvPr/>
        </p:nvSpPr>
        <p:spPr>
          <a:xfrm rot="20314147">
            <a:off x="835672" y="1405332"/>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Met</a:t>
            </a:r>
          </a:p>
          <a:p>
            <a:pPr algn="ctr"/>
            <a:r>
              <a:rPr lang="en-US" sz="2800" i="1" dirty="0">
                <a:solidFill>
                  <a:schemeClr val="tx1"/>
                </a:solidFill>
              </a:rPr>
              <a:t>John 1:40-42</a:t>
            </a:r>
          </a:p>
        </p:txBody>
      </p:sp>
      <p:sp>
        <p:nvSpPr>
          <p:cNvPr id="8" name="Oval 7">
            <a:extLst>
              <a:ext uri="{FF2B5EF4-FFF2-40B4-BE49-F238E27FC236}">
                <a16:creationId xmlns:a16="http://schemas.microsoft.com/office/drawing/2014/main" id="{6C8DE439-D043-4C0B-8A65-16C6AEDADEE9}"/>
              </a:ext>
            </a:extLst>
          </p:cNvPr>
          <p:cNvSpPr/>
          <p:nvPr/>
        </p:nvSpPr>
        <p:spPr>
          <a:xfrm rot="20710304">
            <a:off x="8084892" y="4119187"/>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Learned</a:t>
            </a:r>
          </a:p>
          <a:p>
            <a:pPr algn="ctr"/>
            <a:r>
              <a:rPr lang="en-US" sz="2800" i="1" dirty="0">
                <a:solidFill>
                  <a:schemeClr val="tx1"/>
                </a:solidFill>
              </a:rPr>
              <a:t>John 13:6-8</a:t>
            </a:r>
          </a:p>
        </p:txBody>
      </p:sp>
      <p:sp>
        <p:nvSpPr>
          <p:cNvPr id="11" name="Oval 10">
            <a:extLst>
              <a:ext uri="{FF2B5EF4-FFF2-40B4-BE49-F238E27FC236}">
                <a16:creationId xmlns:a16="http://schemas.microsoft.com/office/drawing/2014/main" id="{21FF7D0C-17A3-41FE-9514-63FA831BF325}"/>
              </a:ext>
            </a:extLst>
          </p:cNvPr>
          <p:cNvSpPr/>
          <p:nvPr/>
        </p:nvSpPr>
        <p:spPr>
          <a:xfrm rot="21141369">
            <a:off x="9078089" y="1582765"/>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Declared</a:t>
            </a:r>
          </a:p>
          <a:p>
            <a:pPr algn="ctr"/>
            <a:r>
              <a:rPr lang="en-US" sz="2800" i="1" dirty="0">
                <a:solidFill>
                  <a:schemeClr val="tx1"/>
                </a:solidFill>
              </a:rPr>
              <a:t>Matthew 16:16–18</a:t>
            </a:r>
          </a:p>
        </p:txBody>
      </p:sp>
      <p:sp>
        <p:nvSpPr>
          <p:cNvPr id="12" name="Oval 11">
            <a:extLst>
              <a:ext uri="{FF2B5EF4-FFF2-40B4-BE49-F238E27FC236}">
                <a16:creationId xmlns:a16="http://schemas.microsoft.com/office/drawing/2014/main" id="{24E0446D-3FA5-44C6-9EEF-5C672BEA93D8}"/>
              </a:ext>
            </a:extLst>
          </p:cNvPr>
          <p:cNvSpPr/>
          <p:nvPr/>
        </p:nvSpPr>
        <p:spPr>
          <a:xfrm rot="239818">
            <a:off x="6365869" y="2012407"/>
            <a:ext cx="2377440" cy="237744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Promised</a:t>
            </a:r>
          </a:p>
          <a:p>
            <a:pPr algn="ctr"/>
            <a:r>
              <a:rPr lang="en-US" sz="2800" i="1" dirty="0">
                <a:solidFill>
                  <a:schemeClr val="tx1"/>
                </a:solidFill>
              </a:rPr>
              <a:t>John 13:36-38</a:t>
            </a:r>
          </a:p>
        </p:txBody>
      </p:sp>
    </p:spTree>
    <p:extLst>
      <p:ext uri="{BB962C8B-B14F-4D97-AF65-F5344CB8AC3E}">
        <p14:creationId xmlns:p14="http://schemas.microsoft.com/office/powerpoint/2010/main" val="187483923"/>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603</Words>
  <Application>Microsoft Office PowerPoint</Application>
  <PresentationFormat>Widescreen</PresentationFormat>
  <Paragraphs>152</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Abadi</vt:lpstr>
      <vt:lpstr>Arial</vt:lpstr>
      <vt:lpstr>Britannic Bold</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Houser</dc:creator>
  <cp:lastModifiedBy>Tom Houser</cp:lastModifiedBy>
  <cp:revision>6</cp:revision>
  <dcterms:created xsi:type="dcterms:W3CDTF">2019-06-03T17:41:57Z</dcterms:created>
  <dcterms:modified xsi:type="dcterms:W3CDTF">2019-06-03T18:50:46Z</dcterms:modified>
</cp:coreProperties>
</file>