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2" r:id="rId2"/>
    <p:sldId id="595" r:id="rId3"/>
    <p:sldId id="261" r:id="rId4"/>
    <p:sldId id="594" r:id="rId5"/>
    <p:sldId id="610" r:id="rId6"/>
    <p:sldId id="611" r:id="rId7"/>
    <p:sldId id="596" r:id="rId8"/>
    <p:sldId id="612" r:id="rId9"/>
    <p:sldId id="613" r:id="rId10"/>
    <p:sldId id="614" r:id="rId11"/>
    <p:sldId id="615" r:id="rId12"/>
    <p:sldId id="619" r:id="rId13"/>
    <p:sldId id="621" r:id="rId14"/>
    <p:sldId id="618" r:id="rId15"/>
    <p:sldId id="620" r:id="rId16"/>
    <p:sldId id="623" r:id="rId17"/>
    <p:sldId id="622"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F33"/>
    <a:srgbClr val="FFBC77"/>
    <a:srgbClr val="00FB92"/>
    <a:srgbClr val="AB3211"/>
    <a:srgbClr val="8F1505"/>
    <a:srgbClr val="881B75"/>
    <a:srgbClr val="FF8834"/>
    <a:srgbClr val="AFD2FF"/>
    <a:srgbClr val="EAAC8A"/>
    <a:srgbClr val="FCB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40" autoAdjust="0"/>
    <p:restoredTop sz="94848"/>
  </p:normalViewPr>
  <p:slideViewPr>
    <p:cSldViewPr snapToGrid="0">
      <p:cViewPr varScale="1">
        <p:scale>
          <a:sx n="108" d="100"/>
          <a:sy n="108" d="100"/>
        </p:scale>
        <p:origin x="584" y="19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067FD-053F-481D-AF80-08AAF8E1C88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FE89E5-BE22-4013-A40D-AA9F9810B81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369D679-28E2-4797-ACBF-E651DC9EB029}" type="datetimeFigureOut">
              <a:rPr lang="en-US" smtClean="0"/>
              <a:t>5/26/19</a:t>
            </a:fld>
            <a:endParaRPr lang="en-US"/>
          </a:p>
        </p:txBody>
      </p:sp>
      <p:sp>
        <p:nvSpPr>
          <p:cNvPr id="4" name="Footer Placeholder 3">
            <a:extLst>
              <a:ext uri="{FF2B5EF4-FFF2-40B4-BE49-F238E27FC236}">
                <a16:creationId xmlns:a16="http://schemas.microsoft.com/office/drawing/2014/main" id="{A1C07471-32E4-4033-A623-E011F3C1DDA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78963-EEA5-4DE9-A7DB-909652847F5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6CE7D3A-F83E-4C2C-B8BE-A402C05D76F1}" type="datetimeFigureOut">
              <a:rPr lang="en-US" smtClean="0"/>
              <a:t>5/26/19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78129AE-AD37-4363-8312-30846EB2BE39}" type="slidenum">
              <a:rPr lang="en-US" smtClean="0"/>
              <a:t>‹#›</a:t>
            </a:fld>
            <a:endParaRPr lang="en-US"/>
          </a:p>
        </p:txBody>
      </p:sp>
    </p:spTree>
    <p:extLst>
      <p:ext uri="{BB962C8B-B14F-4D97-AF65-F5344CB8AC3E}">
        <p14:creationId xmlns:p14="http://schemas.microsoft.com/office/powerpoint/2010/main" val="243826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2</a:t>
            </a:fld>
            <a:endParaRPr lang="en-US"/>
          </a:p>
        </p:txBody>
      </p:sp>
    </p:spTree>
    <p:extLst>
      <p:ext uri="{BB962C8B-B14F-4D97-AF65-F5344CB8AC3E}">
        <p14:creationId xmlns:p14="http://schemas.microsoft.com/office/powerpoint/2010/main" val="4144675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12</a:t>
            </a:fld>
            <a:endParaRPr lang="en-US"/>
          </a:p>
        </p:txBody>
      </p:sp>
    </p:spTree>
    <p:extLst>
      <p:ext uri="{BB962C8B-B14F-4D97-AF65-F5344CB8AC3E}">
        <p14:creationId xmlns:p14="http://schemas.microsoft.com/office/powerpoint/2010/main" val="3608763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13</a:t>
            </a:fld>
            <a:endParaRPr lang="en-US"/>
          </a:p>
        </p:txBody>
      </p:sp>
    </p:spTree>
    <p:extLst>
      <p:ext uri="{BB962C8B-B14F-4D97-AF65-F5344CB8AC3E}">
        <p14:creationId xmlns:p14="http://schemas.microsoft.com/office/powerpoint/2010/main" val="2477033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14</a:t>
            </a:fld>
            <a:endParaRPr lang="en-US"/>
          </a:p>
        </p:txBody>
      </p:sp>
    </p:spTree>
    <p:extLst>
      <p:ext uri="{BB962C8B-B14F-4D97-AF65-F5344CB8AC3E}">
        <p14:creationId xmlns:p14="http://schemas.microsoft.com/office/powerpoint/2010/main" val="4287417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15</a:t>
            </a:fld>
            <a:endParaRPr lang="en-US"/>
          </a:p>
        </p:txBody>
      </p:sp>
    </p:spTree>
    <p:extLst>
      <p:ext uri="{BB962C8B-B14F-4D97-AF65-F5344CB8AC3E}">
        <p14:creationId xmlns:p14="http://schemas.microsoft.com/office/powerpoint/2010/main" val="322961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16</a:t>
            </a:fld>
            <a:endParaRPr lang="en-US"/>
          </a:p>
        </p:txBody>
      </p:sp>
    </p:spTree>
    <p:extLst>
      <p:ext uri="{BB962C8B-B14F-4D97-AF65-F5344CB8AC3E}">
        <p14:creationId xmlns:p14="http://schemas.microsoft.com/office/powerpoint/2010/main" val="982658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17</a:t>
            </a:fld>
            <a:endParaRPr lang="en-US"/>
          </a:p>
        </p:txBody>
      </p:sp>
    </p:spTree>
    <p:extLst>
      <p:ext uri="{BB962C8B-B14F-4D97-AF65-F5344CB8AC3E}">
        <p14:creationId xmlns:p14="http://schemas.microsoft.com/office/powerpoint/2010/main" val="317262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4</a:t>
            </a:fld>
            <a:endParaRPr lang="en-US"/>
          </a:p>
        </p:txBody>
      </p:sp>
    </p:spTree>
    <p:extLst>
      <p:ext uri="{BB962C8B-B14F-4D97-AF65-F5344CB8AC3E}">
        <p14:creationId xmlns:p14="http://schemas.microsoft.com/office/powerpoint/2010/main" val="1111381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5</a:t>
            </a:fld>
            <a:endParaRPr lang="en-US"/>
          </a:p>
        </p:txBody>
      </p:sp>
    </p:spTree>
    <p:extLst>
      <p:ext uri="{BB962C8B-B14F-4D97-AF65-F5344CB8AC3E}">
        <p14:creationId xmlns:p14="http://schemas.microsoft.com/office/powerpoint/2010/main" val="1316528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6</a:t>
            </a:fld>
            <a:endParaRPr lang="en-US"/>
          </a:p>
        </p:txBody>
      </p:sp>
    </p:spTree>
    <p:extLst>
      <p:ext uri="{BB962C8B-B14F-4D97-AF65-F5344CB8AC3E}">
        <p14:creationId xmlns:p14="http://schemas.microsoft.com/office/powerpoint/2010/main" val="324557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7</a:t>
            </a:fld>
            <a:endParaRPr lang="en-US"/>
          </a:p>
        </p:txBody>
      </p:sp>
    </p:spTree>
    <p:extLst>
      <p:ext uri="{BB962C8B-B14F-4D97-AF65-F5344CB8AC3E}">
        <p14:creationId xmlns:p14="http://schemas.microsoft.com/office/powerpoint/2010/main" val="979401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8</a:t>
            </a:fld>
            <a:endParaRPr lang="en-US"/>
          </a:p>
        </p:txBody>
      </p:sp>
    </p:spTree>
    <p:extLst>
      <p:ext uri="{BB962C8B-B14F-4D97-AF65-F5344CB8AC3E}">
        <p14:creationId xmlns:p14="http://schemas.microsoft.com/office/powerpoint/2010/main" val="290199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9</a:t>
            </a:fld>
            <a:endParaRPr lang="en-US"/>
          </a:p>
        </p:txBody>
      </p:sp>
    </p:spTree>
    <p:extLst>
      <p:ext uri="{BB962C8B-B14F-4D97-AF65-F5344CB8AC3E}">
        <p14:creationId xmlns:p14="http://schemas.microsoft.com/office/powerpoint/2010/main" val="1809650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10</a:t>
            </a:fld>
            <a:endParaRPr lang="en-US"/>
          </a:p>
        </p:txBody>
      </p:sp>
    </p:spTree>
    <p:extLst>
      <p:ext uri="{BB962C8B-B14F-4D97-AF65-F5344CB8AC3E}">
        <p14:creationId xmlns:p14="http://schemas.microsoft.com/office/powerpoint/2010/main" val="420794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11</a:t>
            </a:fld>
            <a:endParaRPr lang="en-US"/>
          </a:p>
        </p:txBody>
      </p:sp>
    </p:spTree>
    <p:extLst>
      <p:ext uri="{BB962C8B-B14F-4D97-AF65-F5344CB8AC3E}">
        <p14:creationId xmlns:p14="http://schemas.microsoft.com/office/powerpoint/2010/main" val="1914231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4C13-53E4-4BF0-B3D8-D4EEC771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371B9-432A-49D4-B481-7AF158D1F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2CBC1-B69D-42FF-8714-A356926C2036}"/>
              </a:ext>
            </a:extLst>
          </p:cNvPr>
          <p:cNvSpPr>
            <a:spLocks noGrp="1"/>
          </p:cNvSpPr>
          <p:nvPr>
            <p:ph type="dt" sz="half" idx="10"/>
          </p:nvPr>
        </p:nvSpPr>
        <p:spPr/>
        <p:txBody>
          <a:bodyPr/>
          <a:lstStyle/>
          <a:p>
            <a:fld id="{CB9C7175-54D9-4F3E-A899-3E0E6A19D225}" type="datetimeFigureOut">
              <a:rPr lang="en-US" smtClean="0"/>
              <a:t>5/26/19</a:t>
            </a:fld>
            <a:endParaRPr lang="en-US"/>
          </a:p>
        </p:txBody>
      </p:sp>
      <p:sp>
        <p:nvSpPr>
          <p:cNvPr id="5" name="Footer Placeholder 4">
            <a:extLst>
              <a:ext uri="{FF2B5EF4-FFF2-40B4-BE49-F238E27FC236}">
                <a16:creationId xmlns:a16="http://schemas.microsoft.com/office/drawing/2014/main" id="{45144019-4C1E-4F06-9FF1-1434AA0A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B5F7D-B2B5-45F2-8DD5-B26AC43DDE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01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ADB-07F0-40A3-AA8B-63A0059E1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38603-98BE-4B21-ACD7-82BFC6887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CF91E-1953-481F-AD05-A82D61D27877}"/>
              </a:ext>
            </a:extLst>
          </p:cNvPr>
          <p:cNvSpPr>
            <a:spLocks noGrp="1"/>
          </p:cNvSpPr>
          <p:nvPr>
            <p:ph type="dt" sz="half" idx="10"/>
          </p:nvPr>
        </p:nvSpPr>
        <p:spPr/>
        <p:txBody>
          <a:bodyPr/>
          <a:lstStyle/>
          <a:p>
            <a:fld id="{CB9C7175-54D9-4F3E-A899-3E0E6A19D225}" type="datetimeFigureOut">
              <a:rPr lang="en-US" smtClean="0"/>
              <a:t>5/26/19</a:t>
            </a:fld>
            <a:endParaRPr lang="en-US"/>
          </a:p>
        </p:txBody>
      </p:sp>
      <p:sp>
        <p:nvSpPr>
          <p:cNvPr id="5" name="Footer Placeholder 4">
            <a:extLst>
              <a:ext uri="{FF2B5EF4-FFF2-40B4-BE49-F238E27FC236}">
                <a16:creationId xmlns:a16="http://schemas.microsoft.com/office/drawing/2014/main" id="{EE0E5ED6-7919-4532-A0A3-4A98214C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6AE13-34A6-4629-8F47-849CA3B7AED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73620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63A55-8BB3-40A6-88A6-44201570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31BC9-FCF5-4BEC-9FE9-E9F51ED97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F6D2F-2B35-43FA-9E4E-8D436E4A6689}"/>
              </a:ext>
            </a:extLst>
          </p:cNvPr>
          <p:cNvSpPr>
            <a:spLocks noGrp="1"/>
          </p:cNvSpPr>
          <p:nvPr>
            <p:ph type="dt" sz="half" idx="10"/>
          </p:nvPr>
        </p:nvSpPr>
        <p:spPr/>
        <p:txBody>
          <a:bodyPr/>
          <a:lstStyle/>
          <a:p>
            <a:fld id="{CB9C7175-54D9-4F3E-A899-3E0E6A19D225}" type="datetimeFigureOut">
              <a:rPr lang="en-US" smtClean="0"/>
              <a:t>5/26/19</a:t>
            </a:fld>
            <a:endParaRPr lang="en-US"/>
          </a:p>
        </p:txBody>
      </p:sp>
      <p:sp>
        <p:nvSpPr>
          <p:cNvPr id="5" name="Footer Placeholder 4">
            <a:extLst>
              <a:ext uri="{FF2B5EF4-FFF2-40B4-BE49-F238E27FC236}">
                <a16:creationId xmlns:a16="http://schemas.microsoft.com/office/drawing/2014/main" id="{6C02134A-0FF1-44AE-AB75-DEE90BDB1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7DB92-4EFC-4D68-AD6A-442F4DEAF83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722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0D03-E85B-4952-B59A-666B3F896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C3ED9-BEED-4842-95B1-261DB8525C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90A89-5C8C-49A5-8A58-8341055B2B52}"/>
              </a:ext>
            </a:extLst>
          </p:cNvPr>
          <p:cNvSpPr>
            <a:spLocks noGrp="1"/>
          </p:cNvSpPr>
          <p:nvPr>
            <p:ph type="dt" sz="half" idx="10"/>
          </p:nvPr>
        </p:nvSpPr>
        <p:spPr/>
        <p:txBody>
          <a:bodyPr/>
          <a:lstStyle/>
          <a:p>
            <a:fld id="{CB9C7175-54D9-4F3E-A899-3E0E6A19D225}" type="datetimeFigureOut">
              <a:rPr lang="en-US" smtClean="0"/>
              <a:t>5/26/19</a:t>
            </a:fld>
            <a:endParaRPr lang="en-US"/>
          </a:p>
        </p:txBody>
      </p:sp>
      <p:sp>
        <p:nvSpPr>
          <p:cNvPr id="5" name="Footer Placeholder 4">
            <a:extLst>
              <a:ext uri="{FF2B5EF4-FFF2-40B4-BE49-F238E27FC236}">
                <a16:creationId xmlns:a16="http://schemas.microsoft.com/office/drawing/2014/main" id="{0CBE1364-B5C0-4A0D-A0FA-EA4C8008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939F8-B551-46E8-82EF-A9F0ED1863C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5764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9FB-84FD-4BF6-90C8-17FA19FF6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926F7-A006-4ECE-B706-DCE13B61A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F1E3E-39AE-4A5D-84A0-B5D203677DEC}"/>
              </a:ext>
            </a:extLst>
          </p:cNvPr>
          <p:cNvSpPr>
            <a:spLocks noGrp="1"/>
          </p:cNvSpPr>
          <p:nvPr>
            <p:ph type="dt" sz="half" idx="10"/>
          </p:nvPr>
        </p:nvSpPr>
        <p:spPr/>
        <p:txBody>
          <a:bodyPr/>
          <a:lstStyle/>
          <a:p>
            <a:fld id="{CB9C7175-54D9-4F3E-A899-3E0E6A19D225}" type="datetimeFigureOut">
              <a:rPr lang="en-US" smtClean="0"/>
              <a:t>5/26/19</a:t>
            </a:fld>
            <a:endParaRPr lang="en-US"/>
          </a:p>
        </p:txBody>
      </p:sp>
      <p:sp>
        <p:nvSpPr>
          <p:cNvPr id="5" name="Footer Placeholder 4">
            <a:extLst>
              <a:ext uri="{FF2B5EF4-FFF2-40B4-BE49-F238E27FC236}">
                <a16:creationId xmlns:a16="http://schemas.microsoft.com/office/drawing/2014/main" id="{15D79A02-7EBA-4A47-B650-E1561E2F3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7C7E4-660F-4420-80CD-294CF79519D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831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DBC4-DDA6-4701-950F-15D41F55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C0F0E-3AFF-4A37-917F-6D1EB4D4A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6FC7A7-3BED-4140-B490-578817874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1FCA2-A746-4EF3-A24B-DC79F4309A44}"/>
              </a:ext>
            </a:extLst>
          </p:cNvPr>
          <p:cNvSpPr>
            <a:spLocks noGrp="1"/>
          </p:cNvSpPr>
          <p:nvPr>
            <p:ph type="dt" sz="half" idx="10"/>
          </p:nvPr>
        </p:nvSpPr>
        <p:spPr/>
        <p:txBody>
          <a:bodyPr/>
          <a:lstStyle/>
          <a:p>
            <a:fld id="{CB9C7175-54D9-4F3E-A899-3E0E6A19D225}" type="datetimeFigureOut">
              <a:rPr lang="en-US" smtClean="0"/>
              <a:t>5/26/19</a:t>
            </a:fld>
            <a:endParaRPr lang="en-US"/>
          </a:p>
        </p:txBody>
      </p:sp>
      <p:sp>
        <p:nvSpPr>
          <p:cNvPr id="6" name="Footer Placeholder 5">
            <a:extLst>
              <a:ext uri="{FF2B5EF4-FFF2-40B4-BE49-F238E27FC236}">
                <a16:creationId xmlns:a16="http://schemas.microsoft.com/office/drawing/2014/main" id="{80F4B378-C0C9-4883-8DF0-2FB5DBDD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8EB97-2E50-4B58-91AD-1FB30B6717E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8160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7086-8B9C-4706-B9DC-C309E9A3C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CCDD6-CC82-4898-A5B6-9D5720A28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76F54D-98E6-46F4-AD44-FCBD41AAB7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8793B-9B58-4612-902E-AFAF1A22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116A5-A3E7-4F19-9059-A96C21BF84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2FC124-15BF-4635-9518-5592DD5F8C99}"/>
              </a:ext>
            </a:extLst>
          </p:cNvPr>
          <p:cNvSpPr>
            <a:spLocks noGrp="1"/>
          </p:cNvSpPr>
          <p:nvPr>
            <p:ph type="dt" sz="half" idx="10"/>
          </p:nvPr>
        </p:nvSpPr>
        <p:spPr/>
        <p:txBody>
          <a:bodyPr/>
          <a:lstStyle/>
          <a:p>
            <a:fld id="{CB9C7175-54D9-4F3E-A899-3E0E6A19D225}" type="datetimeFigureOut">
              <a:rPr lang="en-US" smtClean="0"/>
              <a:t>5/26/19</a:t>
            </a:fld>
            <a:endParaRPr lang="en-US"/>
          </a:p>
        </p:txBody>
      </p:sp>
      <p:sp>
        <p:nvSpPr>
          <p:cNvPr id="8" name="Footer Placeholder 7">
            <a:extLst>
              <a:ext uri="{FF2B5EF4-FFF2-40B4-BE49-F238E27FC236}">
                <a16:creationId xmlns:a16="http://schemas.microsoft.com/office/drawing/2014/main" id="{5C26276C-4B93-4E77-B3FD-31CD7193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9DFA0-8083-4106-9B7B-C871415B9CE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5564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C637-D99D-457A-AE49-F71386E46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25469B-1F9E-47BA-BAE9-B77BFBF90D2F}"/>
              </a:ext>
            </a:extLst>
          </p:cNvPr>
          <p:cNvSpPr>
            <a:spLocks noGrp="1"/>
          </p:cNvSpPr>
          <p:nvPr>
            <p:ph type="dt" sz="half" idx="10"/>
          </p:nvPr>
        </p:nvSpPr>
        <p:spPr/>
        <p:txBody>
          <a:bodyPr/>
          <a:lstStyle/>
          <a:p>
            <a:fld id="{CB9C7175-54D9-4F3E-A899-3E0E6A19D225}" type="datetimeFigureOut">
              <a:rPr lang="en-US" smtClean="0"/>
              <a:t>5/26/19</a:t>
            </a:fld>
            <a:endParaRPr lang="en-US"/>
          </a:p>
        </p:txBody>
      </p:sp>
      <p:sp>
        <p:nvSpPr>
          <p:cNvPr id="4" name="Footer Placeholder 3">
            <a:extLst>
              <a:ext uri="{FF2B5EF4-FFF2-40B4-BE49-F238E27FC236}">
                <a16:creationId xmlns:a16="http://schemas.microsoft.com/office/drawing/2014/main" id="{2B2C7BAD-50F1-43C2-9C7F-E0750760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C713E-B010-485F-A56B-AF3287CDE431}"/>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6727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F157D-2F0C-4C8E-9313-718981BFEEAC}"/>
              </a:ext>
            </a:extLst>
          </p:cNvPr>
          <p:cNvSpPr>
            <a:spLocks noGrp="1"/>
          </p:cNvSpPr>
          <p:nvPr>
            <p:ph type="dt" sz="half" idx="10"/>
          </p:nvPr>
        </p:nvSpPr>
        <p:spPr/>
        <p:txBody>
          <a:bodyPr/>
          <a:lstStyle/>
          <a:p>
            <a:fld id="{CB9C7175-54D9-4F3E-A899-3E0E6A19D225}" type="datetimeFigureOut">
              <a:rPr lang="en-US" smtClean="0"/>
              <a:t>5/26/19</a:t>
            </a:fld>
            <a:endParaRPr lang="en-US"/>
          </a:p>
        </p:txBody>
      </p:sp>
      <p:sp>
        <p:nvSpPr>
          <p:cNvPr id="3" name="Footer Placeholder 2">
            <a:extLst>
              <a:ext uri="{FF2B5EF4-FFF2-40B4-BE49-F238E27FC236}">
                <a16:creationId xmlns:a16="http://schemas.microsoft.com/office/drawing/2014/main" id="{D8A65603-4C39-4476-BE1F-B055B5F53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062F9-6CD3-4449-8BF0-834962F7F36B}"/>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0255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4E62-850D-423B-8A89-C7ACAE735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649A9-9708-4C4A-8FF6-10052580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8462A-17A3-4B4C-ACC8-419280DAE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CE627-5CF9-406C-82DF-6999E08FDA43}"/>
              </a:ext>
            </a:extLst>
          </p:cNvPr>
          <p:cNvSpPr>
            <a:spLocks noGrp="1"/>
          </p:cNvSpPr>
          <p:nvPr>
            <p:ph type="dt" sz="half" idx="10"/>
          </p:nvPr>
        </p:nvSpPr>
        <p:spPr/>
        <p:txBody>
          <a:bodyPr/>
          <a:lstStyle/>
          <a:p>
            <a:fld id="{CB9C7175-54D9-4F3E-A899-3E0E6A19D225}" type="datetimeFigureOut">
              <a:rPr lang="en-US" smtClean="0"/>
              <a:t>5/26/19</a:t>
            </a:fld>
            <a:endParaRPr lang="en-US"/>
          </a:p>
        </p:txBody>
      </p:sp>
      <p:sp>
        <p:nvSpPr>
          <p:cNvPr id="6" name="Footer Placeholder 5">
            <a:extLst>
              <a:ext uri="{FF2B5EF4-FFF2-40B4-BE49-F238E27FC236}">
                <a16:creationId xmlns:a16="http://schemas.microsoft.com/office/drawing/2014/main" id="{99D8B525-1009-4A95-B2AF-342D9C12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AF35C-19CD-4616-AF32-AA28C2DD0A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4874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B8CD-86A0-4D02-A768-D5B45E2CB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A32CE-2350-4AB9-8529-0F92C8980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8D1C4-8038-42F3-9DD6-6A53EC15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E0DA64-E594-4768-BDD2-45114C561DDD}"/>
              </a:ext>
            </a:extLst>
          </p:cNvPr>
          <p:cNvSpPr>
            <a:spLocks noGrp="1"/>
          </p:cNvSpPr>
          <p:nvPr>
            <p:ph type="dt" sz="half" idx="10"/>
          </p:nvPr>
        </p:nvSpPr>
        <p:spPr/>
        <p:txBody>
          <a:bodyPr/>
          <a:lstStyle/>
          <a:p>
            <a:fld id="{CB9C7175-54D9-4F3E-A899-3E0E6A19D225}" type="datetimeFigureOut">
              <a:rPr lang="en-US" smtClean="0"/>
              <a:t>5/26/19</a:t>
            </a:fld>
            <a:endParaRPr lang="en-US"/>
          </a:p>
        </p:txBody>
      </p:sp>
      <p:sp>
        <p:nvSpPr>
          <p:cNvPr id="6" name="Footer Placeholder 5">
            <a:extLst>
              <a:ext uri="{FF2B5EF4-FFF2-40B4-BE49-F238E27FC236}">
                <a16:creationId xmlns:a16="http://schemas.microsoft.com/office/drawing/2014/main" id="{AF507B08-3BAB-422D-BFFA-F57A2214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F118F-1065-4C6C-A227-DC152DBDA16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029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CC17-B0BB-4110-B797-ACEDDD3A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150FD-4570-4B8E-B715-DA7A615B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1A380-E1FB-414E-AE3F-3E801BD49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5/26/19</a:t>
            </a:fld>
            <a:endParaRPr lang="en-US"/>
          </a:p>
        </p:txBody>
      </p:sp>
      <p:sp>
        <p:nvSpPr>
          <p:cNvPr id="5" name="Footer Placeholder 4">
            <a:extLst>
              <a:ext uri="{FF2B5EF4-FFF2-40B4-BE49-F238E27FC236}">
                <a16:creationId xmlns:a16="http://schemas.microsoft.com/office/drawing/2014/main" id="{00FA5332-2FAD-40D8-AC23-5B389D80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581DD-EF16-4E56-8F48-4C517833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9387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file:////var/folders/qy/cv6jb4bd6dqdf4f22pzmyzbm0000gn/T/com.microsoft.Powerpoint/converted_emf.em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file:////var/folders/qy/cv6jb4bd6dqdf4f22pzmyzbm0000gn/T/com.microsoft.Powerpoint/converted_emf.em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file:////var/folders/qy/cv6jb4bd6dqdf4f22pzmyzbm0000gn/T/com.microsoft.Powerpoint/converted_emf.em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file:////var/folders/qy/cv6jb4bd6dqdf4f22pzmyzbm0000gn/T/com.microsoft.Powerpoint/converted_emf.em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file:////var/folders/qy/cv6jb4bd6dqdf4f22pzmyzbm0000gn/T/com.microsoft.Powerpoint/converted_emf.em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file:////var/folders/qy/cv6jb4bd6dqdf4f22pzmyzbm0000gn/T/com.microsoft.Powerpoint/converted_emf.em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file:////var/folders/qy/cv6jb4bd6dqdf4f22pzmyzbm0000gn/T/com.microsoft.Powerpoint/converted_emf.em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var/folders/qy/cv6jb4bd6dqdf4f22pzmyzbm0000gn/T/com.microsoft.Powerpoint/converted_emf.em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file:////var/folders/qy/cv6jb4bd6dqdf4f22pzmyzbm0000gn/T/com.microsoft.Powerpoint/converted_emf.em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generated with very high confidence">
            <a:extLst>
              <a:ext uri="{FF2B5EF4-FFF2-40B4-BE49-F238E27FC236}">
                <a16:creationId xmlns:a16="http://schemas.microsoft.com/office/drawing/2014/main" id="{0EC20C2C-D68E-47F5-BEBB-D896627FB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4111245"/>
      </p:ext>
    </p:extLst>
  </p:cSld>
  <p:clrMapOvr>
    <a:masterClrMapping/>
  </p:clrMapOvr>
  <mc:AlternateContent xmlns:mc="http://schemas.openxmlformats.org/markup-compatibility/2006">
    <mc:Choice xmlns:p14="http://schemas.microsoft.com/office/powerpoint/2010/main" Requires="p14">
      <p:transition p14:dur="0" advClick="0" advTm="12000"/>
    </mc:Choice>
    <mc:Fallback>
      <p:transition advClick="0" advTm="1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D02B44-D672-42DB-AB0A-7B80D5D6B9CF}"/>
              </a:ext>
            </a:extLst>
          </p:cNvPr>
          <p:cNvSpPr txBox="1"/>
          <p:nvPr/>
        </p:nvSpPr>
        <p:spPr>
          <a:xfrm>
            <a:off x="715108" y="996885"/>
            <a:ext cx="10761784" cy="2246769"/>
          </a:xfrm>
          <a:prstGeom prst="rect">
            <a:avLst/>
          </a:prstGeom>
          <a:noFill/>
        </p:spPr>
        <p:txBody>
          <a:bodyPr wrap="square" rtlCol="0">
            <a:spAutoFit/>
          </a:bodyPr>
          <a:lstStyle/>
          <a:p>
            <a:r>
              <a:rPr lang="en-US" sz="2800" dirty="0">
                <a:solidFill>
                  <a:schemeClr val="bg1"/>
                </a:solidFill>
              </a:rPr>
              <a:t>10 Then David slept with his fathers and was buried in the city of David. </a:t>
            </a:r>
          </a:p>
          <a:p>
            <a:r>
              <a:rPr lang="en-US" sz="2800" dirty="0">
                <a:solidFill>
                  <a:schemeClr val="bg1"/>
                </a:solidFill>
              </a:rPr>
              <a:t>11 And the time that David reigned over Israel was forty years. He reigned seven years in Hebron and thirty-three years in Jerusalem. </a:t>
            </a:r>
          </a:p>
          <a:p>
            <a:r>
              <a:rPr lang="en-US" sz="2800" dirty="0">
                <a:solidFill>
                  <a:schemeClr val="bg1"/>
                </a:solidFill>
              </a:rPr>
              <a:t>12 So Solomon sat on the throne of David his father, and his kingdom was firmly established.</a:t>
            </a:r>
          </a:p>
        </p:txBody>
      </p:sp>
      <p:sp>
        <p:nvSpPr>
          <p:cNvPr id="4" name="TextBox 3">
            <a:extLst>
              <a:ext uri="{FF2B5EF4-FFF2-40B4-BE49-F238E27FC236}">
                <a16:creationId xmlns:a16="http://schemas.microsoft.com/office/drawing/2014/main" id="{EA669656-A5EF-0843-8421-A0E01872759E}"/>
              </a:ext>
            </a:extLst>
          </p:cNvPr>
          <p:cNvSpPr txBox="1"/>
          <p:nvPr/>
        </p:nvSpPr>
        <p:spPr>
          <a:xfrm>
            <a:off x="715108" y="227444"/>
            <a:ext cx="10761784" cy="769441"/>
          </a:xfrm>
          <a:prstGeom prst="rect">
            <a:avLst/>
          </a:prstGeom>
          <a:noFill/>
        </p:spPr>
        <p:txBody>
          <a:bodyPr wrap="square" rtlCol="0">
            <a:spAutoFit/>
          </a:bodyPr>
          <a:lstStyle/>
          <a:p>
            <a:r>
              <a:rPr lang="en-US" sz="4400" dirty="0">
                <a:solidFill>
                  <a:srgbClr val="FFFF00"/>
                </a:solidFill>
              </a:rPr>
              <a:t>1 Kings 2:1-12 (ESV)</a:t>
            </a:r>
          </a:p>
        </p:txBody>
      </p:sp>
    </p:spTree>
    <p:extLst>
      <p:ext uri="{BB962C8B-B14F-4D97-AF65-F5344CB8AC3E}">
        <p14:creationId xmlns:p14="http://schemas.microsoft.com/office/powerpoint/2010/main" val="2652464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object, chessman, indoor, table&#10;&#10;Description automatically generated">
            <a:extLst>
              <a:ext uri="{FF2B5EF4-FFF2-40B4-BE49-F238E27FC236}">
                <a16:creationId xmlns:a16="http://schemas.microsoft.com/office/drawing/2014/main" id="{5833BC72-9BF4-734E-9989-47B9CF561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75988"/>
          </a:xfrm>
          <a:prstGeom prst="rect">
            <a:avLst/>
          </a:pr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4"/>
          <a:stretch>
            <a:fillRect/>
          </a:stretch>
        </p:blipFill>
        <p:spPr>
          <a:xfrm>
            <a:off x="1270000" y="1270000"/>
            <a:ext cx="63500" cy="76200"/>
          </a:xfrm>
          <a:prstGeom prst="rect">
            <a:avLst/>
          </a:prstGeom>
        </p:spPr>
      </p:pic>
      <p:sp>
        <p:nvSpPr>
          <p:cNvPr id="2" name="Rectangle 1">
            <a:extLst>
              <a:ext uri="{FF2B5EF4-FFF2-40B4-BE49-F238E27FC236}">
                <a16:creationId xmlns:a16="http://schemas.microsoft.com/office/drawing/2014/main" id="{1B30DA6C-C0C0-A74B-8752-7135BEBA9F5E}"/>
              </a:ext>
            </a:extLst>
          </p:cNvPr>
          <p:cNvSpPr/>
          <p:nvPr/>
        </p:nvSpPr>
        <p:spPr>
          <a:xfrm>
            <a:off x="0" y="195071"/>
            <a:ext cx="12192000" cy="3901916"/>
          </a:xfrm>
          <a:prstGeom prst="rect">
            <a:avLst/>
          </a:prstGeom>
          <a:solidFill>
            <a:schemeClr val="dk1">
              <a:alpha val="7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AD309DC-B55A-224F-B25D-3372E42AA509}"/>
              </a:ext>
            </a:extLst>
          </p:cNvPr>
          <p:cNvSpPr txBox="1"/>
          <p:nvPr/>
        </p:nvSpPr>
        <p:spPr>
          <a:xfrm>
            <a:off x="344449" y="421582"/>
            <a:ext cx="11503102" cy="2923877"/>
          </a:xfrm>
          <a:prstGeom prst="rect">
            <a:avLst/>
          </a:prstGeom>
          <a:noFill/>
        </p:spPr>
        <p:txBody>
          <a:bodyPr wrap="square" rtlCol="0">
            <a:spAutoFit/>
          </a:bodyPr>
          <a:lstStyle/>
          <a:p>
            <a:r>
              <a:rPr lang="en-US" sz="4800" b="1" dirty="0">
                <a:solidFill>
                  <a:srgbClr val="FFFF00"/>
                </a:solidFill>
                <a:effectLst>
                  <a:outerShdw blurRad="63500" dist="88900" algn="l" rotWithShape="0">
                    <a:srgbClr val="002060">
                      <a:alpha val="40000"/>
                    </a:srgbClr>
                  </a:outerShdw>
                </a:effectLst>
                <a:latin typeface="Roboto Slab" pitchFamily="2" charset="0"/>
                <a:ea typeface="Roboto Slab" pitchFamily="2" charset="0"/>
              </a:rPr>
              <a:t>Becoming a Kingdom Citizen </a:t>
            </a:r>
          </a:p>
          <a:p>
            <a:endParaRPr lang="en-US" sz="1600" b="1" dirty="0">
              <a:solidFill>
                <a:schemeClr val="bg1"/>
              </a:solidFill>
              <a:effectLst>
                <a:outerShdw blurRad="63500" dist="88900" algn="l" rotWithShape="0">
                  <a:srgbClr val="002060">
                    <a:alpha val="40000"/>
                  </a:srgbClr>
                </a:outerShdw>
              </a:effectLst>
              <a:latin typeface="Roboto Slab" pitchFamily="2" charset="0"/>
              <a:ea typeface="Roboto Slab" pitchFamily="2" charset="0"/>
            </a:endParaRPr>
          </a:p>
          <a:p>
            <a:pPr marL="571500" indent="-571500">
              <a:buFont typeface="Arial" panose="020B0604020202020204" pitchFamily="34" charset="0"/>
              <a:buChar char="•"/>
            </a:pPr>
            <a:r>
              <a:rPr lang="en-US" sz="4000" b="1" dirty="0">
                <a:solidFill>
                  <a:schemeClr val="bg1"/>
                </a:solidFill>
                <a:effectLst>
                  <a:outerShdw blurRad="63500" dist="88900" algn="l" rotWithShape="0">
                    <a:srgbClr val="002060">
                      <a:alpha val="40000"/>
                    </a:srgbClr>
                  </a:outerShdw>
                </a:effectLst>
                <a:latin typeface="Roboto Slab" pitchFamily="2" charset="0"/>
                <a:ea typeface="Roboto Slab" pitchFamily="2" charset="0"/>
              </a:rPr>
              <a:t>Adonijah, Joab, and Shimei all refused to submit to God’s anointed king and they suffered the consequences</a:t>
            </a:r>
            <a:endParaRPr lang="en-US" sz="4000" b="1" dirty="0">
              <a:solidFill>
                <a:srgbClr val="FFC000"/>
              </a:solidFill>
              <a:effectLst>
                <a:outerShdw blurRad="63500" dist="88900" algn="l" rotWithShape="0">
                  <a:srgbClr val="002060">
                    <a:alpha val="40000"/>
                  </a:srgbClr>
                </a:outerShdw>
              </a:effectLst>
              <a:latin typeface="Roboto Slab" pitchFamily="2" charset="0"/>
              <a:ea typeface="Roboto Slab" pitchFamily="2" charset="0"/>
            </a:endParaRPr>
          </a:p>
        </p:txBody>
      </p:sp>
    </p:spTree>
    <p:extLst>
      <p:ext uri="{BB962C8B-B14F-4D97-AF65-F5344CB8AC3E}">
        <p14:creationId xmlns:p14="http://schemas.microsoft.com/office/powerpoint/2010/main" val="3625740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object, chessman, indoor, table&#10;&#10;Description automatically generated">
            <a:extLst>
              <a:ext uri="{FF2B5EF4-FFF2-40B4-BE49-F238E27FC236}">
                <a16:creationId xmlns:a16="http://schemas.microsoft.com/office/drawing/2014/main" id="{5833BC72-9BF4-734E-9989-47B9CF561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75988"/>
          </a:xfrm>
          <a:prstGeom prst="rect">
            <a:avLst/>
          </a:pr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4"/>
          <a:stretch>
            <a:fillRect/>
          </a:stretch>
        </p:blipFill>
        <p:spPr>
          <a:xfrm>
            <a:off x="1270000" y="1270000"/>
            <a:ext cx="63500" cy="76200"/>
          </a:xfrm>
          <a:prstGeom prst="rect">
            <a:avLst/>
          </a:prstGeom>
        </p:spPr>
      </p:pic>
      <p:sp>
        <p:nvSpPr>
          <p:cNvPr id="2" name="Rectangle 1">
            <a:extLst>
              <a:ext uri="{FF2B5EF4-FFF2-40B4-BE49-F238E27FC236}">
                <a16:creationId xmlns:a16="http://schemas.microsoft.com/office/drawing/2014/main" id="{1B30DA6C-C0C0-A74B-8752-7135BEBA9F5E}"/>
              </a:ext>
            </a:extLst>
          </p:cNvPr>
          <p:cNvSpPr/>
          <p:nvPr/>
        </p:nvSpPr>
        <p:spPr>
          <a:xfrm>
            <a:off x="0" y="195071"/>
            <a:ext cx="12192000" cy="3901916"/>
          </a:xfrm>
          <a:prstGeom prst="rect">
            <a:avLst/>
          </a:prstGeom>
          <a:solidFill>
            <a:schemeClr val="dk1">
              <a:alpha val="7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AD309DC-B55A-224F-B25D-3372E42AA509}"/>
              </a:ext>
            </a:extLst>
          </p:cNvPr>
          <p:cNvSpPr txBox="1"/>
          <p:nvPr/>
        </p:nvSpPr>
        <p:spPr>
          <a:xfrm>
            <a:off x="344449" y="421582"/>
            <a:ext cx="11503102" cy="3539430"/>
          </a:xfrm>
          <a:prstGeom prst="rect">
            <a:avLst/>
          </a:prstGeom>
          <a:noFill/>
        </p:spPr>
        <p:txBody>
          <a:bodyPr wrap="square" rtlCol="0">
            <a:spAutoFit/>
          </a:bodyPr>
          <a:lstStyle/>
          <a:p>
            <a:r>
              <a:rPr lang="en-US" sz="4800" b="1" dirty="0">
                <a:solidFill>
                  <a:srgbClr val="FFFF00"/>
                </a:solidFill>
                <a:effectLst>
                  <a:outerShdw blurRad="63500" dist="88900" algn="l" rotWithShape="0">
                    <a:srgbClr val="002060">
                      <a:alpha val="40000"/>
                    </a:srgbClr>
                  </a:outerShdw>
                </a:effectLst>
                <a:latin typeface="Roboto Slab" pitchFamily="2" charset="0"/>
                <a:ea typeface="Roboto Slab" pitchFamily="2" charset="0"/>
              </a:rPr>
              <a:t>Becoming a Kingdom Citizen </a:t>
            </a:r>
          </a:p>
          <a:p>
            <a:endParaRPr lang="en-US" sz="1600" b="1" dirty="0">
              <a:solidFill>
                <a:schemeClr val="bg1"/>
              </a:solidFill>
              <a:effectLst>
                <a:outerShdw blurRad="63500" dist="88900" algn="l" rotWithShape="0">
                  <a:srgbClr val="002060">
                    <a:alpha val="40000"/>
                  </a:srgbClr>
                </a:outerShdw>
              </a:effectLst>
              <a:latin typeface="Roboto Slab" pitchFamily="2" charset="0"/>
              <a:ea typeface="Roboto Slab" pitchFamily="2" charset="0"/>
            </a:endParaRPr>
          </a:p>
          <a:p>
            <a:pPr marL="571500" indent="-571500">
              <a:buFont typeface="Arial" panose="020B0604020202020204" pitchFamily="34" charset="0"/>
              <a:buChar char="•"/>
            </a:pPr>
            <a:r>
              <a:rPr lang="en-US" sz="4000" b="1" dirty="0">
                <a:solidFill>
                  <a:schemeClr val="bg1"/>
                </a:solidFill>
                <a:effectLst>
                  <a:outerShdw blurRad="63500" dist="88900" algn="l" rotWithShape="0">
                    <a:srgbClr val="002060">
                      <a:alpha val="40000"/>
                    </a:srgbClr>
                  </a:outerShdw>
                </a:effectLst>
                <a:latin typeface="Roboto Slab" pitchFamily="2" charset="0"/>
                <a:ea typeface="Roboto Slab" pitchFamily="2" charset="0"/>
              </a:rPr>
              <a:t>So, we too, when we don’t accept God’s anointed King (Jesus Christ) and give Him the rightful place in our lives we suffer the consequences.</a:t>
            </a:r>
            <a:endParaRPr lang="en-US" sz="4000" b="1" dirty="0">
              <a:solidFill>
                <a:srgbClr val="FFC000"/>
              </a:solidFill>
              <a:effectLst>
                <a:outerShdw blurRad="63500" dist="88900" algn="l" rotWithShape="0">
                  <a:srgbClr val="002060">
                    <a:alpha val="40000"/>
                  </a:srgbClr>
                </a:outerShdw>
              </a:effectLst>
              <a:latin typeface="Roboto Slab" pitchFamily="2" charset="0"/>
              <a:ea typeface="Roboto Slab" pitchFamily="2" charset="0"/>
            </a:endParaRPr>
          </a:p>
        </p:txBody>
      </p:sp>
    </p:spTree>
    <p:extLst>
      <p:ext uri="{BB962C8B-B14F-4D97-AF65-F5344CB8AC3E}">
        <p14:creationId xmlns:p14="http://schemas.microsoft.com/office/powerpoint/2010/main" val="1655713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object, chessman, indoor, table&#10;&#10;Description automatically generated">
            <a:extLst>
              <a:ext uri="{FF2B5EF4-FFF2-40B4-BE49-F238E27FC236}">
                <a16:creationId xmlns:a16="http://schemas.microsoft.com/office/drawing/2014/main" id="{5833BC72-9BF4-734E-9989-47B9CF561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75988"/>
          </a:xfrm>
          <a:prstGeom prst="rect">
            <a:avLst/>
          </a:pr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4"/>
          <a:stretch>
            <a:fillRect/>
          </a:stretch>
        </p:blipFill>
        <p:spPr>
          <a:xfrm>
            <a:off x="1270000" y="1270000"/>
            <a:ext cx="63500" cy="76200"/>
          </a:xfrm>
          <a:prstGeom prst="rect">
            <a:avLst/>
          </a:prstGeom>
        </p:spPr>
      </p:pic>
      <p:sp>
        <p:nvSpPr>
          <p:cNvPr id="2" name="Rectangle 1">
            <a:extLst>
              <a:ext uri="{FF2B5EF4-FFF2-40B4-BE49-F238E27FC236}">
                <a16:creationId xmlns:a16="http://schemas.microsoft.com/office/drawing/2014/main" id="{1B30DA6C-C0C0-A74B-8752-7135BEBA9F5E}"/>
              </a:ext>
            </a:extLst>
          </p:cNvPr>
          <p:cNvSpPr/>
          <p:nvPr/>
        </p:nvSpPr>
        <p:spPr>
          <a:xfrm>
            <a:off x="0" y="195071"/>
            <a:ext cx="12192000" cy="3901916"/>
          </a:xfrm>
          <a:prstGeom prst="rect">
            <a:avLst/>
          </a:prstGeom>
          <a:solidFill>
            <a:schemeClr val="dk1">
              <a:alpha val="7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AD309DC-B55A-224F-B25D-3372E42AA509}"/>
              </a:ext>
            </a:extLst>
          </p:cNvPr>
          <p:cNvSpPr txBox="1"/>
          <p:nvPr/>
        </p:nvSpPr>
        <p:spPr>
          <a:xfrm>
            <a:off x="344449" y="421582"/>
            <a:ext cx="11503102" cy="3539430"/>
          </a:xfrm>
          <a:prstGeom prst="rect">
            <a:avLst/>
          </a:prstGeom>
          <a:noFill/>
        </p:spPr>
        <p:txBody>
          <a:bodyPr wrap="square" rtlCol="0">
            <a:spAutoFit/>
          </a:bodyPr>
          <a:lstStyle/>
          <a:p>
            <a:r>
              <a:rPr lang="en-US" sz="4800" b="1" dirty="0">
                <a:solidFill>
                  <a:srgbClr val="FFFF00"/>
                </a:solidFill>
                <a:effectLst>
                  <a:outerShdw blurRad="63500" dist="88900" algn="l" rotWithShape="0">
                    <a:srgbClr val="002060">
                      <a:alpha val="40000"/>
                    </a:srgbClr>
                  </a:outerShdw>
                </a:effectLst>
                <a:latin typeface="Roboto Slab" pitchFamily="2" charset="0"/>
                <a:ea typeface="Roboto Slab" pitchFamily="2" charset="0"/>
              </a:rPr>
              <a:t>Becoming a Kingdom Citizen </a:t>
            </a:r>
          </a:p>
          <a:p>
            <a:endParaRPr lang="en-US" sz="1600" b="1" dirty="0">
              <a:solidFill>
                <a:schemeClr val="bg1"/>
              </a:solidFill>
              <a:effectLst>
                <a:outerShdw blurRad="63500" dist="88900" algn="l" rotWithShape="0">
                  <a:srgbClr val="002060">
                    <a:alpha val="40000"/>
                  </a:srgbClr>
                </a:outerShdw>
              </a:effectLst>
              <a:latin typeface="Roboto Slab" pitchFamily="2" charset="0"/>
              <a:ea typeface="Roboto Slab" pitchFamily="2" charset="0"/>
            </a:endParaRPr>
          </a:p>
          <a:p>
            <a:pPr marL="571500" indent="-571500">
              <a:buFont typeface="Arial" panose="020B0604020202020204" pitchFamily="34" charset="0"/>
              <a:buChar char="•"/>
            </a:pPr>
            <a:r>
              <a:rPr lang="en-US" sz="4000" b="1" dirty="0">
                <a:solidFill>
                  <a:schemeClr val="bg1"/>
                </a:solidFill>
                <a:effectLst>
                  <a:outerShdw blurRad="63500" dist="88900" algn="l" rotWithShape="0">
                    <a:srgbClr val="002060">
                      <a:alpha val="40000"/>
                    </a:srgbClr>
                  </a:outerShdw>
                </a:effectLst>
                <a:latin typeface="Roboto Slab" pitchFamily="2" charset="0"/>
                <a:ea typeface="Roboto Slab" pitchFamily="2" charset="0"/>
              </a:rPr>
              <a:t>So, we too, when we don’t accept God’s anointed King (Jesus Christ) and give Him the rightful place in our lives we suffer the consequences.</a:t>
            </a:r>
            <a:endParaRPr lang="en-US" sz="4000" b="1" dirty="0">
              <a:solidFill>
                <a:srgbClr val="FFC000"/>
              </a:solidFill>
              <a:effectLst>
                <a:outerShdw blurRad="63500" dist="88900" algn="l" rotWithShape="0">
                  <a:srgbClr val="002060">
                    <a:alpha val="40000"/>
                  </a:srgbClr>
                </a:outerShdw>
              </a:effectLst>
              <a:latin typeface="Roboto Slab" pitchFamily="2" charset="0"/>
              <a:ea typeface="Roboto Slab" pitchFamily="2" charset="0"/>
            </a:endParaRPr>
          </a:p>
        </p:txBody>
      </p:sp>
    </p:spTree>
    <p:extLst>
      <p:ext uri="{BB962C8B-B14F-4D97-AF65-F5344CB8AC3E}">
        <p14:creationId xmlns:p14="http://schemas.microsoft.com/office/powerpoint/2010/main" val="2628903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object, chessman, indoor, table&#10;&#10;Description automatically generated">
            <a:extLst>
              <a:ext uri="{FF2B5EF4-FFF2-40B4-BE49-F238E27FC236}">
                <a16:creationId xmlns:a16="http://schemas.microsoft.com/office/drawing/2014/main" id="{5833BC72-9BF4-734E-9989-47B9CF561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75988"/>
          </a:xfrm>
          <a:prstGeom prst="rect">
            <a:avLst/>
          </a:pr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4"/>
          <a:stretch>
            <a:fillRect/>
          </a:stretch>
        </p:blipFill>
        <p:spPr>
          <a:xfrm>
            <a:off x="1270000" y="1270000"/>
            <a:ext cx="63500" cy="76200"/>
          </a:xfrm>
          <a:prstGeom prst="rect">
            <a:avLst/>
          </a:prstGeom>
        </p:spPr>
      </p:pic>
      <p:sp>
        <p:nvSpPr>
          <p:cNvPr id="2" name="Rectangle 1">
            <a:extLst>
              <a:ext uri="{FF2B5EF4-FFF2-40B4-BE49-F238E27FC236}">
                <a16:creationId xmlns:a16="http://schemas.microsoft.com/office/drawing/2014/main" id="{1B30DA6C-C0C0-A74B-8752-7135BEBA9F5E}"/>
              </a:ext>
            </a:extLst>
          </p:cNvPr>
          <p:cNvSpPr/>
          <p:nvPr/>
        </p:nvSpPr>
        <p:spPr>
          <a:xfrm>
            <a:off x="0" y="195070"/>
            <a:ext cx="12192000" cy="3331901"/>
          </a:xfrm>
          <a:prstGeom prst="rect">
            <a:avLst/>
          </a:prstGeom>
          <a:solidFill>
            <a:schemeClr val="dk1">
              <a:alpha val="7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AD309DC-B55A-224F-B25D-3372E42AA509}"/>
              </a:ext>
            </a:extLst>
          </p:cNvPr>
          <p:cNvSpPr txBox="1"/>
          <p:nvPr/>
        </p:nvSpPr>
        <p:spPr>
          <a:xfrm>
            <a:off x="344449" y="421582"/>
            <a:ext cx="11503102" cy="2800767"/>
          </a:xfrm>
          <a:prstGeom prst="rect">
            <a:avLst/>
          </a:prstGeom>
          <a:noFill/>
        </p:spPr>
        <p:txBody>
          <a:bodyPr wrap="square" rtlCol="0">
            <a:spAutoFit/>
          </a:bodyPr>
          <a:lstStyle/>
          <a:p>
            <a:r>
              <a:rPr lang="en-US" sz="4800" b="1" dirty="0">
                <a:solidFill>
                  <a:srgbClr val="FFFF00"/>
                </a:solidFill>
                <a:effectLst>
                  <a:outerShdw blurRad="63500" dist="88900" algn="l" rotWithShape="0">
                    <a:srgbClr val="002060">
                      <a:alpha val="40000"/>
                    </a:srgbClr>
                  </a:outerShdw>
                </a:effectLst>
                <a:latin typeface="Roboto Slab" pitchFamily="2" charset="0"/>
                <a:ea typeface="Roboto Slab" pitchFamily="2" charset="0"/>
              </a:rPr>
              <a:t>What is Successful Kingdom Living in God’s Eyes? </a:t>
            </a:r>
          </a:p>
          <a:p>
            <a:r>
              <a:rPr lang="en-US" sz="2400" b="1" dirty="0">
                <a:solidFill>
                  <a:srgbClr val="FFFF00"/>
                </a:solidFill>
                <a:effectLst>
                  <a:outerShdw blurRad="63500" dist="88900" algn="l" rotWithShape="0">
                    <a:srgbClr val="002060">
                      <a:alpha val="40000"/>
                    </a:srgbClr>
                  </a:outerShdw>
                </a:effectLst>
                <a:latin typeface="Roboto Slab" pitchFamily="2" charset="0"/>
                <a:ea typeface="Roboto Slab" pitchFamily="2" charset="0"/>
              </a:rPr>
              <a:t>(David’s Last Words to Solomon)</a:t>
            </a:r>
          </a:p>
          <a:p>
            <a:endParaRPr lang="en-US" sz="1600" b="1" dirty="0">
              <a:solidFill>
                <a:schemeClr val="bg1"/>
              </a:solidFill>
              <a:effectLst>
                <a:outerShdw blurRad="63500" dist="88900" algn="l" rotWithShape="0">
                  <a:srgbClr val="002060">
                    <a:alpha val="40000"/>
                  </a:srgbClr>
                </a:outerShdw>
              </a:effectLst>
              <a:latin typeface="Roboto Slab" pitchFamily="2" charset="0"/>
              <a:ea typeface="Roboto Slab" pitchFamily="2" charset="0"/>
            </a:endParaRPr>
          </a:p>
          <a:p>
            <a:pPr marL="571500" indent="-571500">
              <a:buFont typeface="Arial" panose="020B0604020202020204" pitchFamily="34" charset="0"/>
              <a:buChar char="•"/>
            </a:pPr>
            <a:r>
              <a:rPr lang="en-US" sz="4000" b="1" dirty="0">
                <a:solidFill>
                  <a:schemeClr val="bg1"/>
                </a:solidFill>
                <a:effectLst>
                  <a:outerShdw blurRad="63500" dist="88900" algn="l" rotWithShape="0">
                    <a:srgbClr val="002060">
                      <a:alpha val="40000"/>
                    </a:srgbClr>
                  </a:outerShdw>
                </a:effectLst>
                <a:latin typeface="Roboto Slab" pitchFamily="2" charset="0"/>
                <a:ea typeface="Roboto Slab" pitchFamily="2" charset="0"/>
              </a:rPr>
              <a:t>Live by  God’s Word and Walk in His ways</a:t>
            </a:r>
            <a:endParaRPr lang="en-US" sz="4000" b="1" dirty="0">
              <a:solidFill>
                <a:srgbClr val="FFC000"/>
              </a:solidFill>
              <a:effectLst>
                <a:outerShdw blurRad="63500" dist="88900" algn="l" rotWithShape="0">
                  <a:srgbClr val="002060">
                    <a:alpha val="40000"/>
                  </a:srgbClr>
                </a:outerShdw>
              </a:effectLst>
              <a:latin typeface="Roboto Slab" pitchFamily="2" charset="0"/>
              <a:ea typeface="Roboto Slab" pitchFamily="2" charset="0"/>
            </a:endParaRPr>
          </a:p>
        </p:txBody>
      </p:sp>
    </p:spTree>
    <p:extLst>
      <p:ext uri="{BB962C8B-B14F-4D97-AF65-F5344CB8AC3E}">
        <p14:creationId xmlns:p14="http://schemas.microsoft.com/office/powerpoint/2010/main" val="1973619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object, chessman, indoor, table&#10;&#10;Description automatically generated">
            <a:extLst>
              <a:ext uri="{FF2B5EF4-FFF2-40B4-BE49-F238E27FC236}">
                <a16:creationId xmlns:a16="http://schemas.microsoft.com/office/drawing/2014/main" id="{5833BC72-9BF4-734E-9989-47B9CF561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75988"/>
          </a:xfrm>
          <a:prstGeom prst="rect">
            <a:avLst/>
          </a:pr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4"/>
          <a:stretch>
            <a:fillRect/>
          </a:stretch>
        </p:blipFill>
        <p:spPr>
          <a:xfrm>
            <a:off x="1270000" y="1270000"/>
            <a:ext cx="63500" cy="76200"/>
          </a:xfrm>
          <a:prstGeom prst="rect">
            <a:avLst/>
          </a:prstGeom>
        </p:spPr>
      </p:pic>
      <p:sp>
        <p:nvSpPr>
          <p:cNvPr id="2" name="Rectangle 1">
            <a:extLst>
              <a:ext uri="{FF2B5EF4-FFF2-40B4-BE49-F238E27FC236}">
                <a16:creationId xmlns:a16="http://schemas.microsoft.com/office/drawing/2014/main" id="{1B30DA6C-C0C0-A74B-8752-7135BEBA9F5E}"/>
              </a:ext>
            </a:extLst>
          </p:cNvPr>
          <p:cNvSpPr/>
          <p:nvPr/>
        </p:nvSpPr>
        <p:spPr>
          <a:xfrm>
            <a:off x="0" y="195069"/>
            <a:ext cx="12192000" cy="3901917"/>
          </a:xfrm>
          <a:prstGeom prst="rect">
            <a:avLst/>
          </a:prstGeom>
          <a:solidFill>
            <a:schemeClr val="dk1">
              <a:alpha val="7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AD309DC-B55A-224F-B25D-3372E42AA509}"/>
              </a:ext>
            </a:extLst>
          </p:cNvPr>
          <p:cNvSpPr txBox="1"/>
          <p:nvPr/>
        </p:nvSpPr>
        <p:spPr>
          <a:xfrm>
            <a:off x="344449" y="421582"/>
            <a:ext cx="11503102" cy="3416320"/>
          </a:xfrm>
          <a:prstGeom prst="rect">
            <a:avLst/>
          </a:prstGeom>
          <a:noFill/>
        </p:spPr>
        <p:txBody>
          <a:bodyPr wrap="square" rtlCol="0">
            <a:spAutoFit/>
          </a:bodyPr>
          <a:lstStyle/>
          <a:p>
            <a:r>
              <a:rPr lang="en-US" sz="4800" b="1" dirty="0">
                <a:solidFill>
                  <a:srgbClr val="FFFF00"/>
                </a:solidFill>
                <a:effectLst>
                  <a:outerShdw blurRad="63500" dist="88900" algn="l" rotWithShape="0">
                    <a:srgbClr val="002060">
                      <a:alpha val="40000"/>
                    </a:srgbClr>
                  </a:outerShdw>
                </a:effectLst>
                <a:latin typeface="Roboto Slab" pitchFamily="2" charset="0"/>
                <a:ea typeface="Roboto Slab" pitchFamily="2" charset="0"/>
              </a:rPr>
              <a:t>What is Successful Kingdom Living in God’s Eyes? </a:t>
            </a:r>
          </a:p>
          <a:p>
            <a:r>
              <a:rPr lang="en-US" sz="2400" b="1" dirty="0">
                <a:solidFill>
                  <a:srgbClr val="FFFF00"/>
                </a:solidFill>
                <a:effectLst>
                  <a:outerShdw blurRad="63500" dist="88900" algn="l" rotWithShape="0">
                    <a:srgbClr val="002060">
                      <a:alpha val="40000"/>
                    </a:srgbClr>
                  </a:outerShdw>
                </a:effectLst>
                <a:latin typeface="Roboto Slab" pitchFamily="2" charset="0"/>
                <a:ea typeface="Roboto Slab" pitchFamily="2" charset="0"/>
              </a:rPr>
              <a:t>(David’s Last Words to Solomon)</a:t>
            </a:r>
          </a:p>
          <a:p>
            <a:endParaRPr lang="en-US" sz="1600" b="1" dirty="0">
              <a:solidFill>
                <a:schemeClr val="bg1"/>
              </a:solidFill>
              <a:effectLst>
                <a:outerShdw blurRad="63500" dist="88900" algn="l" rotWithShape="0">
                  <a:srgbClr val="002060">
                    <a:alpha val="40000"/>
                  </a:srgbClr>
                </a:outerShdw>
              </a:effectLst>
              <a:latin typeface="Roboto Slab" pitchFamily="2" charset="0"/>
              <a:ea typeface="Roboto Slab" pitchFamily="2" charset="0"/>
            </a:endParaRPr>
          </a:p>
          <a:p>
            <a:pPr marL="571500" indent="-571500">
              <a:buFont typeface="Arial" panose="020B0604020202020204" pitchFamily="34" charset="0"/>
              <a:buChar char="•"/>
            </a:pPr>
            <a:r>
              <a:rPr lang="en-US" sz="4000" b="1" dirty="0">
                <a:solidFill>
                  <a:schemeClr val="bg1"/>
                </a:solidFill>
                <a:effectLst>
                  <a:outerShdw blurRad="63500" dist="88900" algn="l" rotWithShape="0">
                    <a:srgbClr val="002060">
                      <a:alpha val="40000"/>
                    </a:srgbClr>
                  </a:outerShdw>
                </a:effectLst>
                <a:latin typeface="Roboto Slab" pitchFamily="2" charset="0"/>
                <a:ea typeface="Roboto Slab" pitchFamily="2" charset="0"/>
              </a:rPr>
              <a:t>The Christian life boils down to “Seek First the Kingdom of God” (Matthew 6:33)</a:t>
            </a:r>
            <a:endParaRPr lang="en-US" sz="4000" b="1" dirty="0">
              <a:solidFill>
                <a:srgbClr val="FFC000"/>
              </a:solidFill>
              <a:effectLst>
                <a:outerShdw blurRad="63500" dist="88900" algn="l" rotWithShape="0">
                  <a:srgbClr val="002060">
                    <a:alpha val="40000"/>
                  </a:srgbClr>
                </a:outerShdw>
              </a:effectLst>
              <a:latin typeface="Roboto Slab" pitchFamily="2" charset="0"/>
              <a:ea typeface="Roboto Slab" pitchFamily="2" charset="0"/>
            </a:endParaRPr>
          </a:p>
        </p:txBody>
      </p:sp>
    </p:spTree>
    <p:extLst>
      <p:ext uri="{BB962C8B-B14F-4D97-AF65-F5344CB8AC3E}">
        <p14:creationId xmlns:p14="http://schemas.microsoft.com/office/powerpoint/2010/main" val="81978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object, chessman, indoor, table&#10;&#10;Description automatically generated">
            <a:extLst>
              <a:ext uri="{FF2B5EF4-FFF2-40B4-BE49-F238E27FC236}">
                <a16:creationId xmlns:a16="http://schemas.microsoft.com/office/drawing/2014/main" id="{5833BC72-9BF4-734E-9989-47B9CF561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75988"/>
          </a:xfrm>
          <a:prstGeom prst="rect">
            <a:avLst/>
          </a:pr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4"/>
          <a:stretch>
            <a:fillRect/>
          </a:stretch>
        </p:blipFill>
        <p:spPr>
          <a:xfrm>
            <a:off x="1270000" y="1270000"/>
            <a:ext cx="63500" cy="76200"/>
          </a:xfrm>
          <a:prstGeom prst="rect">
            <a:avLst/>
          </a:prstGeom>
        </p:spPr>
      </p:pic>
      <p:sp>
        <p:nvSpPr>
          <p:cNvPr id="2" name="Rectangle 1">
            <a:extLst>
              <a:ext uri="{FF2B5EF4-FFF2-40B4-BE49-F238E27FC236}">
                <a16:creationId xmlns:a16="http://schemas.microsoft.com/office/drawing/2014/main" id="{1B30DA6C-C0C0-A74B-8752-7135BEBA9F5E}"/>
              </a:ext>
            </a:extLst>
          </p:cNvPr>
          <p:cNvSpPr/>
          <p:nvPr/>
        </p:nvSpPr>
        <p:spPr>
          <a:xfrm>
            <a:off x="0" y="195070"/>
            <a:ext cx="12192000" cy="2773762"/>
          </a:xfrm>
          <a:prstGeom prst="rect">
            <a:avLst/>
          </a:prstGeom>
          <a:solidFill>
            <a:schemeClr val="dk1">
              <a:alpha val="7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AD309DC-B55A-224F-B25D-3372E42AA509}"/>
              </a:ext>
            </a:extLst>
          </p:cNvPr>
          <p:cNvSpPr txBox="1"/>
          <p:nvPr/>
        </p:nvSpPr>
        <p:spPr>
          <a:xfrm>
            <a:off x="344449" y="797121"/>
            <a:ext cx="11503102" cy="1569660"/>
          </a:xfrm>
          <a:prstGeom prst="rect">
            <a:avLst/>
          </a:prstGeom>
          <a:noFill/>
        </p:spPr>
        <p:txBody>
          <a:bodyPr wrap="square" rtlCol="0">
            <a:spAutoFit/>
          </a:bodyPr>
          <a:lstStyle/>
          <a:p>
            <a:r>
              <a:rPr lang="en-US" sz="4800" b="1" dirty="0">
                <a:solidFill>
                  <a:srgbClr val="FFFF00"/>
                </a:solidFill>
                <a:effectLst>
                  <a:outerShdw blurRad="63500" dist="88900" algn="l" rotWithShape="0">
                    <a:srgbClr val="002060">
                      <a:alpha val="40000"/>
                    </a:srgbClr>
                  </a:outerShdw>
                </a:effectLst>
                <a:latin typeface="Roboto Slab" pitchFamily="2" charset="0"/>
                <a:ea typeface="Roboto Slab" pitchFamily="2" charset="0"/>
              </a:rPr>
              <a:t>How do we practically seek the Kingdom of God?</a:t>
            </a:r>
          </a:p>
        </p:txBody>
      </p:sp>
    </p:spTree>
    <p:extLst>
      <p:ext uri="{BB962C8B-B14F-4D97-AF65-F5344CB8AC3E}">
        <p14:creationId xmlns:p14="http://schemas.microsoft.com/office/powerpoint/2010/main" val="1900908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3"/>
          <a:stretch>
            <a:fillRect/>
          </a:stretch>
        </p:blipFill>
        <p:spPr>
          <a:xfrm>
            <a:off x="1270000" y="1270000"/>
            <a:ext cx="63500" cy="76200"/>
          </a:xfrm>
          <a:prstGeom prst="rect">
            <a:avLst/>
          </a:prstGeom>
        </p:spPr>
      </p:pic>
      <p:pic>
        <p:nvPicPr>
          <p:cNvPr id="3" name="Picture 2">
            <a:extLst>
              <a:ext uri="{FF2B5EF4-FFF2-40B4-BE49-F238E27FC236}">
                <a16:creationId xmlns:a16="http://schemas.microsoft.com/office/drawing/2014/main" id="{F9C4BCD8-E814-7C4C-847E-860F1A6952E4}"/>
              </a:ext>
            </a:extLst>
          </p:cNvPr>
          <p:cNvPicPr>
            <a:picLocks noChangeAspect="1"/>
          </p:cNvPicPr>
          <p:nvPr/>
        </p:nvPicPr>
        <p:blipFill>
          <a:blip r:link="rId3"/>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F18E559A-8E04-A541-80AD-724A14F6C18B}"/>
              </a:ext>
            </a:extLst>
          </p:cNvPr>
          <p:cNvPicPr>
            <a:picLocks noChangeAspect="1"/>
          </p:cNvPicPr>
          <p:nvPr/>
        </p:nvPicPr>
        <p:blipFill>
          <a:blip r:link="rId3"/>
          <a:stretch>
            <a:fillRect/>
          </a:stretch>
        </p:blipFill>
        <p:spPr>
          <a:xfrm>
            <a:off x="1270000" y="1270000"/>
            <a:ext cx="63500" cy="76200"/>
          </a:xfrm>
          <a:prstGeom prst="rect">
            <a:avLst/>
          </a:prstGeom>
        </p:spPr>
      </p:pic>
      <p:pic>
        <p:nvPicPr>
          <p:cNvPr id="7" name="Picture 6" descr="A picture containing object, chessman, indoor, table&#10;&#10;Description automatically generated">
            <a:extLst>
              <a:ext uri="{FF2B5EF4-FFF2-40B4-BE49-F238E27FC236}">
                <a16:creationId xmlns:a16="http://schemas.microsoft.com/office/drawing/2014/main" id="{D78C4EE6-5D07-2445-94E2-673ABC5327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1494376-1212-2F4B-A8CB-81722EB244D8}"/>
              </a:ext>
            </a:extLst>
          </p:cNvPr>
          <p:cNvSpPr txBox="1"/>
          <p:nvPr/>
        </p:nvSpPr>
        <p:spPr>
          <a:xfrm>
            <a:off x="6947065" y="4600699"/>
            <a:ext cx="5244935" cy="1815882"/>
          </a:xfrm>
          <a:prstGeom prst="rect">
            <a:avLst/>
          </a:prstGeom>
          <a:solidFill>
            <a:srgbClr val="FFBC77">
              <a:alpha val="85000"/>
            </a:srgbClr>
          </a:solidFill>
        </p:spPr>
        <p:txBody>
          <a:bodyPr wrap="square" lIns="182880" rIns="182880" rtlCol="0">
            <a:spAutoFit/>
          </a:bodyPr>
          <a:lstStyle/>
          <a:p>
            <a:r>
              <a:rPr lang="en-US" sz="4000" b="1" dirty="0"/>
              <a:t>Successful Kingdom Living in God’s Eyes</a:t>
            </a:r>
          </a:p>
          <a:p>
            <a:r>
              <a:rPr lang="en-US" sz="3200" b="1" dirty="0"/>
              <a:t>1 Kings 2</a:t>
            </a:r>
          </a:p>
        </p:txBody>
      </p:sp>
    </p:spTree>
    <p:extLst>
      <p:ext uri="{BB962C8B-B14F-4D97-AF65-F5344CB8AC3E}">
        <p14:creationId xmlns:p14="http://schemas.microsoft.com/office/powerpoint/2010/main" val="1796466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CCBA2E3-C592-124C-B76C-BB090EC33CFF}"/>
              </a:ext>
            </a:extLst>
          </p:cNvPr>
          <p:cNvSpPr txBox="1"/>
          <p:nvPr/>
        </p:nvSpPr>
        <p:spPr>
          <a:xfrm>
            <a:off x="6778712" y="227875"/>
            <a:ext cx="4645250" cy="242998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dirty="0">
                <a:solidFill>
                  <a:srgbClr val="FFFF00"/>
                </a:solidFill>
                <a:latin typeface="+mj-lt"/>
                <a:ea typeface="+mj-ea"/>
                <a:cs typeface="+mj-cs"/>
              </a:rPr>
              <a:t>Summer Sunday Picnics</a:t>
            </a:r>
          </a:p>
        </p:txBody>
      </p:sp>
      <p:sp>
        <p:nvSpPr>
          <p:cNvPr id="15" name="Freeform: Shape 1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B68B446-B886-084A-BBAC-10CE6755C1B8}"/>
              </a:ext>
            </a:extLst>
          </p:cNvPr>
          <p:cNvPicPr>
            <a:picLocks noChangeAspect="1"/>
          </p:cNvPicPr>
          <p:nvPr/>
        </p:nvPicPr>
        <p:blipFill rotWithShape="1">
          <a:blip r:embed="rId3"/>
          <a:srcRect l="10340" r="30808" b="2"/>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3" name="Picture 2">
            <a:extLst>
              <a:ext uri="{FF2B5EF4-FFF2-40B4-BE49-F238E27FC236}">
                <a16:creationId xmlns:a16="http://schemas.microsoft.com/office/drawing/2014/main" id="{07EB5D13-A49D-004D-9125-4EA66879CDB7}"/>
              </a:ext>
            </a:extLst>
          </p:cNvPr>
          <p:cNvPicPr>
            <a:picLocks noChangeAspect="1"/>
          </p:cNvPicPr>
          <p:nvPr/>
        </p:nvPicPr>
        <p:blipFill>
          <a:blip r:link="rId4"/>
          <a:stretch>
            <a:fillRect/>
          </a:stretch>
        </p:blipFill>
        <p:spPr>
          <a:xfrm>
            <a:off x="1270000" y="1270000"/>
            <a:ext cx="63500" cy="76200"/>
          </a:xfrm>
          <a:prstGeom prst="rect">
            <a:avLst/>
          </a:prstGeom>
        </p:spPr>
      </p:pic>
      <p:sp>
        <p:nvSpPr>
          <p:cNvPr id="8" name="TextBox 7">
            <a:extLst>
              <a:ext uri="{FF2B5EF4-FFF2-40B4-BE49-F238E27FC236}">
                <a16:creationId xmlns:a16="http://schemas.microsoft.com/office/drawing/2014/main" id="{C3D7F5EC-680B-AD4A-BBAA-115598F37148}"/>
              </a:ext>
            </a:extLst>
          </p:cNvPr>
          <p:cNvSpPr txBox="1"/>
          <p:nvPr/>
        </p:nvSpPr>
        <p:spPr>
          <a:xfrm>
            <a:off x="6778712" y="2755588"/>
            <a:ext cx="4645250" cy="2889114"/>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4000" b="1" dirty="0">
                <a:solidFill>
                  <a:srgbClr val="FFC000"/>
                </a:solidFill>
                <a:latin typeface="+mj-lt"/>
                <a:ea typeface="+mj-ea"/>
                <a:cs typeface="+mj-cs"/>
              </a:rPr>
              <a:t>2</a:t>
            </a:r>
            <a:r>
              <a:rPr lang="en-US" sz="4000" b="1" baseline="30000" dirty="0">
                <a:solidFill>
                  <a:srgbClr val="FFC000"/>
                </a:solidFill>
                <a:latin typeface="+mj-lt"/>
                <a:ea typeface="+mj-ea"/>
                <a:cs typeface="+mj-cs"/>
              </a:rPr>
              <a:t>nd</a:t>
            </a:r>
            <a:r>
              <a:rPr lang="en-US" sz="4000" b="1" dirty="0">
                <a:solidFill>
                  <a:srgbClr val="FFC000"/>
                </a:solidFill>
                <a:latin typeface="+mj-lt"/>
                <a:ea typeface="+mj-ea"/>
                <a:cs typeface="+mj-cs"/>
              </a:rPr>
              <a:t> and 4</a:t>
            </a:r>
            <a:r>
              <a:rPr lang="en-US" sz="4000" b="1" baseline="30000" dirty="0">
                <a:solidFill>
                  <a:srgbClr val="FFC000"/>
                </a:solidFill>
                <a:latin typeface="+mj-lt"/>
                <a:ea typeface="+mj-ea"/>
                <a:cs typeface="+mj-cs"/>
              </a:rPr>
              <a:t>th</a:t>
            </a:r>
            <a:r>
              <a:rPr lang="en-US" sz="4000" b="1" dirty="0">
                <a:solidFill>
                  <a:srgbClr val="FFC000"/>
                </a:solidFill>
                <a:latin typeface="+mj-lt"/>
                <a:ea typeface="+mj-ea"/>
                <a:cs typeface="+mj-cs"/>
              </a:rPr>
              <a:t> Sundays</a:t>
            </a:r>
          </a:p>
          <a:p>
            <a:pPr>
              <a:lnSpc>
                <a:spcPct val="90000"/>
              </a:lnSpc>
              <a:spcBef>
                <a:spcPct val="0"/>
              </a:spcBef>
              <a:spcAft>
                <a:spcPts val="600"/>
              </a:spcAft>
            </a:pPr>
            <a:r>
              <a:rPr lang="en-US" sz="4000" b="1" dirty="0">
                <a:solidFill>
                  <a:srgbClr val="FFC000"/>
                </a:solidFill>
                <a:latin typeface="+mj-lt"/>
                <a:ea typeface="+mj-ea"/>
                <a:cs typeface="+mj-cs"/>
              </a:rPr>
              <a:t>June, July, August</a:t>
            </a:r>
          </a:p>
          <a:p>
            <a:pPr>
              <a:lnSpc>
                <a:spcPct val="90000"/>
              </a:lnSpc>
              <a:spcBef>
                <a:spcPct val="0"/>
              </a:spcBef>
              <a:spcAft>
                <a:spcPts val="600"/>
              </a:spcAft>
            </a:pPr>
            <a:r>
              <a:rPr lang="en-US" sz="4000" b="1" dirty="0">
                <a:latin typeface="+mj-lt"/>
                <a:ea typeface="+mj-ea"/>
                <a:cs typeface="+mj-cs"/>
              </a:rPr>
              <a:t>Bring a sack lunch or hit the fast food drive thru after church</a:t>
            </a:r>
          </a:p>
        </p:txBody>
      </p:sp>
      <p:pic>
        <p:nvPicPr>
          <p:cNvPr id="5" name="Picture 4">
            <a:extLst>
              <a:ext uri="{FF2B5EF4-FFF2-40B4-BE49-F238E27FC236}">
                <a16:creationId xmlns:a16="http://schemas.microsoft.com/office/drawing/2014/main" id="{478DB656-C678-CD4F-B5E6-D0B8A4CBDE16}"/>
              </a:ext>
            </a:extLst>
          </p:cNvPr>
          <p:cNvPicPr>
            <a:picLocks noChangeAspect="1"/>
          </p:cNvPicPr>
          <p:nvPr/>
        </p:nvPicPr>
        <p:blipFill>
          <a:blip r:link="rId4"/>
          <a:stretch>
            <a:fillRect/>
          </a:stretch>
        </p:blipFill>
        <p:spPr>
          <a:xfrm>
            <a:off x="1270000" y="1270000"/>
            <a:ext cx="63500" cy="76200"/>
          </a:xfrm>
          <a:prstGeom prst="rect">
            <a:avLst/>
          </a:prstGeom>
        </p:spPr>
      </p:pic>
      <p:sp>
        <p:nvSpPr>
          <p:cNvPr id="7" name="Explosion 1 6">
            <a:extLst>
              <a:ext uri="{FF2B5EF4-FFF2-40B4-BE49-F238E27FC236}">
                <a16:creationId xmlns:a16="http://schemas.microsoft.com/office/drawing/2014/main" id="{77AC417B-5E02-3442-B443-E2AF04EF7A9A}"/>
              </a:ext>
            </a:extLst>
          </p:cNvPr>
          <p:cNvSpPr/>
          <p:nvPr/>
        </p:nvSpPr>
        <p:spPr>
          <a:xfrm>
            <a:off x="439504" y="115365"/>
            <a:ext cx="3372593" cy="3025378"/>
          </a:xfrm>
          <a:prstGeom prst="irregularSeal1">
            <a:avLst/>
          </a:prstGeom>
        </p:spPr>
        <p:style>
          <a:lnRef idx="1">
            <a:schemeClr val="accent2"/>
          </a:lnRef>
          <a:fillRef idx="2">
            <a:schemeClr val="accent2"/>
          </a:fillRef>
          <a:effectRef idx="1">
            <a:schemeClr val="accent2"/>
          </a:effectRef>
          <a:fontRef idx="minor">
            <a:schemeClr val="dk1"/>
          </a:fontRef>
        </p:style>
        <p:txBody>
          <a:bodyPr lIns="91440" rtlCol="0" anchor="ctr">
            <a:spAutoFit/>
          </a:bodyPr>
          <a:lstStyle/>
          <a:p>
            <a:pPr algn="ctr"/>
            <a:r>
              <a:rPr lang="en-US" sz="3200" b="1" dirty="0">
                <a:solidFill>
                  <a:srgbClr val="002060"/>
                </a:solidFill>
              </a:rPr>
              <a:t>Starts</a:t>
            </a:r>
          </a:p>
          <a:p>
            <a:pPr algn="ctr"/>
            <a:r>
              <a:rPr lang="en-US" sz="3200" b="1" dirty="0">
                <a:solidFill>
                  <a:srgbClr val="002060"/>
                </a:solidFill>
              </a:rPr>
              <a:t>June 9</a:t>
            </a:r>
          </a:p>
        </p:txBody>
      </p:sp>
    </p:spTree>
    <p:extLst>
      <p:ext uri="{BB962C8B-B14F-4D97-AF65-F5344CB8AC3E}">
        <p14:creationId xmlns:p14="http://schemas.microsoft.com/office/powerpoint/2010/main" val="106647905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467072-91F5-4832-9FE3-967AA2908F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67144694"/>
      </p:ext>
    </p:extLst>
  </p:cSld>
  <p:clrMapOvr>
    <a:masterClrMapping/>
  </p:clrMapOvr>
  <mc:AlternateContent xmlns:mc="http://schemas.openxmlformats.org/markup-compatibility/2006">
    <mc:Choice xmlns:p14="http://schemas.microsoft.com/office/powerpoint/2010/main" Requires="p14">
      <p:transition p14:dur="0" advClick="0" advTm="12000"/>
    </mc:Choice>
    <mc:Fallback>
      <p:transition advClick="0" advTm="1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3"/>
          <a:stretch>
            <a:fillRect/>
          </a:stretch>
        </p:blipFill>
        <p:spPr>
          <a:xfrm>
            <a:off x="1270000" y="1270000"/>
            <a:ext cx="63500" cy="76200"/>
          </a:xfrm>
          <a:prstGeom prst="rect">
            <a:avLst/>
          </a:prstGeom>
        </p:spPr>
      </p:pic>
      <p:pic>
        <p:nvPicPr>
          <p:cNvPr id="3" name="Picture 2">
            <a:extLst>
              <a:ext uri="{FF2B5EF4-FFF2-40B4-BE49-F238E27FC236}">
                <a16:creationId xmlns:a16="http://schemas.microsoft.com/office/drawing/2014/main" id="{F9C4BCD8-E814-7C4C-847E-860F1A6952E4}"/>
              </a:ext>
            </a:extLst>
          </p:cNvPr>
          <p:cNvPicPr>
            <a:picLocks noChangeAspect="1"/>
          </p:cNvPicPr>
          <p:nvPr/>
        </p:nvPicPr>
        <p:blipFill>
          <a:blip r:link="rId3"/>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F18E559A-8E04-A541-80AD-724A14F6C18B}"/>
              </a:ext>
            </a:extLst>
          </p:cNvPr>
          <p:cNvPicPr>
            <a:picLocks noChangeAspect="1"/>
          </p:cNvPicPr>
          <p:nvPr/>
        </p:nvPicPr>
        <p:blipFill>
          <a:blip r:link="rId3"/>
          <a:stretch>
            <a:fillRect/>
          </a:stretch>
        </p:blipFill>
        <p:spPr>
          <a:xfrm>
            <a:off x="1270000" y="1270000"/>
            <a:ext cx="63500" cy="76200"/>
          </a:xfrm>
          <a:prstGeom prst="rect">
            <a:avLst/>
          </a:prstGeom>
        </p:spPr>
      </p:pic>
      <p:pic>
        <p:nvPicPr>
          <p:cNvPr id="7" name="Picture 6" descr="A picture containing object, chessman, indoor, table&#10;&#10;Description automatically generated">
            <a:extLst>
              <a:ext uri="{FF2B5EF4-FFF2-40B4-BE49-F238E27FC236}">
                <a16:creationId xmlns:a16="http://schemas.microsoft.com/office/drawing/2014/main" id="{D78C4EE6-5D07-2445-94E2-673ABC5327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1494376-1212-2F4B-A8CB-81722EB244D8}"/>
              </a:ext>
            </a:extLst>
          </p:cNvPr>
          <p:cNvSpPr txBox="1"/>
          <p:nvPr/>
        </p:nvSpPr>
        <p:spPr>
          <a:xfrm>
            <a:off x="6947065" y="4600699"/>
            <a:ext cx="5244935" cy="1815882"/>
          </a:xfrm>
          <a:prstGeom prst="rect">
            <a:avLst/>
          </a:prstGeom>
          <a:solidFill>
            <a:srgbClr val="FFBC77">
              <a:alpha val="85000"/>
            </a:srgbClr>
          </a:solidFill>
        </p:spPr>
        <p:txBody>
          <a:bodyPr wrap="square" lIns="182880" rIns="182880" rtlCol="0">
            <a:spAutoFit/>
          </a:bodyPr>
          <a:lstStyle/>
          <a:p>
            <a:r>
              <a:rPr lang="en-US" sz="4000" b="1" dirty="0"/>
              <a:t>Successful Kingdom Living in God’s Eyes</a:t>
            </a:r>
          </a:p>
          <a:p>
            <a:r>
              <a:rPr lang="en-US" sz="3200" b="1" dirty="0"/>
              <a:t>1 Kings 2</a:t>
            </a:r>
          </a:p>
        </p:txBody>
      </p:sp>
    </p:spTree>
    <p:extLst>
      <p:ext uri="{BB962C8B-B14F-4D97-AF65-F5344CB8AC3E}">
        <p14:creationId xmlns:p14="http://schemas.microsoft.com/office/powerpoint/2010/main" val="2755327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D02B44-D672-42DB-AB0A-7B80D5D6B9CF}"/>
              </a:ext>
            </a:extLst>
          </p:cNvPr>
          <p:cNvSpPr txBox="1"/>
          <p:nvPr/>
        </p:nvSpPr>
        <p:spPr>
          <a:xfrm>
            <a:off x="715108" y="996885"/>
            <a:ext cx="10761784" cy="4832092"/>
          </a:xfrm>
          <a:prstGeom prst="rect">
            <a:avLst/>
          </a:prstGeom>
          <a:noFill/>
        </p:spPr>
        <p:txBody>
          <a:bodyPr wrap="square" rtlCol="0">
            <a:spAutoFit/>
          </a:bodyPr>
          <a:lstStyle/>
          <a:p>
            <a:r>
              <a:rPr lang="en-US" sz="2800" dirty="0">
                <a:solidFill>
                  <a:schemeClr val="bg1"/>
                </a:solidFill>
              </a:rPr>
              <a:t>What is the relationship of the church to the kingdom? On the one hand, the church is a “pilot plant” of the kingdom of God. It is not simply a collection of individuals who are forgiven. It is a “royal nation” (1 Peter 2:9), in other words, a counterculture. </a:t>
            </a:r>
          </a:p>
          <a:p>
            <a:endParaRPr lang="en-US" sz="2800" dirty="0">
              <a:solidFill>
                <a:schemeClr val="bg1"/>
              </a:solidFill>
            </a:endParaRPr>
          </a:p>
          <a:p>
            <a:r>
              <a:rPr lang="en-US" sz="2800" dirty="0">
                <a:solidFill>
                  <a:schemeClr val="bg1"/>
                </a:solidFill>
              </a:rPr>
              <a:t>The church is to be a new society in which the world can see what family dynamics, business practices, race relations, and all of life can be under the kingship of Jesus Christ. God is out to heal all the effects of sin: psychological, social, and physical.4 The young woman was very beautiful, and she was of service to the king and attended to him, but the king knew her not.</a:t>
            </a:r>
          </a:p>
        </p:txBody>
      </p:sp>
      <p:sp>
        <p:nvSpPr>
          <p:cNvPr id="4" name="TextBox 3">
            <a:extLst>
              <a:ext uri="{FF2B5EF4-FFF2-40B4-BE49-F238E27FC236}">
                <a16:creationId xmlns:a16="http://schemas.microsoft.com/office/drawing/2014/main" id="{EA669656-A5EF-0843-8421-A0E01872759E}"/>
              </a:ext>
            </a:extLst>
          </p:cNvPr>
          <p:cNvSpPr txBox="1"/>
          <p:nvPr/>
        </p:nvSpPr>
        <p:spPr>
          <a:xfrm>
            <a:off x="715108" y="227444"/>
            <a:ext cx="10761784" cy="769441"/>
          </a:xfrm>
          <a:prstGeom prst="rect">
            <a:avLst/>
          </a:prstGeom>
          <a:noFill/>
        </p:spPr>
        <p:txBody>
          <a:bodyPr wrap="square" rtlCol="0">
            <a:spAutoFit/>
          </a:bodyPr>
          <a:lstStyle/>
          <a:p>
            <a:r>
              <a:rPr lang="en-US" sz="4400" dirty="0">
                <a:solidFill>
                  <a:srgbClr val="FFFF00"/>
                </a:solidFill>
              </a:rPr>
              <a:t>The Kingdom of God and the Church</a:t>
            </a:r>
          </a:p>
        </p:txBody>
      </p:sp>
      <p:sp>
        <p:nvSpPr>
          <p:cNvPr id="2" name="TextBox 1">
            <a:extLst>
              <a:ext uri="{FF2B5EF4-FFF2-40B4-BE49-F238E27FC236}">
                <a16:creationId xmlns:a16="http://schemas.microsoft.com/office/drawing/2014/main" id="{D429AC25-334D-3943-A37A-C6D9471F7ADA}"/>
              </a:ext>
            </a:extLst>
          </p:cNvPr>
          <p:cNvSpPr txBox="1"/>
          <p:nvPr/>
        </p:nvSpPr>
        <p:spPr>
          <a:xfrm>
            <a:off x="1033153" y="6163294"/>
            <a:ext cx="8243347" cy="369332"/>
          </a:xfrm>
          <a:prstGeom prst="rect">
            <a:avLst/>
          </a:prstGeom>
          <a:noFill/>
        </p:spPr>
        <p:txBody>
          <a:bodyPr wrap="none" rtlCol="0">
            <a:spAutoFit/>
          </a:bodyPr>
          <a:lstStyle/>
          <a:p>
            <a:r>
              <a:rPr lang="en-US" dirty="0">
                <a:solidFill>
                  <a:schemeClr val="bg1"/>
                </a:solidFill>
              </a:rPr>
              <a:t>https://</a:t>
            </a:r>
            <a:r>
              <a:rPr lang="en-US" dirty="0" err="1">
                <a:solidFill>
                  <a:schemeClr val="bg1"/>
                </a:solidFill>
              </a:rPr>
              <a:t>www.thegospelcoalition.org</a:t>
            </a:r>
            <a:r>
              <a:rPr lang="en-US" dirty="0">
                <a:solidFill>
                  <a:schemeClr val="bg1"/>
                </a:solidFill>
              </a:rPr>
              <a:t>/blogs/</a:t>
            </a:r>
            <a:r>
              <a:rPr lang="en-US" dirty="0" err="1">
                <a:solidFill>
                  <a:schemeClr val="bg1"/>
                </a:solidFill>
              </a:rPr>
              <a:t>justin-taylor</a:t>
            </a:r>
            <a:r>
              <a:rPr lang="en-US" dirty="0">
                <a:solidFill>
                  <a:schemeClr val="bg1"/>
                </a:solidFill>
              </a:rPr>
              <a:t>/the-kingdom-and-the-church/</a:t>
            </a:r>
          </a:p>
        </p:txBody>
      </p:sp>
    </p:spTree>
    <p:extLst>
      <p:ext uri="{BB962C8B-B14F-4D97-AF65-F5344CB8AC3E}">
        <p14:creationId xmlns:p14="http://schemas.microsoft.com/office/powerpoint/2010/main" val="3109472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D02B44-D672-42DB-AB0A-7B80D5D6B9CF}"/>
              </a:ext>
            </a:extLst>
          </p:cNvPr>
          <p:cNvSpPr txBox="1"/>
          <p:nvPr/>
        </p:nvSpPr>
        <p:spPr>
          <a:xfrm>
            <a:off x="715108" y="996885"/>
            <a:ext cx="10761784" cy="5262979"/>
          </a:xfrm>
          <a:prstGeom prst="rect">
            <a:avLst/>
          </a:prstGeom>
          <a:noFill/>
        </p:spPr>
        <p:txBody>
          <a:bodyPr wrap="square" rtlCol="0">
            <a:spAutoFit/>
          </a:bodyPr>
          <a:lstStyle/>
          <a:p>
            <a:r>
              <a:rPr lang="en-US" sz="2800" dirty="0">
                <a:solidFill>
                  <a:schemeClr val="bg1"/>
                </a:solidFill>
              </a:rPr>
              <a:t>On the other hand, the church is to be an agent of the kingdom. It is not only to model the healing of God’s rule but it is to spread it. “You are . . . a royal priesthood, a holy nation . . . that you may declare the praises of him who called you out of darkness into his wonderful light” (1 Peter 2:9). Christians go into the world as witnesses of the kingdom (Acts 1:6-8). </a:t>
            </a:r>
          </a:p>
          <a:p>
            <a:endParaRPr lang="en-US" sz="2800" dirty="0">
              <a:solidFill>
                <a:schemeClr val="bg1"/>
              </a:solidFill>
            </a:endParaRPr>
          </a:p>
          <a:p>
            <a:r>
              <a:rPr lang="en-US" sz="2800" dirty="0">
                <a:solidFill>
                  <a:schemeClr val="bg1"/>
                </a:solidFill>
              </a:rPr>
              <a:t>To spread the kingdom of God is more than simply winning people to Christ. It is also working for the healing of persons, families, relationships, and nations; it is doing deeds of mercy and seeking justice. It is ordering lives and relationships and institutions and communities according to God’s authority to bring in the blessedness of the kingdom.</a:t>
            </a:r>
          </a:p>
        </p:txBody>
      </p:sp>
      <p:sp>
        <p:nvSpPr>
          <p:cNvPr id="4" name="TextBox 3">
            <a:extLst>
              <a:ext uri="{FF2B5EF4-FFF2-40B4-BE49-F238E27FC236}">
                <a16:creationId xmlns:a16="http://schemas.microsoft.com/office/drawing/2014/main" id="{EA669656-A5EF-0843-8421-A0E01872759E}"/>
              </a:ext>
            </a:extLst>
          </p:cNvPr>
          <p:cNvSpPr txBox="1"/>
          <p:nvPr/>
        </p:nvSpPr>
        <p:spPr>
          <a:xfrm>
            <a:off x="715108" y="227444"/>
            <a:ext cx="10761784" cy="769441"/>
          </a:xfrm>
          <a:prstGeom prst="rect">
            <a:avLst/>
          </a:prstGeom>
          <a:noFill/>
        </p:spPr>
        <p:txBody>
          <a:bodyPr wrap="square" rtlCol="0">
            <a:spAutoFit/>
          </a:bodyPr>
          <a:lstStyle/>
          <a:p>
            <a:r>
              <a:rPr lang="en-US" sz="4400" dirty="0">
                <a:solidFill>
                  <a:srgbClr val="FFFF00"/>
                </a:solidFill>
              </a:rPr>
              <a:t>The Kingdom of God and the Church</a:t>
            </a:r>
          </a:p>
        </p:txBody>
      </p:sp>
      <p:sp>
        <p:nvSpPr>
          <p:cNvPr id="6" name="TextBox 5">
            <a:extLst>
              <a:ext uri="{FF2B5EF4-FFF2-40B4-BE49-F238E27FC236}">
                <a16:creationId xmlns:a16="http://schemas.microsoft.com/office/drawing/2014/main" id="{7B2EEF4A-4EBE-784A-9009-C2DC2990915C}"/>
              </a:ext>
            </a:extLst>
          </p:cNvPr>
          <p:cNvSpPr txBox="1"/>
          <p:nvPr/>
        </p:nvSpPr>
        <p:spPr>
          <a:xfrm>
            <a:off x="715108" y="6259864"/>
            <a:ext cx="8243347" cy="369332"/>
          </a:xfrm>
          <a:prstGeom prst="rect">
            <a:avLst/>
          </a:prstGeom>
          <a:noFill/>
        </p:spPr>
        <p:txBody>
          <a:bodyPr wrap="none" rtlCol="0">
            <a:spAutoFit/>
          </a:bodyPr>
          <a:lstStyle/>
          <a:p>
            <a:r>
              <a:rPr lang="en-US" dirty="0">
                <a:solidFill>
                  <a:schemeClr val="bg1"/>
                </a:solidFill>
              </a:rPr>
              <a:t>https://</a:t>
            </a:r>
            <a:r>
              <a:rPr lang="en-US" dirty="0" err="1">
                <a:solidFill>
                  <a:schemeClr val="bg1"/>
                </a:solidFill>
              </a:rPr>
              <a:t>www.thegospelcoalition.org</a:t>
            </a:r>
            <a:r>
              <a:rPr lang="en-US" dirty="0">
                <a:solidFill>
                  <a:schemeClr val="bg1"/>
                </a:solidFill>
              </a:rPr>
              <a:t>/blogs/</a:t>
            </a:r>
            <a:r>
              <a:rPr lang="en-US" dirty="0" err="1">
                <a:solidFill>
                  <a:schemeClr val="bg1"/>
                </a:solidFill>
              </a:rPr>
              <a:t>justin-taylor</a:t>
            </a:r>
            <a:r>
              <a:rPr lang="en-US" dirty="0">
                <a:solidFill>
                  <a:schemeClr val="bg1"/>
                </a:solidFill>
              </a:rPr>
              <a:t>/the-kingdom-and-the-church/</a:t>
            </a:r>
          </a:p>
        </p:txBody>
      </p:sp>
    </p:spTree>
    <p:extLst>
      <p:ext uri="{BB962C8B-B14F-4D97-AF65-F5344CB8AC3E}">
        <p14:creationId xmlns:p14="http://schemas.microsoft.com/office/powerpoint/2010/main" val="2239665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D02B44-D672-42DB-AB0A-7B80D5D6B9CF}"/>
              </a:ext>
            </a:extLst>
          </p:cNvPr>
          <p:cNvSpPr txBox="1"/>
          <p:nvPr/>
        </p:nvSpPr>
        <p:spPr>
          <a:xfrm>
            <a:off x="715108" y="996885"/>
            <a:ext cx="10761784" cy="3539430"/>
          </a:xfrm>
          <a:prstGeom prst="rect">
            <a:avLst/>
          </a:prstGeom>
          <a:noFill/>
        </p:spPr>
        <p:txBody>
          <a:bodyPr wrap="square" rtlCol="0">
            <a:spAutoFit/>
          </a:bodyPr>
          <a:lstStyle/>
          <a:p>
            <a:r>
              <a:rPr lang="en-US" sz="2800" dirty="0">
                <a:solidFill>
                  <a:schemeClr val="bg1"/>
                </a:solidFill>
              </a:rPr>
              <a:t>1 When David's time to die drew near, he commanded Solomon his son, saying, </a:t>
            </a:r>
          </a:p>
          <a:p>
            <a:r>
              <a:rPr lang="en-US" sz="2800" dirty="0">
                <a:solidFill>
                  <a:schemeClr val="bg1"/>
                </a:solidFill>
              </a:rPr>
              <a:t>2 “I am about to go the way of all the earth. Be strong, and show yourself a man, </a:t>
            </a:r>
          </a:p>
          <a:p>
            <a:r>
              <a:rPr lang="en-US" sz="2800" dirty="0">
                <a:solidFill>
                  <a:schemeClr val="bg1"/>
                </a:solidFill>
              </a:rPr>
              <a:t>3 and keep the charge of the Lord your God, walking in his ways and keeping his statutes, his commandments, his rules, and his testimonies, as it is written in the Law of Moses, that you may prosper in all that you do and wherever you turn, </a:t>
            </a:r>
          </a:p>
        </p:txBody>
      </p:sp>
      <p:sp>
        <p:nvSpPr>
          <p:cNvPr id="4" name="TextBox 3">
            <a:extLst>
              <a:ext uri="{FF2B5EF4-FFF2-40B4-BE49-F238E27FC236}">
                <a16:creationId xmlns:a16="http://schemas.microsoft.com/office/drawing/2014/main" id="{EA669656-A5EF-0843-8421-A0E01872759E}"/>
              </a:ext>
            </a:extLst>
          </p:cNvPr>
          <p:cNvSpPr txBox="1"/>
          <p:nvPr/>
        </p:nvSpPr>
        <p:spPr>
          <a:xfrm>
            <a:off x="715108" y="227444"/>
            <a:ext cx="10761784" cy="769441"/>
          </a:xfrm>
          <a:prstGeom prst="rect">
            <a:avLst/>
          </a:prstGeom>
          <a:noFill/>
        </p:spPr>
        <p:txBody>
          <a:bodyPr wrap="square" rtlCol="0">
            <a:spAutoFit/>
          </a:bodyPr>
          <a:lstStyle/>
          <a:p>
            <a:r>
              <a:rPr lang="en-US" sz="4400" dirty="0">
                <a:solidFill>
                  <a:srgbClr val="FFFF00"/>
                </a:solidFill>
              </a:rPr>
              <a:t>1 Kings 2:1-12 (ESV)</a:t>
            </a:r>
          </a:p>
        </p:txBody>
      </p:sp>
    </p:spTree>
    <p:extLst>
      <p:ext uri="{BB962C8B-B14F-4D97-AF65-F5344CB8AC3E}">
        <p14:creationId xmlns:p14="http://schemas.microsoft.com/office/powerpoint/2010/main" val="2900124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D02B44-D672-42DB-AB0A-7B80D5D6B9CF}"/>
              </a:ext>
            </a:extLst>
          </p:cNvPr>
          <p:cNvSpPr txBox="1"/>
          <p:nvPr/>
        </p:nvSpPr>
        <p:spPr>
          <a:xfrm>
            <a:off x="715108" y="996885"/>
            <a:ext cx="10761784" cy="4832092"/>
          </a:xfrm>
          <a:prstGeom prst="rect">
            <a:avLst/>
          </a:prstGeom>
          <a:noFill/>
        </p:spPr>
        <p:txBody>
          <a:bodyPr wrap="square" rtlCol="0">
            <a:spAutoFit/>
          </a:bodyPr>
          <a:lstStyle/>
          <a:p>
            <a:r>
              <a:rPr lang="en-US" sz="2800" dirty="0">
                <a:solidFill>
                  <a:schemeClr val="bg1"/>
                </a:solidFill>
              </a:rPr>
              <a:t>4 that the Lord may establish his word that he spoke concerning me, saying, ‘If your sons pay close attention to their way, to walk before me in faithfulness with all their heart and with all their soul, you shall not lack a man on the throne of Israel.’</a:t>
            </a:r>
          </a:p>
          <a:p>
            <a:r>
              <a:rPr lang="en-US" sz="2800" dirty="0">
                <a:solidFill>
                  <a:schemeClr val="bg1"/>
                </a:solidFill>
              </a:rPr>
              <a:t>5 “Moreover, you also know what Joab the son of </a:t>
            </a:r>
            <a:r>
              <a:rPr lang="en-US" sz="2800" dirty="0" err="1">
                <a:solidFill>
                  <a:schemeClr val="bg1"/>
                </a:solidFill>
              </a:rPr>
              <a:t>Zeruiah</a:t>
            </a:r>
            <a:r>
              <a:rPr lang="en-US" sz="2800" dirty="0">
                <a:solidFill>
                  <a:schemeClr val="bg1"/>
                </a:solidFill>
              </a:rPr>
              <a:t> did to me, how he dealt with the two commanders of the armies of Israel, Abner the son of </a:t>
            </a:r>
            <a:r>
              <a:rPr lang="en-US" sz="2800" dirty="0" err="1">
                <a:solidFill>
                  <a:schemeClr val="bg1"/>
                </a:solidFill>
              </a:rPr>
              <a:t>Ner</a:t>
            </a:r>
            <a:r>
              <a:rPr lang="en-US" sz="2800" dirty="0">
                <a:solidFill>
                  <a:schemeClr val="bg1"/>
                </a:solidFill>
              </a:rPr>
              <a:t>, and </a:t>
            </a:r>
            <a:r>
              <a:rPr lang="en-US" sz="2800" dirty="0" err="1">
                <a:solidFill>
                  <a:schemeClr val="bg1"/>
                </a:solidFill>
              </a:rPr>
              <a:t>Amasa</a:t>
            </a:r>
            <a:r>
              <a:rPr lang="en-US" sz="2800" dirty="0">
                <a:solidFill>
                  <a:schemeClr val="bg1"/>
                </a:solidFill>
              </a:rPr>
              <a:t> the son of </a:t>
            </a:r>
            <a:r>
              <a:rPr lang="en-US" sz="2800" dirty="0" err="1">
                <a:solidFill>
                  <a:schemeClr val="bg1"/>
                </a:solidFill>
              </a:rPr>
              <a:t>Jether</a:t>
            </a:r>
            <a:r>
              <a:rPr lang="en-US" sz="2800" dirty="0">
                <a:solidFill>
                  <a:schemeClr val="bg1"/>
                </a:solidFill>
              </a:rPr>
              <a:t>, whom he killed, avenging in time of peace for blood that had been shed in war, and putting the blood of war on the belt around his waist and on the sandals on his feet. </a:t>
            </a:r>
          </a:p>
          <a:p>
            <a:r>
              <a:rPr lang="en-US" sz="2800" dirty="0">
                <a:solidFill>
                  <a:schemeClr val="bg1"/>
                </a:solidFill>
              </a:rPr>
              <a:t>6 Act therefore according to your wisdom, but do not let his gray head go down to </a:t>
            </a:r>
            <a:r>
              <a:rPr lang="en-US" sz="2800" dirty="0" err="1">
                <a:solidFill>
                  <a:schemeClr val="bg1"/>
                </a:solidFill>
              </a:rPr>
              <a:t>Sheol</a:t>
            </a:r>
            <a:r>
              <a:rPr lang="en-US" sz="2800" dirty="0">
                <a:solidFill>
                  <a:schemeClr val="bg1"/>
                </a:solidFill>
              </a:rPr>
              <a:t> in peace. </a:t>
            </a:r>
          </a:p>
        </p:txBody>
      </p:sp>
      <p:sp>
        <p:nvSpPr>
          <p:cNvPr id="4" name="TextBox 3">
            <a:extLst>
              <a:ext uri="{FF2B5EF4-FFF2-40B4-BE49-F238E27FC236}">
                <a16:creationId xmlns:a16="http://schemas.microsoft.com/office/drawing/2014/main" id="{EA669656-A5EF-0843-8421-A0E01872759E}"/>
              </a:ext>
            </a:extLst>
          </p:cNvPr>
          <p:cNvSpPr txBox="1"/>
          <p:nvPr/>
        </p:nvSpPr>
        <p:spPr>
          <a:xfrm>
            <a:off x="715108" y="227444"/>
            <a:ext cx="10761784" cy="769441"/>
          </a:xfrm>
          <a:prstGeom prst="rect">
            <a:avLst/>
          </a:prstGeom>
          <a:noFill/>
        </p:spPr>
        <p:txBody>
          <a:bodyPr wrap="square" rtlCol="0">
            <a:spAutoFit/>
          </a:bodyPr>
          <a:lstStyle/>
          <a:p>
            <a:r>
              <a:rPr lang="en-US" sz="4400" dirty="0">
                <a:solidFill>
                  <a:srgbClr val="FFFF00"/>
                </a:solidFill>
              </a:rPr>
              <a:t>1 Kings 2:1-12 (ESV)</a:t>
            </a:r>
          </a:p>
        </p:txBody>
      </p:sp>
    </p:spTree>
    <p:extLst>
      <p:ext uri="{BB962C8B-B14F-4D97-AF65-F5344CB8AC3E}">
        <p14:creationId xmlns:p14="http://schemas.microsoft.com/office/powerpoint/2010/main" val="4007514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D02B44-D672-42DB-AB0A-7B80D5D6B9CF}"/>
              </a:ext>
            </a:extLst>
          </p:cNvPr>
          <p:cNvSpPr txBox="1"/>
          <p:nvPr/>
        </p:nvSpPr>
        <p:spPr>
          <a:xfrm>
            <a:off x="715108" y="996885"/>
            <a:ext cx="10761784" cy="4832092"/>
          </a:xfrm>
          <a:prstGeom prst="rect">
            <a:avLst/>
          </a:prstGeom>
          <a:noFill/>
        </p:spPr>
        <p:txBody>
          <a:bodyPr wrap="square" rtlCol="0">
            <a:spAutoFit/>
          </a:bodyPr>
          <a:lstStyle/>
          <a:p>
            <a:r>
              <a:rPr lang="en-US" sz="2800" dirty="0">
                <a:solidFill>
                  <a:schemeClr val="bg1"/>
                </a:solidFill>
              </a:rPr>
              <a:t>7 But deal loyally with the sons of </a:t>
            </a:r>
            <a:r>
              <a:rPr lang="en-US" sz="2800" dirty="0" err="1">
                <a:solidFill>
                  <a:schemeClr val="bg1"/>
                </a:solidFill>
              </a:rPr>
              <a:t>Barzillai</a:t>
            </a:r>
            <a:r>
              <a:rPr lang="en-US" sz="2800" dirty="0">
                <a:solidFill>
                  <a:schemeClr val="bg1"/>
                </a:solidFill>
              </a:rPr>
              <a:t> the </a:t>
            </a:r>
            <a:r>
              <a:rPr lang="en-US" sz="2800" dirty="0" err="1">
                <a:solidFill>
                  <a:schemeClr val="bg1"/>
                </a:solidFill>
              </a:rPr>
              <a:t>Gileadite</a:t>
            </a:r>
            <a:r>
              <a:rPr lang="en-US" sz="2800" dirty="0">
                <a:solidFill>
                  <a:schemeClr val="bg1"/>
                </a:solidFill>
              </a:rPr>
              <a:t>, and let them be among those who eat at your table, for with such loyalty they met me when I fled from Absalom your brother. </a:t>
            </a:r>
          </a:p>
          <a:p>
            <a:r>
              <a:rPr lang="en-US" sz="2800" dirty="0">
                <a:solidFill>
                  <a:schemeClr val="bg1"/>
                </a:solidFill>
              </a:rPr>
              <a:t>8 And there is also with you Shimei the son of Gera, the Benjaminite from </a:t>
            </a:r>
            <a:r>
              <a:rPr lang="en-US" sz="2800" dirty="0" err="1">
                <a:solidFill>
                  <a:schemeClr val="bg1"/>
                </a:solidFill>
              </a:rPr>
              <a:t>Bahurim</a:t>
            </a:r>
            <a:r>
              <a:rPr lang="en-US" sz="2800" dirty="0">
                <a:solidFill>
                  <a:schemeClr val="bg1"/>
                </a:solidFill>
              </a:rPr>
              <a:t>, who cursed me with a grievous curse on the day when I went to </a:t>
            </a:r>
            <a:r>
              <a:rPr lang="en-US" sz="2800" dirty="0" err="1">
                <a:solidFill>
                  <a:schemeClr val="bg1"/>
                </a:solidFill>
              </a:rPr>
              <a:t>Mahanaim</a:t>
            </a:r>
            <a:r>
              <a:rPr lang="en-US" sz="2800" dirty="0">
                <a:solidFill>
                  <a:schemeClr val="bg1"/>
                </a:solidFill>
              </a:rPr>
              <a:t>. But when he came down to meet me at the Jordan, I swore to him by the Lord, saying, ‘I will not put you to death with the sword.’ </a:t>
            </a:r>
          </a:p>
          <a:p>
            <a:r>
              <a:rPr lang="en-US" sz="2800" dirty="0">
                <a:solidFill>
                  <a:schemeClr val="bg1"/>
                </a:solidFill>
              </a:rPr>
              <a:t>9 Now therefore do not hold him guiltless, for you are a wise man. You will know what you ought to do to him, and you shall bring his gray head down with blood to </a:t>
            </a:r>
            <a:r>
              <a:rPr lang="en-US" sz="2800" dirty="0" err="1">
                <a:solidFill>
                  <a:schemeClr val="bg1"/>
                </a:solidFill>
              </a:rPr>
              <a:t>Sheol</a:t>
            </a:r>
            <a:r>
              <a:rPr lang="en-US" sz="2800" dirty="0">
                <a:solidFill>
                  <a:schemeClr val="bg1"/>
                </a:solidFill>
              </a:rPr>
              <a:t>.”</a:t>
            </a:r>
          </a:p>
        </p:txBody>
      </p:sp>
      <p:sp>
        <p:nvSpPr>
          <p:cNvPr id="4" name="TextBox 3">
            <a:extLst>
              <a:ext uri="{FF2B5EF4-FFF2-40B4-BE49-F238E27FC236}">
                <a16:creationId xmlns:a16="http://schemas.microsoft.com/office/drawing/2014/main" id="{EA669656-A5EF-0843-8421-A0E01872759E}"/>
              </a:ext>
            </a:extLst>
          </p:cNvPr>
          <p:cNvSpPr txBox="1"/>
          <p:nvPr/>
        </p:nvSpPr>
        <p:spPr>
          <a:xfrm>
            <a:off x="715108" y="227444"/>
            <a:ext cx="10761784" cy="769441"/>
          </a:xfrm>
          <a:prstGeom prst="rect">
            <a:avLst/>
          </a:prstGeom>
          <a:noFill/>
        </p:spPr>
        <p:txBody>
          <a:bodyPr wrap="square" rtlCol="0">
            <a:spAutoFit/>
          </a:bodyPr>
          <a:lstStyle/>
          <a:p>
            <a:r>
              <a:rPr lang="en-US" sz="4400" dirty="0">
                <a:solidFill>
                  <a:srgbClr val="FFFF00"/>
                </a:solidFill>
              </a:rPr>
              <a:t>1 Kings 2:1-12 (ESV)</a:t>
            </a:r>
          </a:p>
        </p:txBody>
      </p:sp>
    </p:spTree>
    <p:extLst>
      <p:ext uri="{BB962C8B-B14F-4D97-AF65-F5344CB8AC3E}">
        <p14:creationId xmlns:p14="http://schemas.microsoft.com/office/powerpoint/2010/main" val="3653527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TotalTime>
  <Words>1043</Words>
  <Application>Microsoft Macintosh PowerPoint</Application>
  <PresentationFormat>Widescreen</PresentationFormat>
  <Paragraphs>69</Paragraphs>
  <Slides>17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Roboto Slab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19</cp:revision>
  <cp:lastPrinted>2019-05-19T12:51:10Z</cp:lastPrinted>
  <dcterms:created xsi:type="dcterms:W3CDTF">2019-05-19T12:35:55Z</dcterms:created>
  <dcterms:modified xsi:type="dcterms:W3CDTF">2019-05-26T13:22:10Z</dcterms:modified>
</cp:coreProperties>
</file>