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595" r:id="rId2"/>
    <p:sldId id="590" r:id="rId3"/>
    <p:sldId id="594" r:id="rId4"/>
    <p:sldId id="612" r:id="rId5"/>
    <p:sldId id="610" r:id="rId6"/>
    <p:sldId id="596" r:id="rId7"/>
    <p:sldId id="607" r:id="rId8"/>
    <p:sldId id="608" r:id="rId9"/>
    <p:sldId id="604" r:id="rId10"/>
    <p:sldId id="606" r:id="rId11"/>
    <p:sldId id="609" r:id="rId12"/>
    <p:sldId id="611" r:id="rId13"/>
    <p:sldId id="613" r:id="rId14"/>
    <p:sldId id="605"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F33"/>
    <a:srgbClr val="FFBC77"/>
    <a:srgbClr val="00FB92"/>
    <a:srgbClr val="AB3211"/>
    <a:srgbClr val="8F1505"/>
    <a:srgbClr val="881B75"/>
    <a:srgbClr val="FF8834"/>
    <a:srgbClr val="AFD2FF"/>
    <a:srgbClr val="EAAC8A"/>
    <a:srgbClr val="FCB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7" autoAdjust="0"/>
    <p:restoredTop sz="94856"/>
  </p:normalViewPr>
  <p:slideViewPr>
    <p:cSldViewPr snapToGrid="0">
      <p:cViewPr varScale="1">
        <p:scale>
          <a:sx n="108" d="100"/>
          <a:sy n="108" d="100"/>
        </p:scale>
        <p:origin x="688" y="19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3067FD-053F-481D-AF80-08AAF8E1C88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E89E5-BE22-4013-A40D-AA9F9810B81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369D679-28E2-4797-ACBF-E651DC9EB029}" type="datetimeFigureOut">
              <a:rPr lang="en-US" smtClean="0"/>
              <a:t>5/19/19</a:t>
            </a:fld>
            <a:endParaRPr lang="en-US"/>
          </a:p>
        </p:txBody>
      </p:sp>
      <p:sp>
        <p:nvSpPr>
          <p:cNvPr id="4" name="Footer Placeholder 3">
            <a:extLst>
              <a:ext uri="{FF2B5EF4-FFF2-40B4-BE49-F238E27FC236}">
                <a16:creationId xmlns:a16="http://schemas.microsoft.com/office/drawing/2014/main" id="{A1C07471-32E4-4033-A623-E011F3C1DDA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478963-EEA5-4DE9-A7DB-909652847F5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4454B94-D5B4-41CA-BE64-D6967262C8B8}" type="slidenum">
              <a:rPr lang="en-US" smtClean="0"/>
              <a:t>‹#›</a:t>
            </a:fld>
            <a:endParaRPr lang="en-US"/>
          </a:p>
        </p:txBody>
      </p:sp>
    </p:spTree>
    <p:extLst>
      <p:ext uri="{BB962C8B-B14F-4D97-AF65-F5344CB8AC3E}">
        <p14:creationId xmlns:p14="http://schemas.microsoft.com/office/powerpoint/2010/main" val="2636380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6CE7D3A-F83E-4C2C-B8BE-A402C05D76F1}" type="datetimeFigureOut">
              <a:rPr lang="en-US" smtClean="0"/>
              <a:t>5/19/19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78129AE-AD37-4363-8312-30846EB2BE39}" type="slidenum">
              <a:rPr lang="en-US" smtClean="0"/>
              <a:t>‹#›</a:t>
            </a:fld>
            <a:endParaRPr lang="en-US"/>
          </a:p>
        </p:txBody>
      </p:sp>
    </p:spTree>
    <p:extLst>
      <p:ext uri="{BB962C8B-B14F-4D97-AF65-F5344CB8AC3E}">
        <p14:creationId xmlns:p14="http://schemas.microsoft.com/office/powerpoint/2010/main" val="24382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a:t>
            </a:fld>
            <a:endParaRPr lang="en-US"/>
          </a:p>
        </p:txBody>
      </p:sp>
    </p:spTree>
    <p:extLst>
      <p:ext uri="{BB962C8B-B14F-4D97-AF65-F5344CB8AC3E}">
        <p14:creationId xmlns:p14="http://schemas.microsoft.com/office/powerpoint/2010/main" val="4144675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10</a:t>
            </a:fld>
            <a:endParaRPr lang="en-US"/>
          </a:p>
        </p:txBody>
      </p:sp>
    </p:spTree>
    <p:extLst>
      <p:ext uri="{BB962C8B-B14F-4D97-AF65-F5344CB8AC3E}">
        <p14:creationId xmlns:p14="http://schemas.microsoft.com/office/powerpoint/2010/main" val="1911055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11</a:t>
            </a:fld>
            <a:endParaRPr lang="en-US"/>
          </a:p>
        </p:txBody>
      </p:sp>
    </p:spTree>
    <p:extLst>
      <p:ext uri="{BB962C8B-B14F-4D97-AF65-F5344CB8AC3E}">
        <p14:creationId xmlns:p14="http://schemas.microsoft.com/office/powerpoint/2010/main" val="1304512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12</a:t>
            </a:fld>
            <a:endParaRPr lang="en-US"/>
          </a:p>
        </p:txBody>
      </p:sp>
    </p:spTree>
    <p:extLst>
      <p:ext uri="{BB962C8B-B14F-4D97-AF65-F5344CB8AC3E}">
        <p14:creationId xmlns:p14="http://schemas.microsoft.com/office/powerpoint/2010/main" val="1441810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13</a:t>
            </a:fld>
            <a:endParaRPr lang="en-US"/>
          </a:p>
        </p:txBody>
      </p:sp>
    </p:spTree>
    <p:extLst>
      <p:ext uri="{BB962C8B-B14F-4D97-AF65-F5344CB8AC3E}">
        <p14:creationId xmlns:p14="http://schemas.microsoft.com/office/powerpoint/2010/main" val="3796213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14</a:t>
            </a:fld>
            <a:endParaRPr lang="en-US"/>
          </a:p>
        </p:txBody>
      </p:sp>
    </p:spTree>
    <p:extLst>
      <p:ext uri="{BB962C8B-B14F-4D97-AF65-F5344CB8AC3E}">
        <p14:creationId xmlns:p14="http://schemas.microsoft.com/office/powerpoint/2010/main" val="408826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a:t>
            </a:fld>
            <a:endParaRPr lang="en-US"/>
          </a:p>
        </p:txBody>
      </p:sp>
    </p:spTree>
    <p:extLst>
      <p:ext uri="{BB962C8B-B14F-4D97-AF65-F5344CB8AC3E}">
        <p14:creationId xmlns:p14="http://schemas.microsoft.com/office/powerpoint/2010/main" val="4157854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3</a:t>
            </a:fld>
            <a:endParaRPr lang="en-US"/>
          </a:p>
        </p:txBody>
      </p:sp>
    </p:spTree>
    <p:extLst>
      <p:ext uri="{BB962C8B-B14F-4D97-AF65-F5344CB8AC3E}">
        <p14:creationId xmlns:p14="http://schemas.microsoft.com/office/powerpoint/2010/main" val="1111381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4</a:t>
            </a:fld>
            <a:endParaRPr lang="en-US"/>
          </a:p>
        </p:txBody>
      </p:sp>
    </p:spTree>
    <p:extLst>
      <p:ext uri="{BB962C8B-B14F-4D97-AF65-F5344CB8AC3E}">
        <p14:creationId xmlns:p14="http://schemas.microsoft.com/office/powerpoint/2010/main" val="2532968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5</a:t>
            </a:fld>
            <a:endParaRPr lang="en-US"/>
          </a:p>
        </p:txBody>
      </p:sp>
    </p:spTree>
    <p:extLst>
      <p:ext uri="{BB962C8B-B14F-4D97-AF65-F5344CB8AC3E}">
        <p14:creationId xmlns:p14="http://schemas.microsoft.com/office/powerpoint/2010/main" val="2897784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6</a:t>
            </a:fld>
            <a:endParaRPr lang="en-US"/>
          </a:p>
        </p:txBody>
      </p:sp>
    </p:spTree>
    <p:extLst>
      <p:ext uri="{BB962C8B-B14F-4D97-AF65-F5344CB8AC3E}">
        <p14:creationId xmlns:p14="http://schemas.microsoft.com/office/powerpoint/2010/main" val="979401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7</a:t>
            </a:fld>
            <a:endParaRPr lang="en-US"/>
          </a:p>
        </p:txBody>
      </p:sp>
    </p:spTree>
    <p:extLst>
      <p:ext uri="{BB962C8B-B14F-4D97-AF65-F5344CB8AC3E}">
        <p14:creationId xmlns:p14="http://schemas.microsoft.com/office/powerpoint/2010/main" val="2322671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8</a:t>
            </a:fld>
            <a:endParaRPr lang="en-US"/>
          </a:p>
        </p:txBody>
      </p:sp>
    </p:spTree>
    <p:extLst>
      <p:ext uri="{BB962C8B-B14F-4D97-AF65-F5344CB8AC3E}">
        <p14:creationId xmlns:p14="http://schemas.microsoft.com/office/powerpoint/2010/main" val="1327943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9</a:t>
            </a:fld>
            <a:endParaRPr lang="en-US"/>
          </a:p>
        </p:txBody>
      </p:sp>
    </p:spTree>
    <p:extLst>
      <p:ext uri="{BB962C8B-B14F-4D97-AF65-F5344CB8AC3E}">
        <p14:creationId xmlns:p14="http://schemas.microsoft.com/office/powerpoint/2010/main" val="173207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4C13-53E4-4BF0-B3D8-D4EEC7713E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A371B9-432A-49D4-B481-7AF158D1F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E2CBC1-B69D-42FF-8714-A356926C2036}"/>
              </a:ext>
            </a:extLst>
          </p:cNvPr>
          <p:cNvSpPr>
            <a:spLocks noGrp="1"/>
          </p:cNvSpPr>
          <p:nvPr>
            <p:ph type="dt" sz="half" idx="10"/>
          </p:nvPr>
        </p:nvSpPr>
        <p:spPr/>
        <p:txBody>
          <a:bodyPr/>
          <a:lstStyle/>
          <a:p>
            <a:fld id="{CB9C7175-54D9-4F3E-A899-3E0E6A19D225}" type="datetimeFigureOut">
              <a:rPr lang="en-US" smtClean="0"/>
              <a:t>5/19/19</a:t>
            </a:fld>
            <a:endParaRPr lang="en-US"/>
          </a:p>
        </p:txBody>
      </p:sp>
      <p:sp>
        <p:nvSpPr>
          <p:cNvPr id="5" name="Footer Placeholder 4">
            <a:extLst>
              <a:ext uri="{FF2B5EF4-FFF2-40B4-BE49-F238E27FC236}">
                <a16:creationId xmlns:a16="http://schemas.microsoft.com/office/drawing/2014/main" id="{45144019-4C1E-4F06-9FF1-1434AA0AF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B5F7D-B2B5-45F2-8DD5-B26AC43DDE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39011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6ADB-07F0-40A3-AA8B-63A0059E1B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838603-98BE-4B21-ACD7-82BFC68874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CF91E-1953-481F-AD05-A82D61D27877}"/>
              </a:ext>
            </a:extLst>
          </p:cNvPr>
          <p:cNvSpPr>
            <a:spLocks noGrp="1"/>
          </p:cNvSpPr>
          <p:nvPr>
            <p:ph type="dt" sz="half" idx="10"/>
          </p:nvPr>
        </p:nvSpPr>
        <p:spPr/>
        <p:txBody>
          <a:bodyPr/>
          <a:lstStyle/>
          <a:p>
            <a:fld id="{CB9C7175-54D9-4F3E-A899-3E0E6A19D225}" type="datetimeFigureOut">
              <a:rPr lang="en-US" smtClean="0"/>
              <a:t>5/19/19</a:t>
            </a:fld>
            <a:endParaRPr lang="en-US"/>
          </a:p>
        </p:txBody>
      </p:sp>
      <p:sp>
        <p:nvSpPr>
          <p:cNvPr id="5" name="Footer Placeholder 4">
            <a:extLst>
              <a:ext uri="{FF2B5EF4-FFF2-40B4-BE49-F238E27FC236}">
                <a16:creationId xmlns:a16="http://schemas.microsoft.com/office/drawing/2014/main" id="{EE0E5ED6-7919-4532-A0A3-4A98214CF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6AE13-34A6-4629-8F47-849CA3B7AED7}"/>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73620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B63A55-8BB3-40A6-88A6-4420157031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F31BC9-FCF5-4BEC-9FE9-E9F51ED974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F6D2F-2B35-43FA-9E4E-8D436E4A6689}"/>
              </a:ext>
            </a:extLst>
          </p:cNvPr>
          <p:cNvSpPr>
            <a:spLocks noGrp="1"/>
          </p:cNvSpPr>
          <p:nvPr>
            <p:ph type="dt" sz="half" idx="10"/>
          </p:nvPr>
        </p:nvSpPr>
        <p:spPr/>
        <p:txBody>
          <a:bodyPr/>
          <a:lstStyle/>
          <a:p>
            <a:fld id="{CB9C7175-54D9-4F3E-A899-3E0E6A19D225}" type="datetimeFigureOut">
              <a:rPr lang="en-US" smtClean="0"/>
              <a:t>5/19/19</a:t>
            </a:fld>
            <a:endParaRPr lang="en-US"/>
          </a:p>
        </p:txBody>
      </p:sp>
      <p:sp>
        <p:nvSpPr>
          <p:cNvPr id="5" name="Footer Placeholder 4">
            <a:extLst>
              <a:ext uri="{FF2B5EF4-FFF2-40B4-BE49-F238E27FC236}">
                <a16:creationId xmlns:a16="http://schemas.microsoft.com/office/drawing/2014/main" id="{6C02134A-0FF1-44AE-AB75-DEE90BDB1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7DB92-4EFC-4D68-AD6A-442F4DEAF83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722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0D03-E85B-4952-B59A-666B3F896B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C3ED9-BEED-4842-95B1-261DB8525C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90A89-5C8C-49A5-8A58-8341055B2B52}"/>
              </a:ext>
            </a:extLst>
          </p:cNvPr>
          <p:cNvSpPr>
            <a:spLocks noGrp="1"/>
          </p:cNvSpPr>
          <p:nvPr>
            <p:ph type="dt" sz="half" idx="10"/>
          </p:nvPr>
        </p:nvSpPr>
        <p:spPr/>
        <p:txBody>
          <a:bodyPr/>
          <a:lstStyle/>
          <a:p>
            <a:fld id="{CB9C7175-54D9-4F3E-A899-3E0E6A19D225}" type="datetimeFigureOut">
              <a:rPr lang="en-US" smtClean="0"/>
              <a:t>5/19/19</a:t>
            </a:fld>
            <a:endParaRPr lang="en-US"/>
          </a:p>
        </p:txBody>
      </p:sp>
      <p:sp>
        <p:nvSpPr>
          <p:cNvPr id="5" name="Footer Placeholder 4">
            <a:extLst>
              <a:ext uri="{FF2B5EF4-FFF2-40B4-BE49-F238E27FC236}">
                <a16:creationId xmlns:a16="http://schemas.microsoft.com/office/drawing/2014/main" id="{0CBE1364-B5C0-4A0D-A0FA-EA4C8008C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939F8-B551-46E8-82EF-A9F0ED1863C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57647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9FB-84FD-4BF6-90C8-17FA19FF60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D926F7-A006-4ECE-B706-DCE13B61A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F1E3E-39AE-4A5D-84A0-B5D203677DEC}"/>
              </a:ext>
            </a:extLst>
          </p:cNvPr>
          <p:cNvSpPr>
            <a:spLocks noGrp="1"/>
          </p:cNvSpPr>
          <p:nvPr>
            <p:ph type="dt" sz="half" idx="10"/>
          </p:nvPr>
        </p:nvSpPr>
        <p:spPr/>
        <p:txBody>
          <a:bodyPr/>
          <a:lstStyle/>
          <a:p>
            <a:fld id="{CB9C7175-54D9-4F3E-A899-3E0E6A19D225}" type="datetimeFigureOut">
              <a:rPr lang="en-US" smtClean="0"/>
              <a:t>5/19/19</a:t>
            </a:fld>
            <a:endParaRPr lang="en-US"/>
          </a:p>
        </p:txBody>
      </p:sp>
      <p:sp>
        <p:nvSpPr>
          <p:cNvPr id="5" name="Footer Placeholder 4">
            <a:extLst>
              <a:ext uri="{FF2B5EF4-FFF2-40B4-BE49-F238E27FC236}">
                <a16:creationId xmlns:a16="http://schemas.microsoft.com/office/drawing/2014/main" id="{15D79A02-7EBA-4A47-B650-E1561E2F3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7C7E4-660F-4420-80CD-294CF79519D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8311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DBC4-DDA6-4701-950F-15D41F557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C0F0E-3AFF-4A37-917F-6D1EB4D4A6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FC7A7-3BED-4140-B490-5788178746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1FCA2-A746-4EF3-A24B-DC79F4309A44}"/>
              </a:ext>
            </a:extLst>
          </p:cNvPr>
          <p:cNvSpPr>
            <a:spLocks noGrp="1"/>
          </p:cNvSpPr>
          <p:nvPr>
            <p:ph type="dt" sz="half" idx="10"/>
          </p:nvPr>
        </p:nvSpPr>
        <p:spPr/>
        <p:txBody>
          <a:bodyPr/>
          <a:lstStyle/>
          <a:p>
            <a:fld id="{CB9C7175-54D9-4F3E-A899-3E0E6A19D225}" type="datetimeFigureOut">
              <a:rPr lang="en-US" smtClean="0"/>
              <a:t>5/19/19</a:t>
            </a:fld>
            <a:endParaRPr lang="en-US"/>
          </a:p>
        </p:txBody>
      </p:sp>
      <p:sp>
        <p:nvSpPr>
          <p:cNvPr id="6" name="Footer Placeholder 5">
            <a:extLst>
              <a:ext uri="{FF2B5EF4-FFF2-40B4-BE49-F238E27FC236}">
                <a16:creationId xmlns:a16="http://schemas.microsoft.com/office/drawing/2014/main" id="{80F4B378-C0C9-4883-8DF0-2FB5DBDDA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8EB97-2E50-4B58-91AD-1FB30B6717E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58160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7086-8B9C-4706-B9DC-C309E9A3C7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CCDD6-CC82-4898-A5B6-9D5720A28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6F54D-98E6-46F4-AD44-FCBD41AAB7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58793B-9B58-4612-902E-AFAF1A229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4116A5-A3E7-4F19-9059-A96C21BF84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2FC124-15BF-4635-9518-5592DD5F8C99}"/>
              </a:ext>
            </a:extLst>
          </p:cNvPr>
          <p:cNvSpPr>
            <a:spLocks noGrp="1"/>
          </p:cNvSpPr>
          <p:nvPr>
            <p:ph type="dt" sz="half" idx="10"/>
          </p:nvPr>
        </p:nvSpPr>
        <p:spPr/>
        <p:txBody>
          <a:bodyPr/>
          <a:lstStyle/>
          <a:p>
            <a:fld id="{CB9C7175-54D9-4F3E-A899-3E0E6A19D225}" type="datetimeFigureOut">
              <a:rPr lang="en-US" smtClean="0"/>
              <a:t>5/19/19</a:t>
            </a:fld>
            <a:endParaRPr lang="en-US"/>
          </a:p>
        </p:txBody>
      </p:sp>
      <p:sp>
        <p:nvSpPr>
          <p:cNvPr id="8" name="Footer Placeholder 7">
            <a:extLst>
              <a:ext uri="{FF2B5EF4-FFF2-40B4-BE49-F238E27FC236}">
                <a16:creationId xmlns:a16="http://schemas.microsoft.com/office/drawing/2014/main" id="{5C26276C-4B93-4E77-B3FD-31CD71934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9DFA0-8083-4106-9B7B-C871415B9CE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5564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C637-D99D-457A-AE49-F71386E465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25469B-1F9E-47BA-BAE9-B77BFBF90D2F}"/>
              </a:ext>
            </a:extLst>
          </p:cNvPr>
          <p:cNvSpPr>
            <a:spLocks noGrp="1"/>
          </p:cNvSpPr>
          <p:nvPr>
            <p:ph type="dt" sz="half" idx="10"/>
          </p:nvPr>
        </p:nvSpPr>
        <p:spPr/>
        <p:txBody>
          <a:bodyPr/>
          <a:lstStyle/>
          <a:p>
            <a:fld id="{CB9C7175-54D9-4F3E-A899-3E0E6A19D225}" type="datetimeFigureOut">
              <a:rPr lang="en-US" smtClean="0"/>
              <a:t>5/19/19</a:t>
            </a:fld>
            <a:endParaRPr lang="en-US"/>
          </a:p>
        </p:txBody>
      </p:sp>
      <p:sp>
        <p:nvSpPr>
          <p:cNvPr id="4" name="Footer Placeholder 3">
            <a:extLst>
              <a:ext uri="{FF2B5EF4-FFF2-40B4-BE49-F238E27FC236}">
                <a16:creationId xmlns:a16="http://schemas.microsoft.com/office/drawing/2014/main" id="{2B2C7BAD-50F1-43C2-9C7F-E0750760E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C713E-B010-485F-A56B-AF3287CDE431}"/>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6727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EF157D-2F0C-4C8E-9313-718981BFEEAC}"/>
              </a:ext>
            </a:extLst>
          </p:cNvPr>
          <p:cNvSpPr>
            <a:spLocks noGrp="1"/>
          </p:cNvSpPr>
          <p:nvPr>
            <p:ph type="dt" sz="half" idx="10"/>
          </p:nvPr>
        </p:nvSpPr>
        <p:spPr/>
        <p:txBody>
          <a:bodyPr/>
          <a:lstStyle/>
          <a:p>
            <a:fld id="{CB9C7175-54D9-4F3E-A899-3E0E6A19D225}" type="datetimeFigureOut">
              <a:rPr lang="en-US" smtClean="0"/>
              <a:t>5/19/19</a:t>
            </a:fld>
            <a:endParaRPr lang="en-US"/>
          </a:p>
        </p:txBody>
      </p:sp>
      <p:sp>
        <p:nvSpPr>
          <p:cNvPr id="3" name="Footer Placeholder 2">
            <a:extLst>
              <a:ext uri="{FF2B5EF4-FFF2-40B4-BE49-F238E27FC236}">
                <a16:creationId xmlns:a16="http://schemas.microsoft.com/office/drawing/2014/main" id="{D8A65603-4C39-4476-BE1F-B055B5F53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D062F9-6CD3-4449-8BF0-834962F7F36B}"/>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0255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4E62-850D-423B-8A89-C7ACAE735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5649A9-9708-4C4A-8FF6-10052580B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8462A-17A3-4B4C-ACC8-419280DAE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7CE627-5CF9-406C-82DF-6999E08FDA43}"/>
              </a:ext>
            </a:extLst>
          </p:cNvPr>
          <p:cNvSpPr>
            <a:spLocks noGrp="1"/>
          </p:cNvSpPr>
          <p:nvPr>
            <p:ph type="dt" sz="half" idx="10"/>
          </p:nvPr>
        </p:nvSpPr>
        <p:spPr/>
        <p:txBody>
          <a:bodyPr/>
          <a:lstStyle/>
          <a:p>
            <a:fld id="{CB9C7175-54D9-4F3E-A899-3E0E6A19D225}" type="datetimeFigureOut">
              <a:rPr lang="en-US" smtClean="0"/>
              <a:t>5/19/19</a:t>
            </a:fld>
            <a:endParaRPr lang="en-US"/>
          </a:p>
        </p:txBody>
      </p:sp>
      <p:sp>
        <p:nvSpPr>
          <p:cNvPr id="6" name="Footer Placeholder 5">
            <a:extLst>
              <a:ext uri="{FF2B5EF4-FFF2-40B4-BE49-F238E27FC236}">
                <a16:creationId xmlns:a16="http://schemas.microsoft.com/office/drawing/2014/main" id="{99D8B525-1009-4A95-B2AF-342D9C128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3AF35C-19CD-4616-AF32-AA28C2DD0A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4874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B8CD-86A0-4D02-A768-D5B45E2CB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9A32CE-2350-4AB9-8529-0F92C8980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B8D1C4-8038-42F3-9DD6-6A53EC15B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E0DA64-E594-4768-BDD2-45114C561DDD}"/>
              </a:ext>
            </a:extLst>
          </p:cNvPr>
          <p:cNvSpPr>
            <a:spLocks noGrp="1"/>
          </p:cNvSpPr>
          <p:nvPr>
            <p:ph type="dt" sz="half" idx="10"/>
          </p:nvPr>
        </p:nvSpPr>
        <p:spPr/>
        <p:txBody>
          <a:bodyPr/>
          <a:lstStyle/>
          <a:p>
            <a:fld id="{CB9C7175-54D9-4F3E-A899-3E0E6A19D225}" type="datetimeFigureOut">
              <a:rPr lang="en-US" smtClean="0"/>
              <a:t>5/19/19</a:t>
            </a:fld>
            <a:endParaRPr lang="en-US"/>
          </a:p>
        </p:txBody>
      </p:sp>
      <p:sp>
        <p:nvSpPr>
          <p:cNvPr id="6" name="Footer Placeholder 5">
            <a:extLst>
              <a:ext uri="{FF2B5EF4-FFF2-40B4-BE49-F238E27FC236}">
                <a16:creationId xmlns:a16="http://schemas.microsoft.com/office/drawing/2014/main" id="{AF507B08-3BAB-422D-BFFA-F57A2214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F118F-1065-4C6C-A227-DC152DBDA16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90295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5CC17-B0BB-4110-B797-ACEDDD3A16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5150FD-4570-4B8E-B715-DA7A615B1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1A380-E1FB-414E-AE3F-3E801BD49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C7175-54D9-4F3E-A899-3E0E6A19D225}" type="datetimeFigureOut">
              <a:rPr lang="en-US" smtClean="0"/>
              <a:t>5/19/19</a:t>
            </a:fld>
            <a:endParaRPr lang="en-US"/>
          </a:p>
        </p:txBody>
      </p:sp>
      <p:sp>
        <p:nvSpPr>
          <p:cNvPr id="5" name="Footer Placeholder 4">
            <a:extLst>
              <a:ext uri="{FF2B5EF4-FFF2-40B4-BE49-F238E27FC236}">
                <a16:creationId xmlns:a16="http://schemas.microsoft.com/office/drawing/2014/main" id="{00FA5332-2FAD-40D8-AC23-5B389D80F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B581DD-EF16-4E56-8F48-4C517833F7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650BB-3FDA-4B35-9717-CF46DB3C749B}" type="slidenum">
              <a:rPr lang="en-US" smtClean="0"/>
              <a:t>‹#›</a:t>
            </a:fld>
            <a:endParaRPr lang="en-US"/>
          </a:p>
        </p:txBody>
      </p:sp>
    </p:spTree>
    <p:extLst>
      <p:ext uri="{BB962C8B-B14F-4D97-AF65-F5344CB8AC3E}">
        <p14:creationId xmlns:p14="http://schemas.microsoft.com/office/powerpoint/2010/main" val="93871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file:////var/folders/qy/cv6jb4bd6dqdf4f22pzmyzbm0000gn/T/com.microsoft.Powerpoint/converted_emf.emf" TargetMode="Externa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CCBA2E3-C592-124C-B76C-BB090EC33CFF}"/>
              </a:ext>
            </a:extLst>
          </p:cNvPr>
          <p:cNvSpPr txBox="1"/>
          <p:nvPr/>
        </p:nvSpPr>
        <p:spPr>
          <a:xfrm>
            <a:off x="6778712" y="227875"/>
            <a:ext cx="4645250" cy="242998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b="1" dirty="0">
                <a:solidFill>
                  <a:srgbClr val="FFFF00"/>
                </a:solidFill>
                <a:latin typeface="+mj-lt"/>
                <a:ea typeface="+mj-ea"/>
                <a:cs typeface="+mj-cs"/>
              </a:rPr>
              <a:t>Summer Sunday Picnics</a:t>
            </a:r>
          </a:p>
        </p:txBody>
      </p:sp>
      <p:sp>
        <p:nvSpPr>
          <p:cNvPr id="15" name="Freeform: Shape 1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B68B446-B886-084A-BBAC-10CE6755C1B8}"/>
              </a:ext>
            </a:extLst>
          </p:cNvPr>
          <p:cNvPicPr>
            <a:picLocks noChangeAspect="1"/>
          </p:cNvPicPr>
          <p:nvPr/>
        </p:nvPicPr>
        <p:blipFill rotWithShape="1">
          <a:blip r:embed="rId3"/>
          <a:srcRect l="10340" r="30808" b="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3" name="Picture 2">
            <a:extLst>
              <a:ext uri="{FF2B5EF4-FFF2-40B4-BE49-F238E27FC236}">
                <a16:creationId xmlns:a16="http://schemas.microsoft.com/office/drawing/2014/main" id="{07EB5D13-A49D-004D-9125-4EA66879CDB7}"/>
              </a:ext>
            </a:extLst>
          </p:cNvPr>
          <p:cNvPicPr>
            <a:picLocks noChangeAspect="1"/>
          </p:cNvPicPr>
          <p:nvPr/>
        </p:nvPicPr>
        <p:blipFill>
          <a:blip r:link="rId4"/>
          <a:stretch>
            <a:fillRect/>
          </a:stretch>
        </p:blipFill>
        <p:spPr>
          <a:xfrm>
            <a:off x="1270000" y="1270000"/>
            <a:ext cx="63500" cy="76200"/>
          </a:xfrm>
          <a:prstGeom prst="rect">
            <a:avLst/>
          </a:prstGeom>
        </p:spPr>
      </p:pic>
      <p:sp>
        <p:nvSpPr>
          <p:cNvPr id="8" name="TextBox 7">
            <a:extLst>
              <a:ext uri="{FF2B5EF4-FFF2-40B4-BE49-F238E27FC236}">
                <a16:creationId xmlns:a16="http://schemas.microsoft.com/office/drawing/2014/main" id="{C3D7F5EC-680B-AD4A-BBAA-115598F37148}"/>
              </a:ext>
            </a:extLst>
          </p:cNvPr>
          <p:cNvSpPr txBox="1"/>
          <p:nvPr/>
        </p:nvSpPr>
        <p:spPr>
          <a:xfrm>
            <a:off x="6778712" y="2755588"/>
            <a:ext cx="4645250" cy="2889114"/>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000" b="1" dirty="0">
                <a:solidFill>
                  <a:srgbClr val="FFC000"/>
                </a:solidFill>
                <a:latin typeface="+mj-lt"/>
                <a:ea typeface="+mj-ea"/>
                <a:cs typeface="+mj-cs"/>
              </a:rPr>
              <a:t>2</a:t>
            </a:r>
            <a:r>
              <a:rPr lang="en-US" sz="4000" b="1" baseline="30000" dirty="0">
                <a:solidFill>
                  <a:srgbClr val="FFC000"/>
                </a:solidFill>
                <a:latin typeface="+mj-lt"/>
                <a:ea typeface="+mj-ea"/>
                <a:cs typeface="+mj-cs"/>
              </a:rPr>
              <a:t>nd</a:t>
            </a:r>
            <a:r>
              <a:rPr lang="en-US" sz="4000" b="1" dirty="0">
                <a:solidFill>
                  <a:srgbClr val="FFC000"/>
                </a:solidFill>
                <a:latin typeface="+mj-lt"/>
                <a:ea typeface="+mj-ea"/>
                <a:cs typeface="+mj-cs"/>
              </a:rPr>
              <a:t> and 4</a:t>
            </a:r>
            <a:r>
              <a:rPr lang="en-US" sz="4000" b="1" baseline="30000" dirty="0">
                <a:solidFill>
                  <a:srgbClr val="FFC000"/>
                </a:solidFill>
                <a:latin typeface="+mj-lt"/>
                <a:ea typeface="+mj-ea"/>
                <a:cs typeface="+mj-cs"/>
              </a:rPr>
              <a:t>th</a:t>
            </a:r>
            <a:r>
              <a:rPr lang="en-US" sz="4000" b="1" dirty="0">
                <a:solidFill>
                  <a:srgbClr val="FFC000"/>
                </a:solidFill>
                <a:latin typeface="+mj-lt"/>
                <a:ea typeface="+mj-ea"/>
                <a:cs typeface="+mj-cs"/>
              </a:rPr>
              <a:t> Sundays</a:t>
            </a:r>
          </a:p>
          <a:p>
            <a:pPr>
              <a:lnSpc>
                <a:spcPct val="90000"/>
              </a:lnSpc>
              <a:spcBef>
                <a:spcPct val="0"/>
              </a:spcBef>
              <a:spcAft>
                <a:spcPts val="600"/>
              </a:spcAft>
            </a:pPr>
            <a:r>
              <a:rPr lang="en-US" sz="4000" b="1" dirty="0">
                <a:solidFill>
                  <a:srgbClr val="FFC000"/>
                </a:solidFill>
                <a:latin typeface="+mj-lt"/>
                <a:ea typeface="+mj-ea"/>
                <a:cs typeface="+mj-cs"/>
              </a:rPr>
              <a:t>June, July, August</a:t>
            </a:r>
          </a:p>
          <a:p>
            <a:pPr>
              <a:lnSpc>
                <a:spcPct val="90000"/>
              </a:lnSpc>
              <a:spcBef>
                <a:spcPct val="0"/>
              </a:spcBef>
              <a:spcAft>
                <a:spcPts val="600"/>
              </a:spcAft>
            </a:pPr>
            <a:r>
              <a:rPr lang="en-US" sz="4000" b="1" dirty="0">
                <a:latin typeface="+mj-lt"/>
                <a:ea typeface="+mj-ea"/>
                <a:cs typeface="+mj-cs"/>
              </a:rPr>
              <a:t>Bring a sack lunch or hit the fast food drive thru after church</a:t>
            </a:r>
          </a:p>
        </p:txBody>
      </p:sp>
      <p:pic>
        <p:nvPicPr>
          <p:cNvPr id="5" name="Picture 4">
            <a:extLst>
              <a:ext uri="{FF2B5EF4-FFF2-40B4-BE49-F238E27FC236}">
                <a16:creationId xmlns:a16="http://schemas.microsoft.com/office/drawing/2014/main" id="{478DB656-C678-CD4F-B5E6-D0B8A4CBDE16}"/>
              </a:ext>
            </a:extLst>
          </p:cNvPr>
          <p:cNvPicPr>
            <a:picLocks noChangeAspect="1"/>
          </p:cNvPicPr>
          <p:nvPr/>
        </p:nvPicPr>
        <p:blipFill>
          <a:blip r:link="rId4"/>
          <a:stretch>
            <a:fillRect/>
          </a:stretch>
        </p:blipFill>
        <p:spPr>
          <a:xfrm>
            <a:off x="1270000" y="1270000"/>
            <a:ext cx="63500" cy="76200"/>
          </a:xfrm>
          <a:prstGeom prst="rect">
            <a:avLst/>
          </a:prstGeom>
        </p:spPr>
      </p:pic>
      <p:sp>
        <p:nvSpPr>
          <p:cNvPr id="7" name="Explosion 1 6">
            <a:extLst>
              <a:ext uri="{FF2B5EF4-FFF2-40B4-BE49-F238E27FC236}">
                <a16:creationId xmlns:a16="http://schemas.microsoft.com/office/drawing/2014/main" id="{77AC417B-5E02-3442-B443-E2AF04EF7A9A}"/>
              </a:ext>
            </a:extLst>
          </p:cNvPr>
          <p:cNvSpPr/>
          <p:nvPr/>
        </p:nvSpPr>
        <p:spPr>
          <a:xfrm>
            <a:off x="439504" y="115365"/>
            <a:ext cx="3372593" cy="3025378"/>
          </a:xfrm>
          <a:prstGeom prst="irregularSeal1">
            <a:avLst/>
          </a:prstGeom>
        </p:spPr>
        <p:style>
          <a:lnRef idx="1">
            <a:schemeClr val="accent2"/>
          </a:lnRef>
          <a:fillRef idx="2">
            <a:schemeClr val="accent2"/>
          </a:fillRef>
          <a:effectRef idx="1">
            <a:schemeClr val="accent2"/>
          </a:effectRef>
          <a:fontRef idx="minor">
            <a:schemeClr val="dk1"/>
          </a:fontRef>
        </p:style>
        <p:txBody>
          <a:bodyPr lIns="91440" rtlCol="0" anchor="ctr">
            <a:spAutoFit/>
          </a:bodyPr>
          <a:lstStyle/>
          <a:p>
            <a:pPr algn="ctr"/>
            <a:r>
              <a:rPr lang="en-US" sz="3200" b="1" dirty="0">
                <a:solidFill>
                  <a:srgbClr val="002060"/>
                </a:solidFill>
              </a:rPr>
              <a:t>Starts</a:t>
            </a:r>
          </a:p>
          <a:p>
            <a:pPr algn="ctr"/>
            <a:r>
              <a:rPr lang="en-US" sz="3200" b="1" dirty="0">
                <a:solidFill>
                  <a:srgbClr val="002060"/>
                </a:solidFill>
              </a:rPr>
              <a:t>June 9</a:t>
            </a:r>
          </a:p>
        </p:txBody>
      </p:sp>
    </p:spTree>
    <p:extLst>
      <p:ext uri="{BB962C8B-B14F-4D97-AF65-F5344CB8AC3E}">
        <p14:creationId xmlns:p14="http://schemas.microsoft.com/office/powerpoint/2010/main" val="106647905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195070"/>
            <a:ext cx="12192000" cy="5148455"/>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4770537"/>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Guard Against Adonijah’s Pride</a:t>
            </a:r>
          </a:p>
          <a:p>
            <a:endParaRPr lang="en-US" sz="1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a:p>
            <a:pPr marL="571500" indent="-571500">
              <a:buFont typeface="Arial" panose="020B0604020202020204" pitchFamily="34" charset="0"/>
              <a:buChar char="•"/>
            </a:pP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Our chief purpose is to glorify God, not ourselves</a:t>
            </a:r>
          </a:p>
          <a:p>
            <a:pPr marL="571500" indent="-571500">
              <a:buFont typeface="Arial" panose="020B0604020202020204" pitchFamily="34" charset="0"/>
              <a:buChar char="•"/>
            </a:pP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Submit to God’s will</a:t>
            </a:r>
          </a:p>
          <a:p>
            <a:pPr marL="1028700" lvl="1" indent="-571500">
              <a:buFont typeface="Arial" panose="020B0604020202020204" pitchFamily="34" charset="0"/>
              <a:buChar char="•"/>
            </a:pP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Know the Word and submitting to it</a:t>
            </a:r>
          </a:p>
          <a:p>
            <a:pPr marL="1028700" lvl="1" indent="-571500">
              <a:buFont typeface="Arial" panose="020B0604020202020204" pitchFamily="34" charset="0"/>
              <a:buChar char="•"/>
            </a:pP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Get Godly Counsel (not just “yes men/women”) </a:t>
            </a:r>
            <a:endParaRPr lang="en-US" sz="4000" b="1" dirty="0">
              <a:solidFill>
                <a:srgbClr val="FFC000"/>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6" name="TextBox 5">
            <a:extLst>
              <a:ext uri="{FF2B5EF4-FFF2-40B4-BE49-F238E27FC236}">
                <a16:creationId xmlns:a16="http://schemas.microsoft.com/office/drawing/2014/main" id="{9E03FE4D-B7B1-C24E-B888-BBEFEF1C03C3}"/>
              </a:ext>
            </a:extLst>
          </p:cNvPr>
          <p:cNvSpPr txBox="1"/>
          <p:nvPr/>
        </p:nvSpPr>
        <p:spPr>
          <a:xfrm>
            <a:off x="4283030" y="5343525"/>
            <a:ext cx="3625939" cy="830997"/>
          </a:xfrm>
          <a:prstGeom prst="rect">
            <a:avLst/>
          </a:prstGeom>
          <a:solidFill>
            <a:schemeClr val="accent2"/>
          </a:solidFill>
        </p:spPr>
        <p:txBody>
          <a:bodyPr wrap="square" rtlCol="0">
            <a:spAutoFit/>
          </a:bodyPr>
          <a:lstStyle/>
          <a:p>
            <a:pPr algn="ctr"/>
            <a:r>
              <a:rPr lang="en-US" sz="4800" dirty="0"/>
              <a:t>Adonijah</a:t>
            </a:r>
          </a:p>
        </p:txBody>
      </p:sp>
    </p:spTree>
    <p:extLst>
      <p:ext uri="{BB962C8B-B14F-4D97-AF65-F5344CB8AC3E}">
        <p14:creationId xmlns:p14="http://schemas.microsoft.com/office/powerpoint/2010/main" val="362912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195071"/>
            <a:ext cx="12192000" cy="3233929"/>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2800767"/>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We All Need a Nathan </a:t>
            </a:r>
          </a:p>
          <a:p>
            <a:r>
              <a:rPr lang="en-US" sz="32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(&amp; to be Like Him)</a:t>
            </a:r>
          </a:p>
          <a:p>
            <a:endParaRPr lang="en-US" sz="1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a:p>
            <a:pPr marL="571500" indent="-571500">
              <a:buFont typeface="Arial" panose="020B0604020202020204" pitchFamily="34" charset="0"/>
              <a:buChar char="•"/>
            </a:pP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A Loyal Friend (sticks by you; defends you)</a:t>
            </a:r>
          </a:p>
          <a:p>
            <a:pPr marL="571500" indent="-571500">
              <a:buFont typeface="Arial" panose="020B0604020202020204" pitchFamily="34" charset="0"/>
              <a:buChar char="•"/>
            </a:pP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A Truth-Telling Friend (tough love)</a:t>
            </a:r>
            <a:endParaRPr lang="en-US" sz="4000" b="1" dirty="0">
              <a:solidFill>
                <a:srgbClr val="FFC000"/>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6" name="TextBox 5">
            <a:extLst>
              <a:ext uri="{FF2B5EF4-FFF2-40B4-BE49-F238E27FC236}">
                <a16:creationId xmlns:a16="http://schemas.microsoft.com/office/drawing/2014/main" id="{AADD0E36-1811-9A42-AA8A-4918860FFDA1}"/>
              </a:ext>
            </a:extLst>
          </p:cNvPr>
          <p:cNvSpPr txBox="1"/>
          <p:nvPr/>
        </p:nvSpPr>
        <p:spPr>
          <a:xfrm>
            <a:off x="4283030" y="3429000"/>
            <a:ext cx="3625939" cy="830997"/>
          </a:xfrm>
          <a:prstGeom prst="rect">
            <a:avLst/>
          </a:prstGeom>
          <a:solidFill>
            <a:schemeClr val="accent2"/>
          </a:solidFill>
        </p:spPr>
        <p:txBody>
          <a:bodyPr wrap="square" rtlCol="0">
            <a:spAutoFit/>
          </a:bodyPr>
          <a:lstStyle/>
          <a:p>
            <a:pPr algn="ctr"/>
            <a:r>
              <a:rPr lang="en-US" sz="4800" dirty="0"/>
              <a:t>Nathan</a:t>
            </a:r>
          </a:p>
        </p:txBody>
      </p:sp>
    </p:spTree>
    <p:extLst>
      <p:ext uri="{BB962C8B-B14F-4D97-AF65-F5344CB8AC3E}">
        <p14:creationId xmlns:p14="http://schemas.microsoft.com/office/powerpoint/2010/main" val="102957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7D4053-BC48-6447-BB1F-9A5FBE319F03}"/>
              </a:ext>
            </a:extLst>
          </p:cNvPr>
          <p:cNvPicPr>
            <a:picLocks noChangeAspect="1"/>
          </p:cNvPicPr>
          <p:nvPr/>
        </p:nvPicPr>
        <p:blipFill rotWithShape="1">
          <a:blip r:embed="rId3"/>
          <a:srcRect t="34914" b="7740"/>
          <a:stretch/>
        </p:blipFill>
        <p:spPr>
          <a:xfrm>
            <a:off x="-1" y="10"/>
            <a:ext cx="12192001" cy="4666928"/>
          </a:xfrm>
          <a:prstGeom prst="rect">
            <a:avLst/>
          </a:prstGeom>
        </p:spPr>
      </p:pic>
      <p:pic>
        <p:nvPicPr>
          <p:cNvPr id="9" name="Picture 8">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Oval 10">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A669656-A5EF-0843-8421-A0E01872759E}"/>
              </a:ext>
            </a:extLst>
          </p:cNvPr>
          <p:cNvSpPr txBox="1"/>
          <p:nvPr/>
        </p:nvSpPr>
        <p:spPr>
          <a:xfrm>
            <a:off x="904875" y="4464709"/>
            <a:ext cx="11041702" cy="1959842"/>
          </a:xfrm>
          <a:prstGeom prst="rect">
            <a:avLst/>
          </a:prstGeom>
        </p:spPr>
        <p:txBody>
          <a:bodyPr vert="horz" lIns="91440" tIns="45720" rIns="91440" bIns="45720" rtlCol="0" anchor="ctr">
            <a:normAutofit/>
          </a:bodyPr>
          <a:lstStyle/>
          <a:p>
            <a:pPr>
              <a:lnSpc>
                <a:spcPct val="90000"/>
              </a:lnSpc>
              <a:spcAft>
                <a:spcPts val="600"/>
              </a:spcAft>
            </a:pPr>
            <a:r>
              <a:rPr lang="en-US" sz="4400" b="1" dirty="0">
                <a:solidFill>
                  <a:srgbClr val="FF8F33"/>
                </a:solidFill>
                <a:effectLst>
                  <a:outerShdw blurRad="50800" dist="38100" dir="2700000" algn="tl" rotWithShape="0">
                    <a:schemeClr val="tx1">
                      <a:alpha val="82000"/>
                    </a:schemeClr>
                  </a:outerShdw>
                </a:effectLst>
              </a:rPr>
              <a:t>The Forest:</a:t>
            </a:r>
          </a:p>
          <a:p>
            <a:pPr>
              <a:lnSpc>
                <a:spcPct val="90000"/>
              </a:lnSpc>
              <a:spcAft>
                <a:spcPts val="600"/>
              </a:spcAft>
            </a:pPr>
            <a:r>
              <a:rPr lang="en-US" sz="4400" b="1" dirty="0">
                <a:solidFill>
                  <a:srgbClr val="FF8F33"/>
                </a:solidFill>
                <a:effectLst>
                  <a:outerShdw blurRad="50800" dist="38100" dir="2700000" algn="tl" rotWithShape="0">
                    <a:schemeClr val="tx1">
                      <a:alpha val="82000"/>
                    </a:schemeClr>
                  </a:outerShdw>
                </a:effectLst>
              </a:rPr>
              <a:t>How this Story Fits within the Larger Story </a:t>
            </a:r>
          </a:p>
        </p:txBody>
      </p:sp>
    </p:spTree>
    <p:extLst>
      <p:ext uri="{BB962C8B-B14F-4D97-AF65-F5344CB8AC3E}">
        <p14:creationId xmlns:p14="http://schemas.microsoft.com/office/powerpoint/2010/main" val="2595012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195070"/>
            <a:ext cx="12192000" cy="4875693"/>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4524315"/>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God Keeps His Word!</a:t>
            </a:r>
            <a:endParaRPr lang="en-US" sz="32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a:p>
            <a:endPar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a:p>
            <a:pPr marL="571500" indent="-571500">
              <a:buFont typeface="Arial" panose="020B0604020202020204" pitchFamily="34" charset="0"/>
              <a:buChar char="•"/>
            </a:pP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Someone from David’s family would sit on the throne forever </a:t>
            </a:r>
            <a:r>
              <a:rPr lang="en-US" sz="4000" b="1" dirty="0">
                <a:solidFill>
                  <a:srgbClr val="FF8F33"/>
                </a:solidFill>
                <a:effectLst>
                  <a:outerShdw blurRad="63500" dist="88900" algn="l" rotWithShape="0">
                    <a:srgbClr val="002060">
                      <a:alpha val="40000"/>
                    </a:srgbClr>
                  </a:outerShdw>
                </a:effectLst>
                <a:latin typeface="Roboto Slab" pitchFamily="2" charset="0"/>
                <a:ea typeface="Roboto Slab" pitchFamily="2" charset="0"/>
              </a:rPr>
              <a:t>(Jesus – the ultimate fulfillment of that promise)</a:t>
            </a: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a:t>
            </a:r>
          </a:p>
          <a:p>
            <a:pPr marL="571500" indent="-571500">
              <a:buFont typeface="Arial" panose="020B0604020202020204" pitchFamily="34" charset="0"/>
              <a:buChar char="•"/>
            </a:pP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God promised David that Solomon would be his successor</a:t>
            </a:r>
            <a:endParaRPr lang="en-US" sz="4000" b="1" dirty="0">
              <a:solidFill>
                <a:srgbClr val="FFC000"/>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409135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3"/>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3"/>
          <a:stretch>
            <a:fillRect/>
          </a:stretch>
        </p:blipFill>
        <p:spPr>
          <a:xfrm>
            <a:off x="1270000" y="1270000"/>
            <a:ext cx="63500" cy="76200"/>
          </a:xfrm>
          <a:prstGeom prst="rect">
            <a:avLst/>
          </a:prstGeom>
        </p:spPr>
      </p:pic>
      <p:pic>
        <p:nvPicPr>
          <p:cNvPr id="7" name="Picture 6" descr="A picture containing object, chessman, indoor, table&#10;&#10;Description automatically generated">
            <a:extLst>
              <a:ext uri="{FF2B5EF4-FFF2-40B4-BE49-F238E27FC236}">
                <a16:creationId xmlns:a16="http://schemas.microsoft.com/office/drawing/2014/main" id="{D78C4EE6-5D07-2445-94E2-673ABC532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8312150" y="4600699"/>
            <a:ext cx="3879850" cy="1200329"/>
          </a:xfrm>
          <a:prstGeom prst="rect">
            <a:avLst/>
          </a:prstGeom>
          <a:solidFill>
            <a:srgbClr val="FFBC77">
              <a:alpha val="85000"/>
            </a:srgbClr>
          </a:solidFill>
        </p:spPr>
        <p:txBody>
          <a:bodyPr wrap="square" lIns="182880" rIns="182880" rtlCol="0">
            <a:spAutoFit/>
          </a:bodyPr>
          <a:lstStyle/>
          <a:p>
            <a:r>
              <a:rPr lang="en-US" sz="4000" b="1" dirty="0"/>
              <a:t>King Me! </a:t>
            </a:r>
          </a:p>
          <a:p>
            <a:r>
              <a:rPr lang="en-US" sz="3200" b="1" dirty="0"/>
              <a:t>1 Kings 1</a:t>
            </a:r>
          </a:p>
        </p:txBody>
      </p:sp>
    </p:spTree>
    <p:extLst>
      <p:ext uri="{BB962C8B-B14F-4D97-AF65-F5344CB8AC3E}">
        <p14:creationId xmlns:p14="http://schemas.microsoft.com/office/powerpoint/2010/main" val="3351492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living room filled with furniture and a book shelf&#10;&#10;Description automatically generated">
            <a:extLst>
              <a:ext uri="{FF2B5EF4-FFF2-40B4-BE49-F238E27FC236}">
                <a16:creationId xmlns:a16="http://schemas.microsoft.com/office/drawing/2014/main" id="{C3E10941-CAB1-6C49-97DF-602E11CB8A12}"/>
              </a:ext>
            </a:extLst>
          </p:cNvPr>
          <p:cNvPicPr>
            <a:picLocks noChangeAspect="1"/>
          </p:cNvPicPr>
          <p:nvPr/>
        </p:nvPicPr>
        <p:blipFill rotWithShape="1">
          <a:blip r:embed="rId3">
            <a:extLst>
              <a:ext uri="{28A0092B-C50C-407E-A947-70E740481C1C}">
                <a14:useLocalDpi xmlns:a14="http://schemas.microsoft.com/office/drawing/2010/main" val="0"/>
              </a:ext>
            </a:extLst>
          </a:blip>
          <a:srcRect l="105" r="-1" b="-1"/>
          <a:stretch/>
        </p:blipFill>
        <p:spPr>
          <a:xfrm>
            <a:off x="20" y="10"/>
            <a:ext cx="9141724"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9" name="Picture 8" descr="A picture containing indoor, book, shelf, messy&#10;&#10;Description automatically generated">
            <a:extLst>
              <a:ext uri="{FF2B5EF4-FFF2-40B4-BE49-F238E27FC236}">
                <a16:creationId xmlns:a16="http://schemas.microsoft.com/office/drawing/2014/main" id="{45CF3088-7E0B-4F45-A721-07F9DAD7EDEA}"/>
              </a:ext>
            </a:extLst>
          </p:cNvPr>
          <p:cNvPicPr>
            <a:picLocks noChangeAspect="1"/>
          </p:cNvPicPr>
          <p:nvPr/>
        </p:nvPicPr>
        <p:blipFill rotWithShape="1">
          <a:blip r:embed="rId4">
            <a:extLst>
              <a:ext uri="{28A0092B-C50C-407E-A947-70E740481C1C}">
                <a14:useLocalDpi xmlns:a14="http://schemas.microsoft.com/office/drawing/2010/main" val="0"/>
              </a:ext>
            </a:extLst>
          </a:blip>
          <a:srcRect l="19600" r="10339" b="-1"/>
          <a:stretch/>
        </p:blipFill>
        <p:spPr>
          <a:xfrm>
            <a:off x="5790353"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10" name="TextBox 9">
            <a:extLst>
              <a:ext uri="{FF2B5EF4-FFF2-40B4-BE49-F238E27FC236}">
                <a16:creationId xmlns:a16="http://schemas.microsoft.com/office/drawing/2014/main" id="{4CCBA2E3-C592-124C-B76C-BB090EC33CFF}"/>
              </a:ext>
            </a:extLst>
          </p:cNvPr>
          <p:cNvSpPr txBox="1"/>
          <p:nvPr/>
        </p:nvSpPr>
        <p:spPr>
          <a:xfrm>
            <a:off x="811161" y="634181"/>
            <a:ext cx="4257127" cy="584775"/>
          </a:xfrm>
          <a:prstGeom prst="rect">
            <a:avLst/>
          </a:prstGeom>
          <a:solidFill>
            <a:srgbClr val="FFFF00"/>
          </a:solidFill>
        </p:spPr>
        <p:txBody>
          <a:bodyPr wrap="none" rtlCol="0">
            <a:spAutoFit/>
          </a:bodyPr>
          <a:lstStyle/>
          <a:p>
            <a:r>
              <a:rPr lang="en-US" sz="3200" b="1" dirty="0"/>
              <a:t>Missions Trip Donations</a:t>
            </a:r>
          </a:p>
        </p:txBody>
      </p:sp>
      <p:pic>
        <p:nvPicPr>
          <p:cNvPr id="3" name="Picture 2">
            <a:extLst>
              <a:ext uri="{FF2B5EF4-FFF2-40B4-BE49-F238E27FC236}">
                <a16:creationId xmlns:a16="http://schemas.microsoft.com/office/drawing/2014/main" id="{07EB5D13-A49D-004D-9125-4EA66879CDB7}"/>
              </a:ext>
            </a:extLst>
          </p:cNvPr>
          <p:cNvPicPr>
            <a:picLocks noChangeAspect="1"/>
          </p:cNvPicPr>
          <p:nvPr/>
        </p:nvPicPr>
        <p:blipFill>
          <a:blip r:link="rId5"/>
          <a:stretch>
            <a:fillRect/>
          </a:stretch>
        </p:blipFill>
        <p:spPr>
          <a:xfrm>
            <a:off x="1270000" y="1270000"/>
            <a:ext cx="63500" cy="76200"/>
          </a:xfrm>
          <a:prstGeom prst="rect">
            <a:avLst/>
          </a:prstGeom>
        </p:spPr>
      </p:pic>
    </p:spTree>
    <p:extLst>
      <p:ext uri="{BB962C8B-B14F-4D97-AF65-F5344CB8AC3E}">
        <p14:creationId xmlns:p14="http://schemas.microsoft.com/office/powerpoint/2010/main" val="3340767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3"/>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3"/>
          <a:stretch>
            <a:fillRect/>
          </a:stretch>
        </p:blipFill>
        <p:spPr>
          <a:xfrm>
            <a:off x="1270000" y="1270000"/>
            <a:ext cx="63500" cy="76200"/>
          </a:xfrm>
          <a:prstGeom prst="rect">
            <a:avLst/>
          </a:prstGeom>
        </p:spPr>
      </p:pic>
      <p:pic>
        <p:nvPicPr>
          <p:cNvPr id="7" name="Picture 6" descr="A picture containing object, chessman, indoor, table&#10;&#10;Description automatically generated">
            <a:extLst>
              <a:ext uri="{FF2B5EF4-FFF2-40B4-BE49-F238E27FC236}">
                <a16:creationId xmlns:a16="http://schemas.microsoft.com/office/drawing/2014/main" id="{D78C4EE6-5D07-2445-94E2-673ABC532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8312150" y="4600699"/>
            <a:ext cx="3879850" cy="1200329"/>
          </a:xfrm>
          <a:prstGeom prst="rect">
            <a:avLst/>
          </a:prstGeom>
          <a:solidFill>
            <a:srgbClr val="FFBC77">
              <a:alpha val="85000"/>
            </a:srgbClr>
          </a:solidFill>
        </p:spPr>
        <p:txBody>
          <a:bodyPr wrap="square" lIns="182880" rIns="182880" rtlCol="0">
            <a:spAutoFit/>
          </a:bodyPr>
          <a:lstStyle/>
          <a:p>
            <a:r>
              <a:rPr lang="en-US" sz="4000" b="1" dirty="0"/>
              <a:t>King Me! </a:t>
            </a:r>
          </a:p>
          <a:p>
            <a:r>
              <a:rPr lang="en-US" sz="3200" b="1" dirty="0"/>
              <a:t>1 Kings 1</a:t>
            </a:r>
          </a:p>
        </p:txBody>
      </p:sp>
    </p:spTree>
    <p:extLst>
      <p:ext uri="{BB962C8B-B14F-4D97-AF65-F5344CB8AC3E}">
        <p14:creationId xmlns:p14="http://schemas.microsoft.com/office/powerpoint/2010/main" val="2755327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14BD09C-2B7F-1648-9A42-70272C11B445}"/>
              </a:ext>
            </a:extLst>
          </p:cNvPr>
          <p:cNvSpPr txBox="1"/>
          <p:nvPr/>
        </p:nvSpPr>
        <p:spPr>
          <a:xfrm>
            <a:off x="1795977" y="4586946"/>
            <a:ext cx="8600033" cy="131764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1" kern="1200" dirty="0">
                <a:solidFill>
                  <a:schemeClr val="tx1"/>
                </a:solidFill>
                <a:effectLst>
                  <a:outerShdw blurRad="50800" dist="38100" dir="2700000" algn="tl" rotWithShape="0">
                    <a:schemeClr val="tx1">
                      <a:alpha val="82000"/>
                    </a:schemeClr>
                  </a:outerShdw>
                </a:effectLst>
                <a:latin typeface="+mj-lt"/>
                <a:ea typeface="+mj-ea"/>
                <a:cs typeface="+mj-cs"/>
              </a:rPr>
              <a:t>The Forest and the Trees</a:t>
            </a:r>
          </a:p>
        </p:txBody>
      </p:sp>
      <p:pic>
        <p:nvPicPr>
          <p:cNvPr id="4" name="Picture 3">
            <a:extLst>
              <a:ext uri="{FF2B5EF4-FFF2-40B4-BE49-F238E27FC236}">
                <a16:creationId xmlns:a16="http://schemas.microsoft.com/office/drawing/2014/main" id="{F1550E82-07E1-304A-8F6C-3A4E8CCDE662}"/>
              </a:ext>
            </a:extLst>
          </p:cNvPr>
          <p:cNvPicPr>
            <a:picLocks noChangeAspect="1"/>
          </p:cNvPicPr>
          <p:nvPr/>
        </p:nvPicPr>
        <p:blipFill rotWithShape="1">
          <a:blip r:embed="rId3"/>
          <a:srcRect r="4314"/>
          <a:stretch/>
        </p:blipFill>
        <p:spPr>
          <a:xfrm>
            <a:off x="20" y="10"/>
            <a:ext cx="6095974" cy="4252522"/>
          </a:xfrm>
          <a:prstGeom prst="rect">
            <a:avLst/>
          </a:prstGeom>
        </p:spPr>
      </p:pic>
      <p:pic>
        <p:nvPicPr>
          <p:cNvPr id="2" name="Picture 1">
            <a:extLst>
              <a:ext uri="{FF2B5EF4-FFF2-40B4-BE49-F238E27FC236}">
                <a16:creationId xmlns:a16="http://schemas.microsoft.com/office/drawing/2014/main" id="{F0EF09A5-CF2A-A541-8804-E61972617AC3}"/>
              </a:ext>
            </a:extLst>
          </p:cNvPr>
          <p:cNvPicPr>
            <a:picLocks noChangeAspect="1"/>
          </p:cNvPicPr>
          <p:nvPr/>
        </p:nvPicPr>
        <p:blipFill rotWithShape="1">
          <a:blip r:embed="rId4"/>
          <a:srcRect l="18663" r="27947"/>
          <a:stretch/>
        </p:blipFill>
        <p:spPr>
          <a:xfrm>
            <a:off x="6095999" y="-681"/>
            <a:ext cx="6096001" cy="4253215"/>
          </a:xfrm>
          <a:prstGeom prst="rect">
            <a:avLst/>
          </a:prstGeom>
        </p:spPr>
      </p:pic>
      <p:cxnSp>
        <p:nvCxnSpPr>
          <p:cNvPr id="23" name="Straight Connector 22">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76665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ass, outdoor, tree&#10;&#10;Description automatically generated">
            <a:extLst>
              <a:ext uri="{FF2B5EF4-FFF2-40B4-BE49-F238E27FC236}">
                <a16:creationId xmlns:a16="http://schemas.microsoft.com/office/drawing/2014/main" id="{D79A0A28-2B91-7A45-B55E-3B93F81FD55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5000"/>
                    </a14:imgEffect>
                  </a14:imgLayer>
                </a14:imgProps>
              </a:ext>
            </a:extLst>
          </a:blip>
          <a:srcRect r="2688" b="1"/>
          <a:stretch/>
        </p:blipFill>
        <p:spPr>
          <a:xfrm>
            <a:off x="-1" y="10"/>
            <a:ext cx="12192001" cy="4666928"/>
          </a:xfrm>
          <a:prstGeom prst="rect">
            <a:avLst/>
          </a:prstGeom>
        </p:spPr>
      </p:pic>
      <p:pic>
        <p:nvPicPr>
          <p:cNvPr id="16" name="Picture 15">
            <a:extLst>
              <a:ext uri="{FF2B5EF4-FFF2-40B4-BE49-F238E27FC236}">
                <a16:creationId xmlns:a16="http://schemas.microsoft.com/office/drawing/2014/main" id="{DEF28D5B-2926-4FE4-BF22-EA37C737E8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Oval 17">
            <a:extLst>
              <a:ext uri="{FF2B5EF4-FFF2-40B4-BE49-F238E27FC236}">
                <a16:creationId xmlns:a16="http://schemas.microsoft.com/office/drawing/2014/main" id="{02E941BD-027E-419D-A57B-79D61423B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111" y="4606470"/>
            <a:ext cx="767645" cy="57513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14BD09C-2B7F-1648-9A42-70272C11B445}"/>
              </a:ext>
            </a:extLst>
          </p:cNvPr>
          <p:cNvSpPr txBox="1"/>
          <p:nvPr/>
        </p:nvSpPr>
        <p:spPr>
          <a:xfrm>
            <a:off x="904875" y="4464709"/>
            <a:ext cx="11041702" cy="1959842"/>
          </a:xfrm>
          <a:prstGeom prst="rect">
            <a:avLst/>
          </a:prstGeom>
        </p:spPr>
        <p:txBody>
          <a:bodyPr vert="horz" lIns="91440" tIns="45720" rIns="91440" bIns="45720" rtlCol="0" anchor="ctr">
            <a:normAutofit/>
          </a:bodyPr>
          <a:lstStyle/>
          <a:p>
            <a:pPr>
              <a:lnSpc>
                <a:spcPct val="90000"/>
              </a:lnSpc>
              <a:spcAft>
                <a:spcPts val="600"/>
              </a:spcAft>
            </a:pPr>
            <a:r>
              <a:rPr lang="en-US" sz="4400" b="1" dirty="0">
                <a:solidFill>
                  <a:srgbClr val="FF8F33"/>
                </a:solidFill>
                <a:effectLst>
                  <a:outerShdw blurRad="50800" dist="38100" dir="2700000" algn="tl" rotWithShape="0">
                    <a:schemeClr val="tx1">
                      <a:alpha val="82000"/>
                    </a:schemeClr>
                  </a:outerShdw>
                </a:effectLst>
              </a:rPr>
              <a:t>The Trees:</a:t>
            </a:r>
          </a:p>
          <a:p>
            <a:pPr>
              <a:lnSpc>
                <a:spcPct val="90000"/>
              </a:lnSpc>
              <a:spcAft>
                <a:spcPts val="600"/>
              </a:spcAft>
            </a:pPr>
            <a:r>
              <a:rPr lang="en-US" sz="4400" b="1" dirty="0">
                <a:solidFill>
                  <a:srgbClr val="FF8F33"/>
                </a:solidFill>
                <a:effectLst>
                  <a:outerShdw blurRad="50800" dist="38100" dir="2700000" algn="tl" rotWithShape="0">
                    <a:schemeClr val="tx1">
                      <a:alpha val="82000"/>
                    </a:schemeClr>
                  </a:outerShdw>
                </a:effectLst>
              </a:rPr>
              <a:t>This Story and Character Lessons</a:t>
            </a:r>
          </a:p>
        </p:txBody>
      </p:sp>
    </p:spTree>
    <p:extLst>
      <p:ext uri="{BB962C8B-B14F-4D97-AF65-F5344CB8AC3E}">
        <p14:creationId xmlns:p14="http://schemas.microsoft.com/office/powerpoint/2010/main" val="3076035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4401205"/>
          </a:xfrm>
          <a:prstGeom prst="rect">
            <a:avLst/>
          </a:prstGeom>
          <a:noFill/>
        </p:spPr>
        <p:txBody>
          <a:bodyPr wrap="square" rtlCol="0">
            <a:spAutoFit/>
          </a:bodyPr>
          <a:lstStyle/>
          <a:p>
            <a:r>
              <a:rPr lang="en-US" sz="2800" dirty="0">
                <a:solidFill>
                  <a:schemeClr val="bg1"/>
                </a:solidFill>
              </a:rPr>
              <a:t>1 Now King David was old and advanced in years. And although they covered him with clothes, he could not get warm. </a:t>
            </a:r>
          </a:p>
          <a:p>
            <a:r>
              <a:rPr lang="en-US" sz="2800" dirty="0">
                <a:solidFill>
                  <a:schemeClr val="bg1"/>
                </a:solidFill>
              </a:rPr>
              <a:t>2 Therefore his servants said to him, “Let a young woman be sought for my lord the king, and let her wait on the king and be in his service. Let her lie in your arms, that my lord the king may be warm.” </a:t>
            </a:r>
          </a:p>
          <a:p>
            <a:r>
              <a:rPr lang="en-US" sz="2800" dirty="0">
                <a:solidFill>
                  <a:schemeClr val="bg1"/>
                </a:solidFill>
              </a:rPr>
              <a:t>3 So they sought for a beautiful young woman throughout all the territory of Israel, and found </a:t>
            </a:r>
            <a:r>
              <a:rPr lang="en-US" sz="2800" dirty="0" err="1">
                <a:solidFill>
                  <a:schemeClr val="bg1"/>
                </a:solidFill>
              </a:rPr>
              <a:t>Abishag</a:t>
            </a:r>
            <a:r>
              <a:rPr lang="en-US" sz="2800" dirty="0">
                <a:solidFill>
                  <a:schemeClr val="bg1"/>
                </a:solidFill>
              </a:rPr>
              <a:t> the Shunammite, and brought her to the king. </a:t>
            </a:r>
          </a:p>
          <a:p>
            <a:r>
              <a:rPr lang="en-US" sz="2800" dirty="0">
                <a:solidFill>
                  <a:schemeClr val="bg1"/>
                </a:solidFill>
              </a:rPr>
              <a:t>4 The young woman was very beautiful, and she was of service to the king and attended to him, but the king knew her not.</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1 Kings 1:1-10 (ESV)</a:t>
            </a:r>
          </a:p>
        </p:txBody>
      </p:sp>
    </p:spTree>
    <p:extLst>
      <p:ext uri="{BB962C8B-B14F-4D97-AF65-F5344CB8AC3E}">
        <p14:creationId xmlns:p14="http://schemas.microsoft.com/office/powerpoint/2010/main" val="2900124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4832092"/>
          </a:xfrm>
          <a:prstGeom prst="rect">
            <a:avLst/>
          </a:prstGeom>
          <a:noFill/>
        </p:spPr>
        <p:txBody>
          <a:bodyPr wrap="square" rtlCol="0">
            <a:spAutoFit/>
          </a:bodyPr>
          <a:lstStyle/>
          <a:p>
            <a:r>
              <a:rPr lang="en-US" sz="2800" dirty="0">
                <a:solidFill>
                  <a:schemeClr val="bg1"/>
                </a:solidFill>
              </a:rPr>
              <a:t>5 Now Adonijah the son of </a:t>
            </a:r>
            <a:r>
              <a:rPr lang="en-US" sz="2800" dirty="0" err="1">
                <a:solidFill>
                  <a:schemeClr val="bg1"/>
                </a:solidFill>
              </a:rPr>
              <a:t>Haggith</a:t>
            </a:r>
            <a:r>
              <a:rPr lang="en-US" sz="2800" dirty="0">
                <a:solidFill>
                  <a:schemeClr val="bg1"/>
                </a:solidFill>
              </a:rPr>
              <a:t> exalted himself, saying, “I will be king.” And he prepared for himself chariots and horsemen, and fifty men to run before him. </a:t>
            </a:r>
          </a:p>
          <a:p>
            <a:r>
              <a:rPr lang="en-US" sz="2800" dirty="0">
                <a:solidFill>
                  <a:schemeClr val="bg1"/>
                </a:solidFill>
              </a:rPr>
              <a:t>6 His father had never at any time displeased him by asking, “Why have you done thus and so?” He was also a very handsome man, and he was born next after Absalom. </a:t>
            </a:r>
          </a:p>
          <a:p>
            <a:r>
              <a:rPr lang="en-US" sz="2800" dirty="0">
                <a:solidFill>
                  <a:schemeClr val="bg1"/>
                </a:solidFill>
              </a:rPr>
              <a:t>7 He conferred with Joab the son of </a:t>
            </a:r>
            <a:r>
              <a:rPr lang="en-US" sz="2800" dirty="0" err="1">
                <a:solidFill>
                  <a:schemeClr val="bg1"/>
                </a:solidFill>
              </a:rPr>
              <a:t>Zeruiah</a:t>
            </a:r>
            <a:r>
              <a:rPr lang="en-US" sz="2800" dirty="0">
                <a:solidFill>
                  <a:schemeClr val="bg1"/>
                </a:solidFill>
              </a:rPr>
              <a:t> and with </a:t>
            </a:r>
            <a:r>
              <a:rPr lang="en-US" sz="2800" dirty="0" err="1">
                <a:solidFill>
                  <a:schemeClr val="bg1"/>
                </a:solidFill>
              </a:rPr>
              <a:t>Abiathar</a:t>
            </a:r>
            <a:r>
              <a:rPr lang="en-US" sz="2800" dirty="0">
                <a:solidFill>
                  <a:schemeClr val="bg1"/>
                </a:solidFill>
              </a:rPr>
              <a:t> the priest. And they followed Adonijah and helped him. </a:t>
            </a:r>
          </a:p>
          <a:p>
            <a:r>
              <a:rPr lang="en-US" sz="2800" dirty="0">
                <a:solidFill>
                  <a:schemeClr val="bg1"/>
                </a:solidFill>
              </a:rPr>
              <a:t>8 But Zadok the priest and </a:t>
            </a:r>
            <a:r>
              <a:rPr lang="en-US" sz="2800" dirty="0" err="1">
                <a:solidFill>
                  <a:schemeClr val="bg1"/>
                </a:solidFill>
              </a:rPr>
              <a:t>Benaiah</a:t>
            </a:r>
            <a:r>
              <a:rPr lang="en-US" sz="2800" dirty="0">
                <a:solidFill>
                  <a:schemeClr val="bg1"/>
                </a:solidFill>
              </a:rPr>
              <a:t> the son of Jehoiada and Nathan the prophet and Shimei and Rei and David's mighty men were not with Adonijah.</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1 Kings 1:1-10 (ESV)</a:t>
            </a:r>
          </a:p>
        </p:txBody>
      </p:sp>
    </p:spTree>
    <p:extLst>
      <p:ext uri="{BB962C8B-B14F-4D97-AF65-F5344CB8AC3E}">
        <p14:creationId xmlns:p14="http://schemas.microsoft.com/office/powerpoint/2010/main" val="2070619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2246769"/>
          </a:xfrm>
          <a:prstGeom prst="rect">
            <a:avLst/>
          </a:prstGeom>
          <a:noFill/>
        </p:spPr>
        <p:txBody>
          <a:bodyPr wrap="square" rtlCol="0">
            <a:spAutoFit/>
          </a:bodyPr>
          <a:lstStyle/>
          <a:p>
            <a:r>
              <a:rPr lang="en-US" sz="2800" dirty="0">
                <a:solidFill>
                  <a:schemeClr val="bg1"/>
                </a:solidFill>
              </a:rPr>
              <a:t>9 Adonijah sacrificed sheep, oxen, and fattened cattle by the Serpent's Stone, which is beside </a:t>
            </a:r>
            <a:r>
              <a:rPr lang="en-US" sz="2800" dirty="0" err="1">
                <a:solidFill>
                  <a:schemeClr val="bg1"/>
                </a:solidFill>
              </a:rPr>
              <a:t>En-rogel</a:t>
            </a:r>
            <a:r>
              <a:rPr lang="en-US" sz="2800" dirty="0">
                <a:solidFill>
                  <a:schemeClr val="bg1"/>
                </a:solidFill>
              </a:rPr>
              <a:t>, and he invited all his brothers, the king's sons, and all the royal officials of Judah,</a:t>
            </a:r>
          </a:p>
          <a:p>
            <a:r>
              <a:rPr lang="en-US" sz="2800" dirty="0">
                <a:solidFill>
                  <a:schemeClr val="bg1"/>
                </a:solidFill>
              </a:rPr>
              <a:t>10 but he did not invite Nathan the prophet or </a:t>
            </a:r>
            <a:r>
              <a:rPr lang="en-US" sz="2800" dirty="0" err="1">
                <a:solidFill>
                  <a:schemeClr val="bg1"/>
                </a:solidFill>
              </a:rPr>
              <a:t>Benaiah</a:t>
            </a:r>
            <a:r>
              <a:rPr lang="en-US" sz="2800" dirty="0">
                <a:solidFill>
                  <a:schemeClr val="bg1"/>
                </a:solidFill>
              </a:rPr>
              <a:t> or the mighty men or Solomon his brother.</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1 Kings 1:1-10 (ESV)</a:t>
            </a:r>
          </a:p>
        </p:txBody>
      </p:sp>
    </p:spTree>
    <p:extLst>
      <p:ext uri="{BB962C8B-B14F-4D97-AF65-F5344CB8AC3E}">
        <p14:creationId xmlns:p14="http://schemas.microsoft.com/office/powerpoint/2010/main" val="2580996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06945"/>
            <a:ext cx="12192000" cy="3890042"/>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3539430"/>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Don’t Drop the Leadership Ball</a:t>
            </a:r>
          </a:p>
          <a:p>
            <a:endParaRPr lang="en-US" sz="1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a:p>
            <a:pPr marL="571500" indent="-571500">
              <a:buFont typeface="Arial" panose="020B0604020202020204" pitchFamily="34" charset="0"/>
              <a:buChar char="•"/>
            </a:pP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Not protecting the throne (succession plan; next generation)</a:t>
            </a:r>
          </a:p>
          <a:p>
            <a:pPr marL="571500" indent="-571500">
              <a:buFont typeface="Arial" panose="020B0604020202020204" pitchFamily="34" charset="0"/>
              <a:buChar char="•"/>
            </a:pP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Lack of parental discipline is now bearing fruit (did not confront his children)</a:t>
            </a:r>
            <a:endParaRPr lang="en-US" sz="4000" b="1" dirty="0">
              <a:solidFill>
                <a:srgbClr val="FFC000"/>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5" name="TextBox 4">
            <a:extLst>
              <a:ext uri="{FF2B5EF4-FFF2-40B4-BE49-F238E27FC236}">
                <a16:creationId xmlns:a16="http://schemas.microsoft.com/office/drawing/2014/main" id="{1236EA11-42E1-5346-BC16-766030DE455A}"/>
              </a:ext>
            </a:extLst>
          </p:cNvPr>
          <p:cNvSpPr txBox="1"/>
          <p:nvPr/>
        </p:nvSpPr>
        <p:spPr>
          <a:xfrm>
            <a:off x="4283030" y="4096987"/>
            <a:ext cx="3625939" cy="830997"/>
          </a:xfrm>
          <a:prstGeom prst="rect">
            <a:avLst/>
          </a:prstGeom>
          <a:solidFill>
            <a:schemeClr val="accent2"/>
          </a:solidFill>
        </p:spPr>
        <p:txBody>
          <a:bodyPr wrap="square" rtlCol="0">
            <a:spAutoFit/>
          </a:bodyPr>
          <a:lstStyle/>
          <a:p>
            <a:pPr algn="ctr"/>
            <a:r>
              <a:rPr lang="en-US" sz="4800" dirty="0"/>
              <a:t>David</a:t>
            </a:r>
          </a:p>
        </p:txBody>
      </p:sp>
    </p:spTree>
    <p:extLst>
      <p:ext uri="{BB962C8B-B14F-4D97-AF65-F5344CB8AC3E}">
        <p14:creationId xmlns:p14="http://schemas.microsoft.com/office/powerpoint/2010/main" val="32764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548</Words>
  <Application>Microsoft Macintosh PowerPoint</Application>
  <PresentationFormat>Widescreen</PresentationFormat>
  <Paragraphs>65</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Roboto Slab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Burlile</dc:creator>
  <cp:lastModifiedBy>Greg Burlile</cp:lastModifiedBy>
  <cp:revision>3</cp:revision>
  <cp:lastPrinted>2019-05-19T12:51:10Z</cp:lastPrinted>
  <dcterms:created xsi:type="dcterms:W3CDTF">2019-05-19T12:35:55Z</dcterms:created>
  <dcterms:modified xsi:type="dcterms:W3CDTF">2019-05-19T12:52:47Z</dcterms:modified>
</cp:coreProperties>
</file>