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595" r:id="rId2"/>
    <p:sldId id="590" r:id="rId3"/>
    <p:sldId id="601" r:id="rId4"/>
    <p:sldId id="542" r:id="rId5"/>
    <p:sldId id="597" r:id="rId6"/>
    <p:sldId id="598" r:id="rId7"/>
    <p:sldId id="599" r:id="rId8"/>
    <p:sldId id="600" r:id="rId9"/>
    <p:sldId id="594" r:id="rId10"/>
    <p:sldId id="592" r:id="rId11"/>
    <p:sldId id="606" r:id="rId12"/>
    <p:sldId id="602" r:id="rId13"/>
    <p:sldId id="603" r:id="rId14"/>
    <p:sldId id="604" r:id="rId15"/>
    <p:sldId id="608" r:id="rId16"/>
    <p:sldId id="609" r:id="rId17"/>
    <p:sldId id="605" r:id="rId18"/>
    <p:sldId id="596" r:id="rId19"/>
    <p:sldId id="610" r:id="rId20"/>
    <p:sldId id="611" r:id="rId21"/>
    <p:sldId id="613" r:id="rId22"/>
    <p:sldId id="612" r:id="rId23"/>
    <p:sldId id="593"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AB3211"/>
    <a:srgbClr val="8F1505"/>
    <a:srgbClr val="881B75"/>
    <a:srgbClr val="FF8834"/>
    <a:srgbClr val="FF8F33"/>
    <a:srgbClr val="AFD2FF"/>
    <a:srgbClr val="EAAC8A"/>
    <a:srgbClr val="FCBC66"/>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0" autoAdjust="0"/>
    <p:restoredTop sz="94860"/>
  </p:normalViewPr>
  <p:slideViewPr>
    <p:cSldViewPr snapToGrid="0">
      <p:cViewPr varScale="1">
        <p:scale>
          <a:sx n="105" d="100"/>
          <a:sy n="105" d="100"/>
        </p:scale>
        <p:origin x="472"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5/12/19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5/12/19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414467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129298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411390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209873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402766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1732078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248875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254204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77988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97940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19</a:t>
            </a:fld>
            <a:endParaRPr lang="en-US"/>
          </a:p>
        </p:txBody>
      </p:sp>
    </p:spTree>
    <p:extLst>
      <p:ext uri="{BB962C8B-B14F-4D97-AF65-F5344CB8AC3E}">
        <p14:creationId xmlns:p14="http://schemas.microsoft.com/office/powerpoint/2010/main" val="113303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4157854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20</a:t>
            </a:fld>
            <a:endParaRPr lang="en-US"/>
          </a:p>
        </p:txBody>
      </p:sp>
    </p:spTree>
    <p:extLst>
      <p:ext uri="{BB962C8B-B14F-4D97-AF65-F5344CB8AC3E}">
        <p14:creationId xmlns:p14="http://schemas.microsoft.com/office/powerpoint/2010/main" val="3318035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21</a:t>
            </a:fld>
            <a:endParaRPr lang="en-US"/>
          </a:p>
        </p:txBody>
      </p:sp>
    </p:spTree>
    <p:extLst>
      <p:ext uri="{BB962C8B-B14F-4D97-AF65-F5344CB8AC3E}">
        <p14:creationId xmlns:p14="http://schemas.microsoft.com/office/powerpoint/2010/main" val="126202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22</a:t>
            </a:fld>
            <a:endParaRPr lang="en-US"/>
          </a:p>
        </p:txBody>
      </p:sp>
    </p:spTree>
    <p:extLst>
      <p:ext uri="{BB962C8B-B14F-4D97-AF65-F5344CB8AC3E}">
        <p14:creationId xmlns:p14="http://schemas.microsoft.com/office/powerpoint/2010/main" val="258281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23</a:t>
            </a:fld>
            <a:endParaRPr lang="en-US"/>
          </a:p>
        </p:txBody>
      </p:sp>
    </p:spTree>
    <p:extLst>
      <p:ext uri="{BB962C8B-B14F-4D97-AF65-F5344CB8AC3E}">
        <p14:creationId xmlns:p14="http://schemas.microsoft.com/office/powerpoint/2010/main" val="52164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293719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28788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134959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236411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2490669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163757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111138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5/12/19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5/12/19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androidcentral.com/prepaid-phones" TargetMode="External"/><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ottoworkforce.com/en/excellent-end-of-the-year-for-otto-work-force/" TargetMode="External"/><Relationship Id="rId5" Type="http://schemas.openxmlformats.org/officeDocument/2006/relationships/image" Target="../media/image10.jpg"/><Relationship Id="rId10" Type="http://schemas.openxmlformats.org/officeDocument/2006/relationships/hyperlink" Target="http://midiatismo.com.br/tecnologia/tambem-quero-falar-sobre-a-compra-do-instagram-hora-de-um-pequeno-resumo-do-que-eu-vi" TargetMode="External"/><Relationship Id="rId4" Type="http://schemas.openxmlformats.org/officeDocument/2006/relationships/hyperlink" Target="http://commons.wikimedia.org/wiki/File:Money_Cash.jpg" TargetMode="External"/><Relationship Id="rId9"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CBA2E3-C592-124C-B76C-BB090EC33CFF}"/>
              </a:ext>
            </a:extLst>
          </p:cNvPr>
          <p:cNvSpPr txBox="1"/>
          <p:nvPr/>
        </p:nvSpPr>
        <p:spPr>
          <a:xfrm>
            <a:off x="6778712" y="227875"/>
            <a:ext cx="4645250" cy="24299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rgbClr val="FFFF00"/>
                </a:solidFill>
                <a:latin typeface="+mj-lt"/>
                <a:ea typeface="+mj-ea"/>
                <a:cs typeface="+mj-cs"/>
              </a:rPr>
              <a:t>Summer Sunday Picnics</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B68B446-B886-084A-BBAC-10CE6755C1B8}"/>
              </a:ext>
            </a:extLst>
          </p:cNvPr>
          <p:cNvPicPr>
            <a:picLocks noChangeAspect="1"/>
          </p:cNvPicPr>
          <p:nvPr/>
        </p:nvPicPr>
        <p:blipFill rotWithShape="1">
          <a:blip r:embed="rId3"/>
          <a:srcRect l="10340" r="30808"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3" name="Picture 2">
            <a:extLst>
              <a:ext uri="{FF2B5EF4-FFF2-40B4-BE49-F238E27FC236}">
                <a16:creationId xmlns:a16="http://schemas.microsoft.com/office/drawing/2014/main" id="{07EB5D13-A49D-004D-9125-4EA66879CDB7}"/>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C3D7F5EC-680B-AD4A-BBAA-115598F37148}"/>
              </a:ext>
            </a:extLst>
          </p:cNvPr>
          <p:cNvSpPr txBox="1"/>
          <p:nvPr/>
        </p:nvSpPr>
        <p:spPr>
          <a:xfrm>
            <a:off x="6778712" y="2755588"/>
            <a:ext cx="4645250" cy="288911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000" b="1" dirty="0">
                <a:solidFill>
                  <a:srgbClr val="FFC000"/>
                </a:solidFill>
                <a:latin typeface="+mj-lt"/>
                <a:ea typeface="+mj-ea"/>
                <a:cs typeface="+mj-cs"/>
              </a:rPr>
              <a:t>2</a:t>
            </a:r>
            <a:r>
              <a:rPr lang="en-US" sz="4000" b="1" baseline="30000" dirty="0">
                <a:solidFill>
                  <a:srgbClr val="FFC000"/>
                </a:solidFill>
                <a:latin typeface="+mj-lt"/>
                <a:ea typeface="+mj-ea"/>
                <a:cs typeface="+mj-cs"/>
              </a:rPr>
              <a:t>nd</a:t>
            </a:r>
            <a:r>
              <a:rPr lang="en-US" sz="4000" b="1" dirty="0">
                <a:solidFill>
                  <a:srgbClr val="FFC000"/>
                </a:solidFill>
                <a:latin typeface="+mj-lt"/>
                <a:ea typeface="+mj-ea"/>
                <a:cs typeface="+mj-cs"/>
              </a:rPr>
              <a:t> and 4</a:t>
            </a:r>
            <a:r>
              <a:rPr lang="en-US" sz="4000" b="1" baseline="30000" dirty="0">
                <a:solidFill>
                  <a:srgbClr val="FFC000"/>
                </a:solidFill>
                <a:latin typeface="+mj-lt"/>
                <a:ea typeface="+mj-ea"/>
                <a:cs typeface="+mj-cs"/>
              </a:rPr>
              <a:t>th</a:t>
            </a:r>
            <a:r>
              <a:rPr lang="en-US" sz="4000" b="1" dirty="0">
                <a:solidFill>
                  <a:srgbClr val="FFC000"/>
                </a:solidFill>
                <a:latin typeface="+mj-lt"/>
                <a:ea typeface="+mj-ea"/>
                <a:cs typeface="+mj-cs"/>
              </a:rPr>
              <a:t> Sundays</a:t>
            </a:r>
          </a:p>
          <a:p>
            <a:pPr>
              <a:lnSpc>
                <a:spcPct val="90000"/>
              </a:lnSpc>
              <a:spcBef>
                <a:spcPct val="0"/>
              </a:spcBef>
              <a:spcAft>
                <a:spcPts val="600"/>
              </a:spcAft>
            </a:pPr>
            <a:r>
              <a:rPr lang="en-US" sz="4000" b="1" dirty="0">
                <a:solidFill>
                  <a:srgbClr val="FFC000"/>
                </a:solidFill>
                <a:latin typeface="+mj-lt"/>
                <a:ea typeface="+mj-ea"/>
                <a:cs typeface="+mj-cs"/>
              </a:rPr>
              <a:t>June, July, August</a:t>
            </a:r>
          </a:p>
          <a:p>
            <a:pPr>
              <a:lnSpc>
                <a:spcPct val="90000"/>
              </a:lnSpc>
              <a:spcBef>
                <a:spcPct val="0"/>
              </a:spcBef>
              <a:spcAft>
                <a:spcPts val="600"/>
              </a:spcAft>
            </a:pPr>
            <a:r>
              <a:rPr lang="en-US" sz="4000" b="1" dirty="0">
                <a:latin typeface="+mj-lt"/>
                <a:ea typeface="+mj-ea"/>
                <a:cs typeface="+mj-cs"/>
              </a:rPr>
              <a:t>Bring a sack lunch or hit the fast food drive thru after church</a:t>
            </a:r>
          </a:p>
        </p:txBody>
      </p:sp>
    </p:spTree>
    <p:extLst>
      <p:ext uri="{BB962C8B-B14F-4D97-AF65-F5344CB8AC3E}">
        <p14:creationId xmlns:p14="http://schemas.microsoft.com/office/powerpoint/2010/main" val="10664790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3959192"/>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D7A36F-730A-1843-A29E-5FE26D1E9E4E}"/>
              </a:ext>
            </a:extLst>
          </p:cNvPr>
          <p:cNvSpPr txBox="1"/>
          <p:nvPr/>
        </p:nvSpPr>
        <p:spPr>
          <a:xfrm>
            <a:off x="344448" y="382924"/>
            <a:ext cx="10814203" cy="923330"/>
          </a:xfrm>
          <a:prstGeom prst="rect">
            <a:avLst/>
          </a:prstGeom>
          <a:noFill/>
        </p:spPr>
        <p:txBody>
          <a:bodyPr wrap="square" rtlCol="0">
            <a:spAutoFit/>
          </a:bodyPr>
          <a:lstStyle/>
          <a:p>
            <a:r>
              <a:rPr lang="en-US" sz="54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The Book of 1 Kings</a:t>
            </a:r>
            <a:endParaRPr lang="en-US" sz="54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7" name="TextBox 6">
            <a:extLst>
              <a:ext uri="{FF2B5EF4-FFF2-40B4-BE49-F238E27FC236}">
                <a16:creationId xmlns:a16="http://schemas.microsoft.com/office/drawing/2014/main" id="{FAD309DC-B55A-224F-B25D-3372E42AA509}"/>
              </a:ext>
            </a:extLst>
          </p:cNvPr>
          <p:cNvSpPr txBox="1"/>
          <p:nvPr/>
        </p:nvSpPr>
        <p:spPr>
          <a:xfrm>
            <a:off x="344448" y="1346200"/>
            <a:ext cx="11503102" cy="2554545"/>
          </a:xfrm>
          <a:prstGeom prst="rect">
            <a:avLst/>
          </a:prstGeom>
          <a:noFill/>
        </p:spPr>
        <p:txBody>
          <a:bodyPr wrap="square" rtlCol="0">
            <a:spAutoFit/>
          </a:bodyPr>
          <a:lstStyle/>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Chapters 1-11: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Rise and Fall of King Solomon</a:t>
            </a: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Chapters 12-14: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A Divided Kingdom</a:t>
            </a: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Chapters 15-16: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Northern Kingdom’s Decline</a:t>
            </a: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Chapters 17-22: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Elijah; Good Kings / Bad Kings </a:t>
            </a:r>
          </a:p>
        </p:txBody>
      </p:sp>
    </p:spTree>
    <p:extLst>
      <p:ext uri="{BB962C8B-B14F-4D97-AF65-F5344CB8AC3E}">
        <p14:creationId xmlns:p14="http://schemas.microsoft.com/office/powerpoint/2010/main" val="245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1CA07A88-778A-4441-8E71-AA6244AEC7D9}"/>
              </a:ext>
            </a:extLst>
          </p:cNvPr>
          <p:cNvPicPr>
            <a:picLocks noChangeAspect="1"/>
          </p:cNvPicPr>
          <p:nvPr/>
        </p:nvPicPr>
        <p:blipFill>
          <a:blip r:embed="rId4"/>
          <a:stretch>
            <a:fillRect/>
          </a:stretch>
        </p:blipFill>
        <p:spPr>
          <a:xfrm>
            <a:off x="1333500" y="-3782407"/>
            <a:ext cx="6917622" cy="11907733"/>
          </a:xfrm>
          <a:prstGeom prst="rect">
            <a:avLst/>
          </a:prstGeom>
        </p:spPr>
      </p:pic>
      <p:sp>
        <p:nvSpPr>
          <p:cNvPr id="8" name="TextBox 7">
            <a:extLst>
              <a:ext uri="{FF2B5EF4-FFF2-40B4-BE49-F238E27FC236}">
                <a16:creationId xmlns:a16="http://schemas.microsoft.com/office/drawing/2014/main" id="{38766316-27BF-4547-9C40-CAE09004406C}"/>
              </a:ext>
            </a:extLst>
          </p:cNvPr>
          <p:cNvSpPr txBox="1"/>
          <p:nvPr/>
        </p:nvSpPr>
        <p:spPr>
          <a:xfrm>
            <a:off x="8570975" y="421582"/>
            <a:ext cx="3276575" cy="4216539"/>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The Where &amp; When  of </a:t>
            </a:r>
          </a:p>
          <a:p>
            <a:r>
              <a:rPr lang="en-US" sz="44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 Kings</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970 to 848 B.C.</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920412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04825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69277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Our focus in this message series…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Chapters 1-11: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Rise and Fall of King Solomon</a:t>
            </a:r>
          </a:p>
        </p:txBody>
      </p:sp>
    </p:spTree>
    <p:extLst>
      <p:ext uri="{BB962C8B-B14F-4D97-AF65-F5344CB8AC3E}">
        <p14:creationId xmlns:p14="http://schemas.microsoft.com/office/powerpoint/2010/main" val="548774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71881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308324"/>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Can We Learn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We learn about the character and work of God in history</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678027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145792"/>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69277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Can We Learn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We learn that idolatry is a big deal to God</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2764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A27BC4-D917-D641-AC36-3F8D7EA3A293}"/>
              </a:ext>
            </a:extLst>
          </p:cNvPr>
          <p:cNvSpPr txBox="1"/>
          <p:nvPr/>
        </p:nvSpPr>
        <p:spPr>
          <a:xfrm>
            <a:off x="715108" y="227444"/>
            <a:ext cx="10761784" cy="769441"/>
          </a:xfrm>
          <a:prstGeom prst="rect">
            <a:avLst/>
          </a:prstGeom>
          <a:noFill/>
        </p:spPr>
        <p:txBody>
          <a:bodyPr wrap="square" rtlCol="0">
            <a:spAutoFit/>
          </a:bodyPr>
          <a:lstStyle/>
          <a:p>
            <a:pPr algn="ctr"/>
            <a:r>
              <a:rPr lang="en-US" sz="4400" b="1" dirty="0">
                <a:solidFill>
                  <a:srgbClr val="FFFF00"/>
                </a:solidFill>
              </a:rPr>
              <a:t>I Don’t Have Any Idols….Do I?</a:t>
            </a:r>
          </a:p>
        </p:txBody>
      </p:sp>
      <p:pic>
        <p:nvPicPr>
          <p:cNvPr id="3" name="Picture 2" descr="A picture containing text&#10;&#10;Description automatically generated">
            <a:extLst>
              <a:ext uri="{FF2B5EF4-FFF2-40B4-BE49-F238E27FC236}">
                <a16:creationId xmlns:a16="http://schemas.microsoft.com/office/drawing/2014/main" id="{147865E1-83FB-8F4B-AB2E-C8B978C8BF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5108" y="1491955"/>
            <a:ext cx="3167081" cy="2108459"/>
          </a:xfrm>
          <a:prstGeom prst="rect">
            <a:avLst/>
          </a:prstGeom>
        </p:spPr>
      </p:pic>
      <p:pic>
        <p:nvPicPr>
          <p:cNvPr id="13" name="Picture 12" descr="A group of people sitting at a table using a computer&#10;&#10;Description automatically generated">
            <a:extLst>
              <a:ext uri="{FF2B5EF4-FFF2-40B4-BE49-F238E27FC236}">
                <a16:creationId xmlns:a16="http://schemas.microsoft.com/office/drawing/2014/main" id="{194B45D6-C45D-2448-8C3D-57284550CC5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678030" y="1491956"/>
            <a:ext cx="3631784" cy="1997482"/>
          </a:xfrm>
          <a:prstGeom prst="rect">
            <a:avLst/>
          </a:prstGeom>
        </p:spPr>
      </p:pic>
      <p:pic>
        <p:nvPicPr>
          <p:cNvPr id="15" name="Picture 14" descr="A close up of a cell phone&#10;&#10;Description automatically generated">
            <a:extLst>
              <a:ext uri="{FF2B5EF4-FFF2-40B4-BE49-F238E27FC236}">
                <a16:creationId xmlns:a16="http://schemas.microsoft.com/office/drawing/2014/main" id="{4110769F-C65C-AC4C-BE62-FFAE6A44F5F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807115" y="1208910"/>
            <a:ext cx="2935039" cy="2935039"/>
          </a:xfrm>
          <a:prstGeom prst="rect">
            <a:avLst/>
          </a:prstGeom>
        </p:spPr>
      </p:pic>
      <p:sp>
        <p:nvSpPr>
          <p:cNvPr id="16" name="TextBox 15">
            <a:extLst>
              <a:ext uri="{FF2B5EF4-FFF2-40B4-BE49-F238E27FC236}">
                <a16:creationId xmlns:a16="http://schemas.microsoft.com/office/drawing/2014/main" id="{7C14964F-4933-A04C-84A6-7902814B9E93}"/>
              </a:ext>
            </a:extLst>
          </p:cNvPr>
          <p:cNvSpPr txBox="1"/>
          <p:nvPr/>
        </p:nvSpPr>
        <p:spPr>
          <a:xfrm>
            <a:off x="2617999" y="4197159"/>
            <a:ext cx="2582779" cy="1862048"/>
          </a:xfrm>
          <a:prstGeom prst="rect">
            <a:avLst/>
          </a:prstGeom>
          <a:noFill/>
        </p:spPr>
        <p:txBody>
          <a:bodyPr wrap="square" rtlCol="0">
            <a:spAutoFit/>
          </a:bodyPr>
          <a:lstStyle/>
          <a:p>
            <a:pPr algn="ctr"/>
            <a:r>
              <a:rPr lang="en-US" sz="11500" b="1" dirty="0">
                <a:solidFill>
                  <a:schemeClr val="bg1"/>
                </a:solidFill>
              </a:rPr>
              <a:t>Sex</a:t>
            </a:r>
            <a:endParaRPr lang="en-US" sz="2000" b="1" dirty="0">
              <a:solidFill>
                <a:schemeClr val="bg1"/>
              </a:solidFill>
            </a:endParaRPr>
          </a:p>
        </p:txBody>
      </p:sp>
      <p:pic>
        <p:nvPicPr>
          <p:cNvPr id="18" name="Picture 17" descr="A close up of a logo&#10;&#10;Description automatically generated">
            <a:extLst>
              <a:ext uri="{FF2B5EF4-FFF2-40B4-BE49-F238E27FC236}">
                <a16:creationId xmlns:a16="http://schemas.microsoft.com/office/drawing/2014/main" id="{79EE9C8D-0DA9-444D-BF8F-A990E6E0B20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991223" y="4143948"/>
            <a:ext cx="3631784" cy="2269865"/>
          </a:xfrm>
          <a:prstGeom prst="rect">
            <a:avLst/>
          </a:prstGeom>
        </p:spPr>
      </p:pic>
    </p:spTree>
    <p:extLst>
      <p:ext uri="{BB962C8B-B14F-4D97-AF65-F5344CB8AC3E}">
        <p14:creationId xmlns:p14="http://schemas.microsoft.com/office/powerpoint/2010/main" val="41323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A27BC4-D917-D641-AC36-3F8D7EA3A293}"/>
              </a:ext>
            </a:extLst>
          </p:cNvPr>
          <p:cNvSpPr txBox="1"/>
          <p:nvPr/>
        </p:nvSpPr>
        <p:spPr>
          <a:xfrm>
            <a:off x="715108" y="439469"/>
            <a:ext cx="10761784" cy="3662541"/>
          </a:xfrm>
          <a:prstGeom prst="rect">
            <a:avLst/>
          </a:prstGeom>
          <a:noFill/>
        </p:spPr>
        <p:txBody>
          <a:bodyPr wrap="square" rtlCol="0">
            <a:spAutoFit/>
          </a:bodyPr>
          <a:lstStyle/>
          <a:p>
            <a:pPr algn="ctr"/>
            <a:r>
              <a:rPr lang="en-US" sz="4400" b="1" dirty="0">
                <a:solidFill>
                  <a:srgbClr val="FFFF00"/>
                </a:solidFill>
              </a:rPr>
              <a:t>I Don’t Have Any Idols….Do I?</a:t>
            </a:r>
          </a:p>
          <a:p>
            <a:pPr algn="ctr"/>
            <a:endParaRPr lang="en-US" sz="2800" dirty="0">
              <a:solidFill>
                <a:srgbClr val="FFFF00"/>
              </a:solidFill>
            </a:endParaRPr>
          </a:p>
          <a:p>
            <a:pPr algn="ctr"/>
            <a:r>
              <a:rPr lang="en-US" sz="4000" dirty="0">
                <a:solidFill>
                  <a:schemeClr val="bg1"/>
                </a:solidFill>
              </a:rPr>
              <a:t>What Can’t I Live Without?</a:t>
            </a:r>
          </a:p>
          <a:p>
            <a:pPr algn="ctr"/>
            <a:r>
              <a:rPr lang="en-US" sz="4000" dirty="0">
                <a:solidFill>
                  <a:schemeClr val="bg1"/>
                </a:solidFill>
              </a:rPr>
              <a:t>What Will I Risk Everything For?</a:t>
            </a:r>
          </a:p>
          <a:p>
            <a:pPr algn="ctr"/>
            <a:r>
              <a:rPr lang="en-US" sz="4000" dirty="0">
                <a:solidFill>
                  <a:schemeClr val="bg1"/>
                </a:solidFill>
              </a:rPr>
              <a:t>What Gives My Life Meaning?</a:t>
            </a:r>
          </a:p>
          <a:p>
            <a:pPr algn="ctr"/>
            <a:r>
              <a:rPr lang="en-US" sz="4000" dirty="0">
                <a:solidFill>
                  <a:schemeClr val="bg1"/>
                </a:solidFill>
              </a:rPr>
              <a:t>What Do I Trust In?</a:t>
            </a:r>
          </a:p>
        </p:txBody>
      </p:sp>
      <p:sp>
        <p:nvSpPr>
          <p:cNvPr id="4" name="TextBox 3">
            <a:extLst>
              <a:ext uri="{FF2B5EF4-FFF2-40B4-BE49-F238E27FC236}">
                <a16:creationId xmlns:a16="http://schemas.microsoft.com/office/drawing/2014/main" id="{6723E8AE-AC2A-3E4E-8199-43C92C403867}"/>
              </a:ext>
            </a:extLst>
          </p:cNvPr>
          <p:cNvSpPr txBox="1"/>
          <p:nvPr/>
        </p:nvSpPr>
        <p:spPr>
          <a:xfrm>
            <a:off x="2781652" y="4574482"/>
            <a:ext cx="6628696" cy="1754326"/>
          </a:xfrm>
          <a:prstGeom prst="rect">
            <a:avLst/>
          </a:prstGeom>
          <a:noFill/>
        </p:spPr>
        <p:txBody>
          <a:bodyPr wrap="square" rtlCol="0">
            <a:spAutoFit/>
          </a:bodyPr>
          <a:lstStyle/>
          <a:p>
            <a:pPr algn="ctr"/>
            <a:r>
              <a:rPr lang="en-US" sz="3600" dirty="0">
                <a:solidFill>
                  <a:srgbClr val="FFFF00"/>
                </a:solidFill>
              </a:rPr>
              <a:t>1 John 5:21 ESV</a:t>
            </a:r>
          </a:p>
          <a:p>
            <a:pPr algn="ctr"/>
            <a:r>
              <a:rPr lang="en-US" sz="3600" dirty="0">
                <a:solidFill>
                  <a:schemeClr val="bg1"/>
                </a:solidFill>
              </a:rPr>
              <a:t> </a:t>
            </a:r>
            <a:r>
              <a:rPr lang="en-US" sz="3600" dirty="0">
                <a:solidFill>
                  <a:srgbClr val="FFC000"/>
                </a:solidFill>
              </a:rPr>
              <a:t>Little children, keep yourselves from idols.</a:t>
            </a:r>
          </a:p>
        </p:txBody>
      </p:sp>
    </p:spTree>
    <p:extLst>
      <p:ext uri="{BB962C8B-B14F-4D97-AF65-F5344CB8AC3E}">
        <p14:creationId xmlns:p14="http://schemas.microsoft.com/office/powerpoint/2010/main" val="10030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71881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2308324"/>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What Can We Learn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We can see glimpses of Jesus in this book of the Bible</a:t>
            </a:r>
            <a:endPar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424818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39113" y="1378598"/>
            <a:ext cx="10761784" cy="2246769"/>
          </a:xfrm>
          <a:prstGeom prst="rect">
            <a:avLst/>
          </a:prstGeom>
          <a:noFill/>
        </p:spPr>
        <p:txBody>
          <a:bodyPr wrap="square" rtlCol="0">
            <a:spAutoFit/>
          </a:bodyPr>
          <a:lstStyle/>
          <a:p>
            <a:r>
              <a:rPr lang="en-US" sz="2800" dirty="0">
                <a:solidFill>
                  <a:srgbClr val="FFFF00"/>
                </a:solidFill>
              </a:rPr>
              <a:t>Matthew 12:42</a:t>
            </a:r>
          </a:p>
          <a:p>
            <a:r>
              <a:rPr lang="en-US" sz="2800" dirty="0">
                <a:solidFill>
                  <a:schemeClr val="bg1"/>
                </a:solidFill>
              </a:rPr>
              <a:t>The queen of the South will rise up at the judgment with this generation and condemn it, for she came from the ends of the earth to hear the wisdom of Solomon, and behold, something greater than Solomon is here.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pPr algn="ctr"/>
            <a:r>
              <a:rPr lang="en-US" sz="4400" b="1" dirty="0">
                <a:solidFill>
                  <a:srgbClr val="FFFF00"/>
                </a:solidFill>
              </a:rPr>
              <a:t>Solomon; A Christ-like Figure</a:t>
            </a:r>
          </a:p>
        </p:txBody>
      </p:sp>
    </p:spTree>
    <p:extLst>
      <p:ext uri="{BB962C8B-B14F-4D97-AF65-F5344CB8AC3E}">
        <p14:creationId xmlns:p14="http://schemas.microsoft.com/office/powerpoint/2010/main" val="290012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71881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69277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One Major Take Away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Two Words: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Spiritual Decline</a:t>
            </a:r>
          </a:p>
        </p:txBody>
      </p:sp>
    </p:spTree>
    <p:extLst>
      <p:ext uri="{BB962C8B-B14F-4D97-AF65-F5344CB8AC3E}">
        <p14:creationId xmlns:p14="http://schemas.microsoft.com/office/powerpoint/2010/main" val="1946065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living room filled with furniture and a book shelf&#10;&#10;Description automatically generated">
            <a:extLst>
              <a:ext uri="{FF2B5EF4-FFF2-40B4-BE49-F238E27FC236}">
                <a16:creationId xmlns:a16="http://schemas.microsoft.com/office/drawing/2014/main" id="{C3E10941-CAB1-6C49-97DF-602E11CB8A12}"/>
              </a:ext>
            </a:extLst>
          </p:cNvPr>
          <p:cNvPicPr>
            <a:picLocks noChangeAspect="1"/>
          </p:cNvPicPr>
          <p:nvPr/>
        </p:nvPicPr>
        <p:blipFill rotWithShape="1">
          <a:blip r:embed="rId3">
            <a:extLst>
              <a:ext uri="{28A0092B-C50C-407E-A947-70E740481C1C}">
                <a14:useLocalDpi xmlns:a14="http://schemas.microsoft.com/office/drawing/2010/main" val="0"/>
              </a:ext>
            </a:extLst>
          </a:blip>
          <a:srcRect l="105" r="-1" b="-1"/>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9" name="Picture 8" descr="A picture containing indoor, book, shelf, messy&#10;&#10;Description automatically generated">
            <a:extLst>
              <a:ext uri="{FF2B5EF4-FFF2-40B4-BE49-F238E27FC236}">
                <a16:creationId xmlns:a16="http://schemas.microsoft.com/office/drawing/2014/main" id="{45CF3088-7E0B-4F45-A721-07F9DAD7EDEA}"/>
              </a:ext>
            </a:extLst>
          </p:cNvPr>
          <p:cNvPicPr>
            <a:picLocks noChangeAspect="1"/>
          </p:cNvPicPr>
          <p:nvPr/>
        </p:nvPicPr>
        <p:blipFill rotWithShape="1">
          <a:blip r:embed="rId4">
            <a:extLst>
              <a:ext uri="{28A0092B-C50C-407E-A947-70E740481C1C}">
                <a14:useLocalDpi xmlns:a14="http://schemas.microsoft.com/office/drawing/2010/main" val="0"/>
              </a:ext>
            </a:extLst>
          </a:blip>
          <a:srcRect l="19600" r="10339" b="-1"/>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10" name="TextBox 9">
            <a:extLst>
              <a:ext uri="{FF2B5EF4-FFF2-40B4-BE49-F238E27FC236}">
                <a16:creationId xmlns:a16="http://schemas.microsoft.com/office/drawing/2014/main" id="{4CCBA2E3-C592-124C-B76C-BB090EC33CFF}"/>
              </a:ext>
            </a:extLst>
          </p:cNvPr>
          <p:cNvSpPr txBox="1"/>
          <p:nvPr/>
        </p:nvSpPr>
        <p:spPr>
          <a:xfrm>
            <a:off x="811161" y="634181"/>
            <a:ext cx="4257127" cy="584775"/>
          </a:xfrm>
          <a:prstGeom prst="rect">
            <a:avLst/>
          </a:prstGeom>
          <a:solidFill>
            <a:srgbClr val="FFFF00"/>
          </a:solidFill>
        </p:spPr>
        <p:txBody>
          <a:bodyPr wrap="none" rtlCol="0">
            <a:spAutoFit/>
          </a:bodyPr>
          <a:lstStyle/>
          <a:p>
            <a:r>
              <a:rPr lang="en-US" sz="3200" b="1" dirty="0"/>
              <a:t>Missions Trip Donations</a:t>
            </a:r>
          </a:p>
        </p:txBody>
      </p:sp>
      <p:pic>
        <p:nvPicPr>
          <p:cNvPr id="3" name="Picture 2">
            <a:extLst>
              <a:ext uri="{FF2B5EF4-FFF2-40B4-BE49-F238E27FC236}">
                <a16:creationId xmlns:a16="http://schemas.microsoft.com/office/drawing/2014/main" id="{07EB5D13-A49D-004D-9125-4EA66879CDB7}"/>
              </a:ext>
            </a:extLst>
          </p:cNvPr>
          <p:cNvPicPr>
            <a:picLocks noChangeAspect="1"/>
          </p:cNvPicPr>
          <p:nvPr/>
        </p:nvPicPr>
        <p:blipFill>
          <a:blip r:link="rId5"/>
          <a:stretch>
            <a:fillRect/>
          </a:stretch>
        </p:blipFill>
        <p:spPr>
          <a:xfrm>
            <a:off x="1270000" y="1270000"/>
            <a:ext cx="63500" cy="76200"/>
          </a:xfrm>
          <a:prstGeom prst="rect">
            <a:avLst/>
          </a:prstGeom>
        </p:spPr>
      </p:pic>
    </p:spTree>
    <p:extLst>
      <p:ext uri="{BB962C8B-B14F-4D97-AF65-F5344CB8AC3E}">
        <p14:creationId xmlns:p14="http://schemas.microsoft.com/office/powerpoint/2010/main" val="3340767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71881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69277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One Major Take Away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Two Words: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Spiritual Decline</a:t>
            </a:r>
          </a:p>
        </p:txBody>
      </p:sp>
      <p:pic>
        <p:nvPicPr>
          <p:cNvPr id="5" name="Picture 4">
            <a:extLst>
              <a:ext uri="{FF2B5EF4-FFF2-40B4-BE49-F238E27FC236}">
                <a16:creationId xmlns:a16="http://schemas.microsoft.com/office/drawing/2014/main" id="{C1FCF59B-E59B-3E4D-9E66-A227BFA81808}"/>
              </a:ext>
            </a:extLst>
          </p:cNvPr>
          <p:cNvPicPr>
            <a:picLocks noChangeAspect="1"/>
          </p:cNvPicPr>
          <p:nvPr/>
        </p:nvPicPr>
        <p:blipFill>
          <a:blip r:embed="rId4"/>
          <a:stretch>
            <a:fillRect/>
          </a:stretch>
        </p:blipFill>
        <p:spPr>
          <a:xfrm>
            <a:off x="1044706" y="2962656"/>
            <a:ext cx="4271006" cy="2403875"/>
          </a:xfrm>
          <a:prstGeom prst="rect">
            <a:avLst/>
          </a:prstGeom>
        </p:spPr>
      </p:pic>
      <p:sp>
        <p:nvSpPr>
          <p:cNvPr id="8" name="TextBox 7">
            <a:extLst>
              <a:ext uri="{FF2B5EF4-FFF2-40B4-BE49-F238E27FC236}">
                <a16:creationId xmlns:a16="http://schemas.microsoft.com/office/drawing/2014/main" id="{78A86A71-C92C-9D41-8A92-6A477D1AF10C}"/>
              </a:ext>
            </a:extLst>
          </p:cNvPr>
          <p:cNvSpPr txBox="1"/>
          <p:nvPr/>
        </p:nvSpPr>
        <p:spPr>
          <a:xfrm>
            <a:off x="6316728" y="2962656"/>
            <a:ext cx="5368700" cy="2308324"/>
          </a:xfrm>
          <a:prstGeom prst="rect">
            <a:avLst/>
          </a:prstGeom>
          <a:noFill/>
        </p:spPr>
        <p:txBody>
          <a:bodyPr wrap="square" rtlCol="0">
            <a:spAutoFit/>
          </a:bodyPr>
          <a:lstStyle/>
          <a:p>
            <a:pPr algn="ctr"/>
            <a:r>
              <a:rPr lang="en-US" sz="3600" dirty="0">
                <a:solidFill>
                  <a:schemeClr val="bg1"/>
                </a:solidFill>
              </a:rPr>
              <a:t>A small deviation from your trajectory can make a BIG difference in your destination</a:t>
            </a:r>
          </a:p>
        </p:txBody>
      </p:sp>
    </p:spTree>
    <p:extLst>
      <p:ext uri="{BB962C8B-B14F-4D97-AF65-F5344CB8AC3E}">
        <p14:creationId xmlns:p14="http://schemas.microsoft.com/office/powerpoint/2010/main" val="23667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71881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69277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One Major Take Away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Two Words: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Spiritual Decline</a:t>
            </a:r>
          </a:p>
        </p:txBody>
      </p:sp>
      <p:sp>
        <p:nvSpPr>
          <p:cNvPr id="8" name="TextBox 7">
            <a:extLst>
              <a:ext uri="{FF2B5EF4-FFF2-40B4-BE49-F238E27FC236}">
                <a16:creationId xmlns:a16="http://schemas.microsoft.com/office/drawing/2014/main" id="{78A86A71-C92C-9D41-8A92-6A477D1AF10C}"/>
              </a:ext>
            </a:extLst>
          </p:cNvPr>
          <p:cNvSpPr txBox="1"/>
          <p:nvPr/>
        </p:nvSpPr>
        <p:spPr>
          <a:xfrm>
            <a:off x="2460038" y="2802143"/>
            <a:ext cx="7271924" cy="1754326"/>
          </a:xfrm>
          <a:prstGeom prst="rect">
            <a:avLst/>
          </a:prstGeom>
          <a:noFill/>
        </p:spPr>
        <p:txBody>
          <a:bodyPr wrap="square" rtlCol="0">
            <a:spAutoFit/>
          </a:bodyPr>
          <a:lstStyle/>
          <a:p>
            <a:r>
              <a:rPr lang="en-US" sz="3600" dirty="0">
                <a:solidFill>
                  <a:schemeClr val="bg1"/>
                </a:solidFill>
              </a:rPr>
              <a:t>Solomon’s numerous marriages and extensive harem led to his wandering faith in later years.</a:t>
            </a:r>
          </a:p>
        </p:txBody>
      </p:sp>
    </p:spTree>
    <p:extLst>
      <p:ext uri="{BB962C8B-B14F-4D97-AF65-F5344CB8AC3E}">
        <p14:creationId xmlns:p14="http://schemas.microsoft.com/office/powerpoint/2010/main" val="31068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43840"/>
            <a:ext cx="12192000" cy="271881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692771"/>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One Major Take Away from 1 Kings</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Two Words:  </a:t>
            </a:r>
            <a:r>
              <a:rPr lang="en-US" sz="4000" b="1" dirty="0">
                <a:solidFill>
                  <a:srgbClr val="FFC000"/>
                </a:solidFill>
                <a:effectLst>
                  <a:outerShdw blurRad="63500" dist="88900" algn="l" rotWithShape="0">
                    <a:srgbClr val="002060">
                      <a:alpha val="40000"/>
                    </a:srgbClr>
                  </a:outerShdw>
                </a:effectLst>
                <a:latin typeface="Roboto Slab" pitchFamily="2" charset="0"/>
                <a:ea typeface="Roboto Slab" pitchFamily="2" charset="0"/>
              </a:rPr>
              <a:t>Spiritual Decline</a:t>
            </a:r>
          </a:p>
        </p:txBody>
      </p:sp>
      <p:sp>
        <p:nvSpPr>
          <p:cNvPr id="9" name="TextBox 8">
            <a:extLst>
              <a:ext uri="{FF2B5EF4-FFF2-40B4-BE49-F238E27FC236}">
                <a16:creationId xmlns:a16="http://schemas.microsoft.com/office/drawing/2014/main" id="{31D12FD3-D50F-7C40-AEE8-4DA568B55D42}"/>
              </a:ext>
            </a:extLst>
          </p:cNvPr>
          <p:cNvSpPr txBox="1"/>
          <p:nvPr/>
        </p:nvSpPr>
        <p:spPr>
          <a:xfrm>
            <a:off x="1270000" y="2417901"/>
            <a:ext cx="9268072" cy="3170099"/>
          </a:xfrm>
          <a:prstGeom prst="rect">
            <a:avLst/>
          </a:prstGeom>
          <a:noFill/>
        </p:spPr>
        <p:txBody>
          <a:bodyPr wrap="square" rtlCol="0">
            <a:spAutoFit/>
          </a:bodyPr>
          <a:lstStyle/>
          <a:p>
            <a:r>
              <a:rPr lang="en-US" sz="4000" dirty="0">
                <a:solidFill>
                  <a:schemeClr val="bg1"/>
                </a:solidFill>
              </a:rPr>
              <a:t>Like King Solomon, eventually compromise after compromise will lead us to places we never intended to be in our lives.  And these compromises can have unintended consequences.</a:t>
            </a:r>
          </a:p>
        </p:txBody>
      </p:sp>
    </p:spTree>
    <p:extLst>
      <p:ext uri="{BB962C8B-B14F-4D97-AF65-F5344CB8AC3E}">
        <p14:creationId xmlns:p14="http://schemas.microsoft.com/office/powerpoint/2010/main" val="2877389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918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37CCF-46FD-FD4A-AE2F-DC673F87581B}"/>
              </a:ext>
            </a:extLst>
          </p:cNvPr>
          <p:cNvPicPr>
            <a:picLocks noChangeAspect="1"/>
          </p:cNvPicPr>
          <p:nvPr/>
        </p:nvPicPr>
        <p:blipFill>
          <a:blip r:embed="rId3"/>
          <a:stretch>
            <a:fillRect/>
          </a:stretch>
        </p:blipFill>
        <p:spPr>
          <a:xfrm>
            <a:off x="0" y="0"/>
            <a:ext cx="12192000" cy="6876716"/>
          </a:xfrm>
          <a:prstGeom prst="rect">
            <a:avLst/>
          </a:prstGeom>
        </p:spPr>
      </p:pic>
    </p:spTree>
    <p:extLst>
      <p:ext uri="{BB962C8B-B14F-4D97-AF65-F5344CB8AC3E}">
        <p14:creationId xmlns:p14="http://schemas.microsoft.com/office/powerpoint/2010/main" val="4103282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86A83-56E6-184E-BF15-DD54D81B6B2F}"/>
              </a:ext>
            </a:extLst>
          </p:cNvPr>
          <p:cNvPicPr>
            <a:picLocks noChangeAspect="1"/>
          </p:cNvPicPr>
          <p:nvPr/>
        </p:nvPicPr>
        <p:blipFill>
          <a:blip r:embed="rId3"/>
          <a:stretch>
            <a:fillRect/>
          </a:stretch>
        </p:blipFill>
        <p:spPr>
          <a:xfrm>
            <a:off x="-1" y="0"/>
            <a:ext cx="12215267" cy="6858000"/>
          </a:xfrm>
          <a:prstGeom prst="rect">
            <a:avLst/>
          </a:prstGeom>
        </p:spPr>
      </p:pic>
    </p:spTree>
    <p:extLst>
      <p:ext uri="{BB962C8B-B14F-4D97-AF65-F5344CB8AC3E}">
        <p14:creationId xmlns:p14="http://schemas.microsoft.com/office/powerpoint/2010/main" val="98804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14729" y="549542"/>
            <a:ext cx="10761784" cy="5262979"/>
          </a:xfrm>
          <a:prstGeom prst="rect">
            <a:avLst/>
          </a:prstGeom>
          <a:noFill/>
        </p:spPr>
        <p:txBody>
          <a:bodyPr wrap="square" rtlCol="0">
            <a:spAutoFit/>
          </a:bodyPr>
          <a:lstStyle/>
          <a:p>
            <a:r>
              <a:rPr lang="en-US" sz="2800" dirty="0">
                <a:solidFill>
                  <a:srgbClr val="FFFF00"/>
                </a:solidFill>
              </a:rPr>
              <a:t>Mark 7 (ESV)</a:t>
            </a:r>
          </a:p>
          <a:p>
            <a:r>
              <a:rPr lang="en-US" sz="2800" dirty="0">
                <a:solidFill>
                  <a:schemeClr val="bg1"/>
                </a:solidFill>
              </a:rPr>
              <a:t>14 And he called the people to him again and said to them, “Hear me, all of you, and understand: </a:t>
            </a:r>
          </a:p>
          <a:p>
            <a:r>
              <a:rPr lang="en-US" sz="2800" dirty="0">
                <a:solidFill>
                  <a:schemeClr val="bg1"/>
                </a:solidFill>
              </a:rPr>
              <a:t>15 There is nothing outside a person that by going into him can defile him, but the things that come out of a person are what defile him.” </a:t>
            </a:r>
          </a:p>
          <a:p>
            <a:r>
              <a:rPr lang="en-US" sz="2800" dirty="0">
                <a:solidFill>
                  <a:schemeClr val="bg1"/>
                </a:solidFill>
              </a:rPr>
              <a:t>17 And when he had entered the house and left the people, his disciples asked him about the parable. </a:t>
            </a:r>
          </a:p>
          <a:p>
            <a:r>
              <a:rPr lang="en-US" sz="2800" dirty="0">
                <a:solidFill>
                  <a:schemeClr val="bg1"/>
                </a:solidFill>
              </a:rPr>
              <a:t>18 And he said to them, “Then are you also without understanding? Do you not see that whatever goes into a person from outside cannot defile him, </a:t>
            </a:r>
          </a:p>
          <a:p>
            <a:r>
              <a:rPr lang="en-US" sz="2800" dirty="0">
                <a:solidFill>
                  <a:schemeClr val="bg1"/>
                </a:solidFill>
              </a:rPr>
              <a:t>19 since it enters not his heart but his stomach, and is expelled?” (Thus he declared all foods clean.) </a:t>
            </a:r>
          </a:p>
        </p:txBody>
      </p:sp>
    </p:spTree>
    <p:extLst>
      <p:ext uri="{BB962C8B-B14F-4D97-AF65-F5344CB8AC3E}">
        <p14:creationId xmlns:p14="http://schemas.microsoft.com/office/powerpoint/2010/main" val="3204115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14729" y="549542"/>
            <a:ext cx="10761784" cy="3108543"/>
          </a:xfrm>
          <a:prstGeom prst="rect">
            <a:avLst/>
          </a:prstGeom>
          <a:noFill/>
        </p:spPr>
        <p:txBody>
          <a:bodyPr wrap="square" rtlCol="0">
            <a:spAutoFit/>
          </a:bodyPr>
          <a:lstStyle/>
          <a:p>
            <a:r>
              <a:rPr lang="en-US" sz="2800" dirty="0">
                <a:solidFill>
                  <a:srgbClr val="FFFF00"/>
                </a:solidFill>
              </a:rPr>
              <a:t>Mark 7 (ESV)</a:t>
            </a:r>
            <a:endParaRPr lang="en-US" sz="2800" dirty="0">
              <a:solidFill>
                <a:schemeClr val="bg1"/>
              </a:solidFill>
            </a:endParaRPr>
          </a:p>
          <a:p>
            <a:r>
              <a:rPr lang="en-US" sz="2800" dirty="0">
                <a:solidFill>
                  <a:schemeClr val="bg1"/>
                </a:solidFill>
              </a:rPr>
              <a:t>20 And he said, “What comes out of a person is what defiles him. </a:t>
            </a:r>
          </a:p>
          <a:p>
            <a:r>
              <a:rPr lang="en-US" sz="2800" dirty="0">
                <a:solidFill>
                  <a:schemeClr val="bg1"/>
                </a:solidFill>
              </a:rPr>
              <a:t>21 For from within, out of the heart of man, come evil thoughts, sexual immorality, theft, murder, adultery, </a:t>
            </a:r>
          </a:p>
          <a:p>
            <a:r>
              <a:rPr lang="en-US" sz="2800" dirty="0">
                <a:solidFill>
                  <a:schemeClr val="bg1"/>
                </a:solidFill>
              </a:rPr>
              <a:t>22 coveting, wickedness, deceit, sensuality, envy, slander, pride, foolishness. </a:t>
            </a:r>
          </a:p>
          <a:p>
            <a:r>
              <a:rPr lang="en-US" sz="2800" dirty="0">
                <a:solidFill>
                  <a:schemeClr val="bg1"/>
                </a:solidFill>
              </a:rPr>
              <a:t>23 All these evil things come from within, and they defile a person.”</a:t>
            </a:r>
          </a:p>
        </p:txBody>
      </p:sp>
    </p:spTree>
    <p:extLst>
      <p:ext uri="{BB962C8B-B14F-4D97-AF65-F5344CB8AC3E}">
        <p14:creationId xmlns:p14="http://schemas.microsoft.com/office/powerpoint/2010/main" val="605422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14729" y="354470"/>
            <a:ext cx="10761784" cy="3539430"/>
          </a:xfrm>
          <a:prstGeom prst="rect">
            <a:avLst/>
          </a:prstGeom>
          <a:noFill/>
        </p:spPr>
        <p:txBody>
          <a:bodyPr wrap="square" rtlCol="0">
            <a:spAutoFit/>
          </a:bodyPr>
          <a:lstStyle/>
          <a:p>
            <a:r>
              <a:rPr lang="en-US" sz="2800" dirty="0">
                <a:solidFill>
                  <a:srgbClr val="FFFF00"/>
                </a:solidFill>
              </a:rPr>
              <a:t>Ezekiel 36 (ESV)</a:t>
            </a:r>
          </a:p>
          <a:p>
            <a:r>
              <a:rPr lang="en-US" sz="2800" dirty="0">
                <a:solidFill>
                  <a:schemeClr val="bg1"/>
                </a:solidFill>
              </a:rPr>
              <a:t>24 I will take you from the nations and gather you from all the countries and bring you into your own land. 25 I will sprinkle clean water on you, and you shall be clean from all your </a:t>
            </a:r>
            <a:r>
              <a:rPr lang="en-US" sz="2800" dirty="0" err="1">
                <a:solidFill>
                  <a:schemeClr val="bg1"/>
                </a:solidFill>
              </a:rPr>
              <a:t>uncleannesses</a:t>
            </a:r>
            <a:r>
              <a:rPr lang="en-US" sz="2800" dirty="0">
                <a:solidFill>
                  <a:schemeClr val="bg1"/>
                </a:solidFill>
              </a:rPr>
              <a:t>, and from all your idols I will cleanse you. 26 </a:t>
            </a:r>
            <a:r>
              <a:rPr lang="en-US" sz="2800" dirty="0">
                <a:solidFill>
                  <a:srgbClr val="FFC000"/>
                </a:solidFill>
              </a:rPr>
              <a:t>And I will give you a new heart, and a new spirit I will put within you. And I will remove the heart of stone from your flesh and give you a heart of flesh. </a:t>
            </a:r>
            <a:r>
              <a:rPr lang="en-US" sz="2800" dirty="0">
                <a:solidFill>
                  <a:schemeClr val="bg1"/>
                </a:solidFill>
              </a:rPr>
              <a:t>27 And I will put my Spirit within you, and cause you to walk in my statutes and be careful to obey my rules.</a:t>
            </a:r>
          </a:p>
        </p:txBody>
      </p:sp>
      <p:sp>
        <p:nvSpPr>
          <p:cNvPr id="3" name="TextBox 2">
            <a:extLst>
              <a:ext uri="{FF2B5EF4-FFF2-40B4-BE49-F238E27FC236}">
                <a16:creationId xmlns:a16="http://schemas.microsoft.com/office/drawing/2014/main" id="{21EC52E2-F99E-0E4A-9C80-79DBD1AF641A}"/>
              </a:ext>
            </a:extLst>
          </p:cNvPr>
          <p:cNvSpPr txBox="1"/>
          <p:nvPr/>
        </p:nvSpPr>
        <p:spPr>
          <a:xfrm>
            <a:off x="514729" y="4103510"/>
            <a:ext cx="10761784" cy="1815882"/>
          </a:xfrm>
          <a:prstGeom prst="rect">
            <a:avLst/>
          </a:prstGeom>
          <a:noFill/>
        </p:spPr>
        <p:txBody>
          <a:bodyPr wrap="square" rtlCol="0">
            <a:spAutoFit/>
          </a:bodyPr>
          <a:lstStyle/>
          <a:p>
            <a:r>
              <a:rPr lang="en-US" sz="2800" dirty="0">
                <a:solidFill>
                  <a:srgbClr val="FFFF00"/>
                </a:solidFill>
              </a:rPr>
              <a:t>Romans 6 (ESV)</a:t>
            </a:r>
          </a:p>
          <a:p>
            <a:r>
              <a:rPr lang="en-US" sz="2800" dirty="0">
                <a:solidFill>
                  <a:schemeClr val="bg1"/>
                </a:solidFill>
              </a:rPr>
              <a:t>We were buried therefore with him by baptism into death, in order </a:t>
            </a:r>
            <a:r>
              <a:rPr lang="en-US" sz="2800" dirty="0">
                <a:solidFill>
                  <a:srgbClr val="FFC000"/>
                </a:solidFill>
              </a:rPr>
              <a:t>that</a:t>
            </a:r>
            <a:r>
              <a:rPr lang="en-US" sz="2800" dirty="0">
                <a:solidFill>
                  <a:schemeClr val="bg1"/>
                </a:solidFill>
              </a:rPr>
              <a:t>, just as Christ was raised from the dead by the glory of the Father, </a:t>
            </a:r>
            <a:r>
              <a:rPr lang="en-US" sz="2800" dirty="0">
                <a:solidFill>
                  <a:srgbClr val="FFC000"/>
                </a:solidFill>
              </a:rPr>
              <a:t>we too might walk in newness of life</a:t>
            </a:r>
            <a:r>
              <a:rPr lang="en-US" sz="2800" dirty="0">
                <a:solidFill>
                  <a:schemeClr val="bg1"/>
                </a:solidFill>
              </a:rPr>
              <a:t>.</a:t>
            </a:r>
          </a:p>
        </p:txBody>
      </p:sp>
    </p:spTree>
    <p:extLst>
      <p:ext uri="{BB962C8B-B14F-4D97-AF65-F5344CB8AC3E}">
        <p14:creationId xmlns:p14="http://schemas.microsoft.com/office/powerpoint/2010/main" val="297532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37CCF-46FD-FD4A-AE2F-DC673F87581B}"/>
              </a:ext>
            </a:extLst>
          </p:cNvPr>
          <p:cNvPicPr>
            <a:picLocks noChangeAspect="1"/>
          </p:cNvPicPr>
          <p:nvPr/>
        </p:nvPicPr>
        <p:blipFill>
          <a:blip r:embed="rId3"/>
          <a:stretch>
            <a:fillRect/>
          </a:stretch>
        </p:blipFill>
        <p:spPr>
          <a:xfrm>
            <a:off x="0" y="0"/>
            <a:ext cx="12192000" cy="6876716"/>
          </a:xfrm>
          <a:prstGeom prst="rect">
            <a:avLst/>
          </a:prstGeom>
        </p:spPr>
      </p:pic>
    </p:spTree>
    <p:extLst>
      <p:ext uri="{BB962C8B-B14F-4D97-AF65-F5344CB8AC3E}">
        <p14:creationId xmlns:p14="http://schemas.microsoft.com/office/powerpoint/2010/main" val="2258269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27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769</Words>
  <Application>Microsoft Macintosh PowerPoint</Application>
  <PresentationFormat>Widescreen</PresentationFormat>
  <Paragraphs>92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15</cp:revision>
  <dcterms:created xsi:type="dcterms:W3CDTF">2019-05-12T12:05:32Z</dcterms:created>
  <dcterms:modified xsi:type="dcterms:W3CDTF">2019-05-12T13:12:38Z</dcterms:modified>
</cp:coreProperties>
</file>