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0" r:id="rId6"/>
    <p:sldId id="271" r:id="rId7"/>
    <p:sldId id="272" r:id="rId8"/>
    <p:sldId id="276" r:id="rId9"/>
    <p:sldId id="275" r:id="rId10"/>
    <p:sldId id="258" r:id="rId11"/>
    <p:sldId id="270" r:id="rId12"/>
    <p:sldId id="269" r:id="rId13"/>
    <p:sldId id="262" r:id="rId14"/>
    <p:sldId id="265" r:id="rId15"/>
    <p:sldId id="263" r:id="rId16"/>
    <p:sldId id="264" r:id="rId17"/>
    <p:sldId id="266" r:id="rId18"/>
    <p:sldId id="267" r:id="rId19"/>
    <p:sldId id="273" r:id="rId20"/>
    <p:sldId id="268"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ACAD-0009-4A55-9DBA-1C6FB2434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4A90D-B251-4668-B96C-5AC7071A3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FE7E73-1B24-4E15-8D7F-1B4099FCBDA5}"/>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22DBDC70-D795-4D12-AF76-0354DB556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27C90-EF30-4496-9C64-6C78A471EE31}"/>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260653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1E12-4B4F-4E9B-9965-272F8B5FF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3E0B0-8FC5-40F4-954F-83A0EF398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C5025-349A-4507-9AFC-D91D69098685}"/>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4F890AA3-CC8E-42E4-BE6B-372F3CABF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F5997-087A-49D2-B6A4-CB25DC00C0EF}"/>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218499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62603-80C4-4327-9DC7-4FAFD2545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403F7-74E6-44CF-B99B-AF24815DF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A569B-5339-4D27-9FF7-01CB8BEC3AAD}"/>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08842B4C-F217-4221-A9C4-277169000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C2CE7-83BE-45D9-818F-131F8EEE91CD}"/>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108714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841-F2DA-42D7-BE55-07814A976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43512-88B9-46A7-87B0-BC7BF50DF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3D5E4-FBA3-4DF2-BE86-80C5B8C2C595}"/>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37D50A18-6CB7-4240-8DA1-D089956AF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B664F-8C0F-4E24-9B5E-6088B55811F1}"/>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345931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94C2-B71B-4F06-9A8D-7FE51B9760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09DC0-554C-441A-9522-8A06C0581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A63D6-3A52-4258-ACC9-692EEACAE9E4}"/>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BB11F39C-1165-4AB5-A281-0A8EF8DF7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46A4C-13AF-4D9F-AFBD-41609F523F7B}"/>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56066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A76B-AEF0-4743-A769-BB0FF262D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4FEF-4348-4118-A41E-538713C33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52CDE-E531-479F-A528-AB1D2E2E5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FEFCA-EFD4-4F3D-B6DA-7130091EFFE1}"/>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6" name="Footer Placeholder 5">
            <a:extLst>
              <a:ext uri="{FF2B5EF4-FFF2-40B4-BE49-F238E27FC236}">
                <a16:creationId xmlns:a16="http://schemas.microsoft.com/office/drawing/2014/main" id="{DFB68A34-1DF6-48BB-99F8-8C01E2BA0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64DCF-E902-4032-A96B-AFDB60D19BD5}"/>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282481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67FC-937E-4EC2-91B4-867C8A9EDF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4D80AD-70B1-424D-817F-CDC5AF099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FBDEF1-0E36-4DFE-9298-7C075AD79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BB367-73A6-4A92-B0DC-6C8C4D40C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208FB-9B6E-4284-A431-FDED09120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AFB185-BC3E-4528-8DD6-BBBB608D141F}"/>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8" name="Footer Placeholder 7">
            <a:extLst>
              <a:ext uri="{FF2B5EF4-FFF2-40B4-BE49-F238E27FC236}">
                <a16:creationId xmlns:a16="http://schemas.microsoft.com/office/drawing/2014/main" id="{58683A06-DF44-4BAD-B05B-A2D577A286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FE0BE-7345-47FF-9603-568860BB0F71}"/>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237310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0CAA-3FD9-4F71-8023-441B63AAF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926D44-7A8D-4D99-BFB7-C249CBD7F806}"/>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4" name="Footer Placeholder 3">
            <a:extLst>
              <a:ext uri="{FF2B5EF4-FFF2-40B4-BE49-F238E27FC236}">
                <a16:creationId xmlns:a16="http://schemas.microsoft.com/office/drawing/2014/main" id="{53669B62-14E1-4D74-B7A6-5F9E5B0DB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ACD01-C610-483E-AE6C-1BAC596E61CA}"/>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73352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13ACF-2691-4E1E-B3D5-5E28B6ADC440}"/>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3" name="Footer Placeholder 2">
            <a:extLst>
              <a:ext uri="{FF2B5EF4-FFF2-40B4-BE49-F238E27FC236}">
                <a16:creationId xmlns:a16="http://schemas.microsoft.com/office/drawing/2014/main" id="{D1C21AA1-17AF-48DD-9B97-D2BC01C91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F4BA2-5AD7-495C-8C71-77830D82EF5C}"/>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202007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3C8-2175-4E5D-8B6E-0A1A82B71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F5D7F0-917D-4700-9B96-E211D83AB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8C189-F025-41C7-8A9D-A77937845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43B78-F75D-4D58-BFF4-07722B3BE380}"/>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6" name="Footer Placeholder 5">
            <a:extLst>
              <a:ext uri="{FF2B5EF4-FFF2-40B4-BE49-F238E27FC236}">
                <a16:creationId xmlns:a16="http://schemas.microsoft.com/office/drawing/2014/main" id="{7C3C2513-C1FA-4DDF-8247-60E596299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E4676-A28B-4CE9-B297-222344D25645}"/>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89451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D5B-6A1A-4D0C-8DD1-7FDDF1D4B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C211A-2136-42B4-A6B3-BED2AA27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A3211-8835-4BA4-A521-A5808A550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44EBA-0B0E-4277-9E78-98AD9A022750}"/>
              </a:ext>
            </a:extLst>
          </p:cNvPr>
          <p:cNvSpPr>
            <a:spLocks noGrp="1"/>
          </p:cNvSpPr>
          <p:nvPr>
            <p:ph type="dt" sz="half" idx="10"/>
          </p:nvPr>
        </p:nvSpPr>
        <p:spPr/>
        <p:txBody>
          <a:bodyPr/>
          <a:lstStyle/>
          <a:p>
            <a:fld id="{ABA07D5A-3F81-4DF8-8655-BD6ACD9A9628}" type="datetimeFigureOut">
              <a:rPr lang="en-US" smtClean="0"/>
              <a:t>5/5/2019</a:t>
            </a:fld>
            <a:endParaRPr lang="en-US"/>
          </a:p>
        </p:txBody>
      </p:sp>
      <p:sp>
        <p:nvSpPr>
          <p:cNvPr id="6" name="Footer Placeholder 5">
            <a:extLst>
              <a:ext uri="{FF2B5EF4-FFF2-40B4-BE49-F238E27FC236}">
                <a16:creationId xmlns:a16="http://schemas.microsoft.com/office/drawing/2014/main" id="{D9852775-B7AA-4F73-B9F9-8B83EBF8B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67816-E669-4A3E-B91F-E39AF3825619}"/>
              </a:ext>
            </a:extLst>
          </p:cNvPr>
          <p:cNvSpPr>
            <a:spLocks noGrp="1"/>
          </p:cNvSpPr>
          <p:nvPr>
            <p:ph type="sldNum" sz="quarter" idx="12"/>
          </p:nvPr>
        </p:nvSpPr>
        <p:spPr/>
        <p:txBody>
          <a:bodyPr/>
          <a:lstStyle/>
          <a:p>
            <a:fld id="{801406B9-4F2C-4602-ABF3-11CD8C6ABD76}" type="slidenum">
              <a:rPr lang="en-US" smtClean="0"/>
              <a:t>‹#›</a:t>
            </a:fld>
            <a:endParaRPr lang="en-US"/>
          </a:p>
        </p:txBody>
      </p:sp>
    </p:spTree>
    <p:extLst>
      <p:ext uri="{BB962C8B-B14F-4D97-AF65-F5344CB8AC3E}">
        <p14:creationId xmlns:p14="http://schemas.microsoft.com/office/powerpoint/2010/main" val="72686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520A14-453F-4417-8041-53C7CA1E7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990AA0-E43F-46FC-A5B8-ADD39DA14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155EE-BD85-4FB7-9947-3BEFA2D70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7D5A-3F81-4DF8-8655-BD6ACD9A9628}" type="datetimeFigureOut">
              <a:rPr lang="en-US" smtClean="0"/>
              <a:t>5/5/2019</a:t>
            </a:fld>
            <a:endParaRPr lang="en-US"/>
          </a:p>
        </p:txBody>
      </p:sp>
      <p:sp>
        <p:nvSpPr>
          <p:cNvPr id="5" name="Footer Placeholder 4">
            <a:extLst>
              <a:ext uri="{FF2B5EF4-FFF2-40B4-BE49-F238E27FC236}">
                <a16:creationId xmlns:a16="http://schemas.microsoft.com/office/drawing/2014/main" id="{E0111ADC-324F-415E-9775-23BA793D3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02E1B-C2D7-4ABA-AC04-358A96545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406B9-4F2C-4602-ABF3-11CD8C6ABD76}" type="slidenum">
              <a:rPr lang="en-US" smtClean="0"/>
              <a:t>‹#›</a:t>
            </a:fld>
            <a:endParaRPr lang="en-US"/>
          </a:p>
        </p:txBody>
      </p:sp>
    </p:spTree>
    <p:extLst>
      <p:ext uri="{BB962C8B-B14F-4D97-AF65-F5344CB8AC3E}">
        <p14:creationId xmlns:p14="http://schemas.microsoft.com/office/powerpoint/2010/main" val="136800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romans+12&amp;version=NIV#fen-NIV-28262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john+17&amp;version=NIV#fen-NIV-26777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john+17&amp;version=NIV#fen-NIV-26777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arketplaceleader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8C989-759B-4B74-98FD-C99781F95312}"/>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407492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AE46-2EE3-44AF-81A8-84FD8D815BFA}"/>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2A2CF23E-1B55-48F3-BC4C-9D9C7AC7B034}"/>
              </a:ext>
            </a:extLst>
          </p:cNvPr>
          <p:cNvSpPr>
            <a:spLocks noGrp="1"/>
          </p:cNvSpPr>
          <p:nvPr>
            <p:ph idx="1"/>
          </p:nvPr>
        </p:nvSpPr>
        <p:spPr/>
        <p:txBody>
          <a:bodyPr/>
          <a:lstStyle/>
          <a:p>
            <a:pPr marL="0" indent="0">
              <a:buNone/>
            </a:pPr>
            <a:r>
              <a:rPr lang="en-US" dirty="0"/>
              <a:t>Mathew 29:1-4</a:t>
            </a:r>
          </a:p>
          <a:p>
            <a:pPr marL="0" indent="0">
              <a:buNone/>
            </a:pPr>
            <a:r>
              <a:rPr lang="en-US" dirty="0"/>
              <a:t>“Dear Brothers, now is the time for you to share what you have learned from me. </a:t>
            </a:r>
            <a:r>
              <a:rPr lang="en-US" sz="2000" dirty="0"/>
              <a:t>2</a:t>
            </a:r>
            <a:r>
              <a:rPr lang="en-US" dirty="0"/>
              <a:t> However, as you share it with others be sure that you keep what I taught you separate from your work life. </a:t>
            </a:r>
            <a:r>
              <a:rPr lang="en-US" sz="2000" dirty="0"/>
              <a:t>3</a:t>
            </a:r>
            <a:r>
              <a:rPr lang="en-US" dirty="0"/>
              <a:t> The principals that I have shared with you only apply to situations outside your work life. Do not make them fit into this context. </a:t>
            </a:r>
            <a:r>
              <a:rPr lang="en-US" sz="2000" dirty="0"/>
              <a:t>4</a:t>
            </a:r>
            <a:r>
              <a:rPr lang="en-US" dirty="0"/>
              <a:t> The miracles you saw in me can only be done in certain situations outside work life. Keep this in mind when thinking about praying for the sick, those who need help, or those who are lost. These truths will not work at, well, um, “work.” </a:t>
            </a:r>
          </a:p>
        </p:txBody>
      </p:sp>
    </p:spTree>
    <p:extLst>
      <p:ext uri="{BB962C8B-B14F-4D97-AF65-F5344CB8AC3E}">
        <p14:creationId xmlns:p14="http://schemas.microsoft.com/office/powerpoint/2010/main" val="373092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0B6CC-B476-4DBA-B843-430E6F7CCE6C}"/>
              </a:ext>
            </a:extLst>
          </p:cNvPr>
          <p:cNvSpPr>
            <a:spLocks noGrp="1"/>
          </p:cNvSpPr>
          <p:nvPr>
            <p:ph idx="1"/>
          </p:nvPr>
        </p:nvSpPr>
        <p:spPr/>
        <p:txBody>
          <a:bodyPr>
            <a:normAutofit fontScale="92500" lnSpcReduction="10000"/>
          </a:bodyPr>
          <a:lstStyle/>
          <a:p>
            <a:r>
              <a:rPr lang="en-US" b="1" baseline="30000" dirty="0"/>
              <a:t>Matthew 28:18 </a:t>
            </a:r>
            <a:r>
              <a:rPr lang="en-US" dirty="0"/>
              <a:t>Then Jesus came to them and said, “</a:t>
            </a:r>
            <a:r>
              <a:rPr lang="en-US" b="1" dirty="0">
                <a:highlight>
                  <a:srgbClr val="FFFF00"/>
                </a:highlight>
              </a:rPr>
              <a:t>All </a:t>
            </a:r>
            <a:r>
              <a:rPr lang="en-US" dirty="0"/>
              <a:t>authority in heaven and on earth has been given to me. </a:t>
            </a:r>
            <a:r>
              <a:rPr lang="en-US" b="1" baseline="30000" dirty="0"/>
              <a:t>19 </a:t>
            </a:r>
            <a:r>
              <a:rPr lang="en-US" dirty="0"/>
              <a:t>Therefore go and make disciples of all nations (</a:t>
            </a:r>
            <a:r>
              <a:rPr lang="en-US" dirty="0">
                <a:highlight>
                  <a:srgbClr val="FFFF00"/>
                </a:highlight>
              </a:rPr>
              <a:t>and companies</a:t>
            </a:r>
            <a:r>
              <a:rPr lang="en-US" dirty="0"/>
              <a:t>) baptizing them in the name of the Father and of the Son and of the Holy Spirit, </a:t>
            </a:r>
            <a:r>
              <a:rPr lang="en-US" b="1" baseline="30000" dirty="0"/>
              <a:t>20 </a:t>
            </a:r>
            <a:r>
              <a:rPr lang="en-US" dirty="0"/>
              <a:t>and teaching them to obey everything I have commanded you. And surely I am with you always, to the very end of the age. (</a:t>
            </a:r>
            <a:r>
              <a:rPr lang="en-US" dirty="0">
                <a:highlight>
                  <a:srgbClr val="FFFF00"/>
                </a:highlight>
              </a:rPr>
              <a:t>and today’s shift</a:t>
            </a:r>
            <a:r>
              <a:rPr lang="en-US" dirty="0"/>
              <a:t>)”</a:t>
            </a:r>
          </a:p>
          <a:p>
            <a:r>
              <a:rPr lang="en-US" b="1" baseline="30000" dirty="0"/>
              <a:t>Romans 12:14 </a:t>
            </a:r>
            <a:r>
              <a:rPr lang="en-US" dirty="0"/>
              <a:t>Bless those who persecute you; bless and do not curse. </a:t>
            </a:r>
            <a:r>
              <a:rPr lang="en-US" b="1" baseline="30000" dirty="0"/>
              <a:t>15 </a:t>
            </a:r>
            <a:r>
              <a:rPr lang="en-US" dirty="0"/>
              <a:t>Rejoice with those who rejoice; mourn with those who mourn. </a:t>
            </a:r>
            <a:r>
              <a:rPr lang="en-US" b="1" baseline="30000" dirty="0"/>
              <a:t>16 </a:t>
            </a:r>
            <a:r>
              <a:rPr lang="en-US" dirty="0"/>
              <a:t>Live in harmony with one another. Do not be proud, but be willing to associate with people of low position.</a:t>
            </a:r>
            <a:r>
              <a:rPr lang="en-US" baseline="30000" dirty="0"/>
              <a:t>[</a:t>
            </a:r>
            <a:r>
              <a:rPr lang="en-US" baseline="30000" dirty="0">
                <a:hlinkClick r:id="rId2" tooltip="See footnote c"/>
              </a:rPr>
              <a:t>c</a:t>
            </a:r>
            <a:r>
              <a:rPr lang="en-US" baseline="30000" dirty="0"/>
              <a:t>]</a:t>
            </a:r>
            <a:r>
              <a:rPr lang="en-US" dirty="0"/>
              <a:t> Do not be conceited.</a:t>
            </a:r>
            <a:r>
              <a:rPr lang="en-US" b="1" baseline="30000" dirty="0"/>
              <a:t>17 </a:t>
            </a:r>
            <a:r>
              <a:rPr lang="en-US" dirty="0"/>
              <a:t>Do not repay anyone evil for evil. Be careful to do what is right in the eyes of everyone. </a:t>
            </a:r>
            <a:r>
              <a:rPr lang="en-US" b="1" baseline="30000" dirty="0"/>
              <a:t>18 </a:t>
            </a:r>
            <a:r>
              <a:rPr lang="en-US" dirty="0"/>
              <a:t>If it is possible, as far as it depends on you, live at peace with everyone.</a:t>
            </a:r>
          </a:p>
          <a:p>
            <a:endParaRPr lang="en-US" dirty="0"/>
          </a:p>
        </p:txBody>
      </p:sp>
      <p:sp>
        <p:nvSpPr>
          <p:cNvPr id="4" name="Title 1">
            <a:extLst>
              <a:ext uri="{FF2B5EF4-FFF2-40B4-BE49-F238E27FC236}">
                <a16:creationId xmlns:a16="http://schemas.microsoft.com/office/drawing/2014/main" id="{EAE83100-D4C0-4F13-8366-B16C7948AAD2}"/>
              </a:ext>
            </a:extLst>
          </p:cNvPr>
          <p:cNvSpPr>
            <a:spLocks noGrp="1"/>
          </p:cNvSpPr>
          <p:nvPr>
            <p:ph type="title"/>
          </p:nvPr>
        </p:nvSpPr>
        <p:spPr>
          <a:xfrm>
            <a:off x="838200" y="365125"/>
            <a:ext cx="10515600" cy="1325563"/>
          </a:xfrm>
        </p:spPr>
        <p:txBody>
          <a:bodyPr/>
          <a:lstStyle/>
          <a:p>
            <a:r>
              <a:rPr lang="en-US" dirty="0"/>
              <a:t>What the Bible Actually Teaches ( and the Holy Spirit Helps Us live)</a:t>
            </a:r>
          </a:p>
        </p:txBody>
      </p:sp>
    </p:spTree>
    <p:extLst>
      <p:ext uri="{BB962C8B-B14F-4D97-AF65-F5344CB8AC3E}">
        <p14:creationId xmlns:p14="http://schemas.microsoft.com/office/powerpoint/2010/main" val="27447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B5B9F-8F42-4C91-84EA-722ED4629BA1}"/>
              </a:ext>
            </a:extLst>
          </p:cNvPr>
          <p:cNvSpPr>
            <a:spLocks noGrp="1"/>
          </p:cNvSpPr>
          <p:nvPr>
            <p:ph idx="1"/>
          </p:nvPr>
        </p:nvSpPr>
        <p:spPr/>
        <p:txBody>
          <a:bodyPr>
            <a:normAutofit fontScale="92500" lnSpcReduction="10000"/>
          </a:bodyPr>
          <a:lstStyle/>
          <a:p>
            <a:r>
              <a:rPr lang="en-US" b="1" baseline="30000" dirty="0"/>
              <a:t>John 17:15 </a:t>
            </a:r>
            <a:r>
              <a:rPr lang="en-US" dirty="0"/>
              <a:t>My prayer is not that you take them out of the world but that you protect them from the evil one. </a:t>
            </a:r>
            <a:r>
              <a:rPr lang="en-US" b="1" baseline="30000" dirty="0"/>
              <a:t>16 </a:t>
            </a:r>
            <a:r>
              <a:rPr lang="en-US" dirty="0"/>
              <a:t>They are not of the world, even as I am not of it. </a:t>
            </a:r>
            <a:r>
              <a:rPr lang="en-US" b="1" baseline="30000" dirty="0"/>
              <a:t>17 </a:t>
            </a:r>
            <a:r>
              <a:rPr lang="en-US" dirty="0"/>
              <a:t>Sanctify them by</a:t>
            </a:r>
            <a:r>
              <a:rPr lang="en-US" baseline="30000" dirty="0"/>
              <a:t>[</a:t>
            </a:r>
            <a:r>
              <a:rPr lang="en-US" baseline="30000" dirty="0">
                <a:hlinkClick r:id="rId2" tooltip="See footnote d"/>
              </a:rPr>
              <a:t>d</a:t>
            </a:r>
            <a:r>
              <a:rPr lang="en-US" baseline="30000" dirty="0"/>
              <a:t>]</a:t>
            </a:r>
            <a:r>
              <a:rPr lang="en-US" dirty="0"/>
              <a:t> the truth; your word is truth. </a:t>
            </a:r>
            <a:r>
              <a:rPr lang="en-US" b="1" baseline="30000" dirty="0"/>
              <a:t>18 </a:t>
            </a:r>
            <a:r>
              <a:rPr lang="en-US" dirty="0"/>
              <a:t>As you sent me into the world, I have sent them into the world.</a:t>
            </a:r>
          </a:p>
          <a:p>
            <a:r>
              <a:rPr lang="en-US" b="1" baseline="30000" dirty="0"/>
              <a:t>Matthew 5:13 </a:t>
            </a:r>
            <a:r>
              <a:rPr lang="en-US" dirty="0"/>
              <a:t>“You are the salt of the earth. But if the salt loses its saltiness, how can it be made salty again? It is no longer good for anything, except to be thrown out and trampled underfoot.</a:t>
            </a:r>
            <a:r>
              <a:rPr lang="en-US" b="1" baseline="30000" dirty="0"/>
              <a:t>14 </a:t>
            </a:r>
            <a:r>
              <a:rPr lang="en-US" dirty="0"/>
              <a:t>“You are the light of the world. A town built on a hill cannot be hidden.</a:t>
            </a:r>
            <a:r>
              <a:rPr lang="en-US" b="1" baseline="30000" dirty="0"/>
              <a:t>15 </a:t>
            </a:r>
            <a:r>
              <a:rPr lang="en-US" dirty="0"/>
              <a:t>Neither do people light a lamp and put it under a bowl. Instead they put it on its stand, and it gives light to everyone in the house. </a:t>
            </a:r>
            <a:r>
              <a:rPr lang="en-US" b="1" baseline="30000" dirty="0"/>
              <a:t>16 </a:t>
            </a:r>
            <a:r>
              <a:rPr lang="en-US" dirty="0"/>
              <a:t>In the same way, let your light shine before others, that they may see your good deeds and glorify your Father in heaven.</a:t>
            </a:r>
          </a:p>
          <a:p>
            <a:endParaRPr lang="en-US" dirty="0"/>
          </a:p>
        </p:txBody>
      </p:sp>
      <p:sp>
        <p:nvSpPr>
          <p:cNvPr id="4" name="Title 1">
            <a:extLst>
              <a:ext uri="{FF2B5EF4-FFF2-40B4-BE49-F238E27FC236}">
                <a16:creationId xmlns:a16="http://schemas.microsoft.com/office/drawing/2014/main" id="{A3DE71DF-BD3A-4939-8F09-6846D9A5F014}"/>
              </a:ext>
            </a:extLst>
          </p:cNvPr>
          <p:cNvSpPr txBox="1">
            <a:spLocks/>
          </p:cNvSpPr>
          <p:nvPr/>
        </p:nvSpPr>
        <p:spPr>
          <a:xfrm>
            <a:off x="9906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the Bible Actually Teaches ( and the Holy Spirit Helps Us live)</a:t>
            </a:r>
          </a:p>
        </p:txBody>
      </p:sp>
    </p:spTree>
    <p:extLst>
      <p:ext uri="{BB962C8B-B14F-4D97-AF65-F5344CB8AC3E}">
        <p14:creationId xmlns:p14="http://schemas.microsoft.com/office/powerpoint/2010/main" val="385764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93A28-BA6D-4CCC-9CD2-0DC3088FCF79}"/>
              </a:ext>
            </a:extLst>
          </p:cNvPr>
          <p:cNvSpPr>
            <a:spLocks noGrp="1"/>
          </p:cNvSpPr>
          <p:nvPr>
            <p:ph idx="1"/>
          </p:nvPr>
        </p:nvSpPr>
        <p:spPr/>
        <p:txBody>
          <a:bodyPr/>
          <a:lstStyle/>
          <a:p>
            <a:r>
              <a:rPr lang="en-US" b="1" baseline="30000" dirty="0"/>
              <a:t>Ephesians 6:5 </a:t>
            </a:r>
            <a:r>
              <a:rPr lang="en-US" dirty="0"/>
              <a:t>…obey your earthly masters with respect and fear, and with sincerity of heart, just as you would obey Christ. </a:t>
            </a:r>
            <a:r>
              <a:rPr lang="en-US" b="1" baseline="30000" dirty="0"/>
              <a:t>6 </a:t>
            </a:r>
            <a:r>
              <a:rPr lang="en-US" dirty="0"/>
              <a:t>Obey them not only to win their favor when their eye is on you, but as slaves of Christ, doing the will of God from your heart. </a:t>
            </a:r>
            <a:r>
              <a:rPr lang="en-US" b="1" baseline="30000" dirty="0"/>
              <a:t>7 </a:t>
            </a:r>
            <a:r>
              <a:rPr lang="en-US" dirty="0"/>
              <a:t>Serve wholeheartedly, as if you were serving the Lord, not people, </a:t>
            </a:r>
            <a:r>
              <a:rPr lang="en-US" b="1" baseline="30000" dirty="0"/>
              <a:t>8 </a:t>
            </a:r>
            <a:r>
              <a:rPr lang="en-US" dirty="0"/>
              <a:t>because you know that the Lord will reward each one for whatever good they do..</a:t>
            </a:r>
          </a:p>
          <a:p>
            <a:r>
              <a:rPr lang="en-US" b="1" baseline="30000" dirty="0"/>
              <a:t>Colossians 3:23 </a:t>
            </a:r>
            <a:r>
              <a:rPr lang="en-US" dirty="0"/>
              <a:t>Whatever you do, work at it with all your heart, as working for the Lord, not for human masters, </a:t>
            </a:r>
            <a:r>
              <a:rPr lang="en-US" b="1" baseline="30000" dirty="0"/>
              <a:t>24 </a:t>
            </a:r>
            <a:r>
              <a:rPr lang="en-US" dirty="0"/>
              <a:t>since you know that you will receive an inheritance from the Lord as a reward. It is the Lord Christ you are serving.</a:t>
            </a:r>
          </a:p>
        </p:txBody>
      </p:sp>
      <p:sp>
        <p:nvSpPr>
          <p:cNvPr id="4" name="Title 1">
            <a:extLst>
              <a:ext uri="{FF2B5EF4-FFF2-40B4-BE49-F238E27FC236}">
                <a16:creationId xmlns:a16="http://schemas.microsoft.com/office/drawing/2014/main" id="{95BA72E4-D6B1-4C68-BCB9-261068BD716E}"/>
              </a:ext>
            </a:extLst>
          </p:cNvPr>
          <p:cNvSpPr>
            <a:spLocks noGrp="1"/>
          </p:cNvSpPr>
          <p:nvPr>
            <p:ph type="title"/>
          </p:nvPr>
        </p:nvSpPr>
        <p:spPr>
          <a:xfrm>
            <a:off x="838200" y="365125"/>
            <a:ext cx="10515600" cy="1325563"/>
          </a:xfrm>
        </p:spPr>
        <p:txBody>
          <a:bodyPr/>
          <a:lstStyle/>
          <a:p>
            <a:r>
              <a:rPr lang="en-US" dirty="0"/>
              <a:t>What the Bible Actually Teaches ( and the Holy Spirit Helps Us live)</a:t>
            </a:r>
          </a:p>
        </p:txBody>
      </p:sp>
    </p:spTree>
    <p:extLst>
      <p:ext uri="{BB962C8B-B14F-4D97-AF65-F5344CB8AC3E}">
        <p14:creationId xmlns:p14="http://schemas.microsoft.com/office/powerpoint/2010/main" val="270137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FF26-8A07-45AA-90A0-27A4122A5224}"/>
              </a:ext>
            </a:extLst>
          </p:cNvPr>
          <p:cNvSpPr>
            <a:spLocks noGrp="1"/>
          </p:cNvSpPr>
          <p:nvPr>
            <p:ph type="title"/>
          </p:nvPr>
        </p:nvSpPr>
        <p:spPr/>
        <p:txBody>
          <a:bodyPr/>
          <a:lstStyle/>
          <a:p>
            <a:r>
              <a:rPr lang="en-US" dirty="0"/>
              <a:t>What the Bible Actually Teaches ( and the Holy Spirit Helps Us live)</a:t>
            </a:r>
          </a:p>
        </p:txBody>
      </p:sp>
      <p:sp>
        <p:nvSpPr>
          <p:cNvPr id="3" name="Content Placeholder 2">
            <a:extLst>
              <a:ext uri="{FF2B5EF4-FFF2-40B4-BE49-F238E27FC236}">
                <a16:creationId xmlns:a16="http://schemas.microsoft.com/office/drawing/2014/main" id="{304EC7ED-CE10-4D8D-BDA5-D332AB584784}"/>
              </a:ext>
            </a:extLst>
          </p:cNvPr>
          <p:cNvSpPr>
            <a:spLocks noGrp="1"/>
          </p:cNvSpPr>
          <p:nvPr>
            <p:ph idx="1"/>
          </p:nvPr>
        </p:nvSpPr>
        <p:spPr/>
        <p:txBody>
          <a:bodyPr/>
          <a:lstStyle/>
          <a:p>
            <a:r>
              <a:rPr lang="en-US" dirty="0"/>
              <a:t>Make it your ambition to lead a quiet life and attend to your own business and work with your hands, just as we commanded you; so that you may behave properly towards outsiders and not be in any need” 1 Thessalonians 4:11-12</a:t>
            </a:r>
          </a:p>
          <a:p>
            <a:r>
              <a:rPr lang="en-US" dirty="0"/>
              <a:t>From Creation to Eternal Glory, work matters	</a:t>
            </a:r>
          </a:p>
          <a:p>
            <a:pPr lvl="1"/>
            <a:r>
              <a:rPr lang="en-US" dirty="0"/>
              <a:t>Genesis 1:26-31</a:t>
            </a:r>
          </a:p>
          <a:p>
            <a:pPr lvl="1"/>
            <a:r>
              <a:rPr lang="en-US" dirty="0"/>
              <a:t>Isaiah 65:17-23</a:t>
            </a:r>
          </a:p>
          <a:p>
            <a:pPr marL="457200" lvl="1" indent="0">
              <a:buNone/>
            </a:pPr>
            <a:endParaRPr lang="en-US" dirty="0"/>
          </a:p>
        </p:txBody>
      </p:sp>
    </p:spTree>
    <p:extLst>
      <p:ext uri="{BB962C8B-B14F-4D97-AF65-F5344CB8AC3E}">
        <p14:creationId xmlns:p14="http://schemas.microsoft.com/office/powerpoint/2010/main" val="259030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9E98-279D-4719-919F-DABAF01C9F7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A86B15EC-B456-44D4-B9C4-72293C253885}"/>
              </a:ext>
            </a:extLst>
          </p:cNvPr>
          <p:cNvSpPr>
            <a:spLocks noGrp="1"/>
          </p:cNvSpPr>
          <p:nvPr>
            <p:ph idx="1"/>
          </p:nvPr>
        </p:nvSpPr>
        <p:spPr/>
        <p:txBody>
          <a:bodyPr>
            <a:normAutofit/>
          </a:bodyPr>
          <a:lstStyle/>
          <a:p>
            <a:r>
              <a:rPr lang="en-US" b="1" baseline="30000" dirty="0"/>
              <a:t>Proverbs 22:29 </a:t>
            </a:r>
            <a:r>
              <a:rPr lang="en-US" dirty="0"/>
              <a:t>Do you see someone skilled in their work?</a:t>
            </a:r>
            <a:br>
              <a:rPr lang="en-US" dirty="0"/>
            </a:br>
            <a:r>
              <a:rPr lang="en-US" dirty="0"/>
              <a:t>    They will serve before kings;</a:t>
            </a:r>
            <a:br>
              <a:rPr lang="en-US" dirty="0"/>
            </a:br>
            <a:r>
              <a:rPr lang="en-US" dirty="0"/>
              <a:t>    they will not serve before officials of low rank.</a:t>
            </a:r>
          </a:p>
          <a:p>
            <a:r>
              <a:rPr lang="en-US" dirty="0"/>
              <a:t>Bezalel and Oholiab, the tabernacle</a:t>
            </a:r>
          </a:p>
          <a:p>
            <a:r>
              <a:rPr lang="en-US" dirty="0"/>
              <a:t>Hiram, Solomon’s Temple</a:t>
            </a:r>
          </a:p>
          <a:p>
            <a:r>
              <a:rPr lang="en-US" dirty="0"/>
              <a:t>Proverb 31 woman</a:t>
            </a:r>
          </a:p>
          <a:p>
            <a:r>
              <a:rPr lang="en-US" dirty="0"/>
              <a:t>Aquila and Priscilla</a:t>
            </a:r>
          </a:p>
          <a:p>
            <a:r>
              <a:rPr lang="en-US" dirty="0"/>
              <a:t>Lydia</a:t>
            </a:r>
          </a:p>
          <a:p>
            <a:r>
              <a:rPr lang="en-US" dirty="0"/>
              <a:t>Cornelius</a:t>
            </a:r>
          </a:p>
          <a:p>
            <a:endParaRPr lang="en-US" dirty="0"/>
          </a:p>
          <a:p>
            <a:endParaRPr lang="en-US" dirty="0"/>
          </a:p>
        </p:txBody>
      </p:sp>
    </p:spTree>
    <p:extLst>
      <p:ext uri="{BB962C8B-B14F-4D97-AF65-F5344CB8AC3E}">
        <p14:creationId xmlns:p14="http://schemas.microsoft.com/office/powerpoint/2010/main" val="291416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7B98-9A8B-4AB4-B193-EBC9A6A0572A}"/>
              </a:ext>
            </a:extLst>
          </p:cNvPr>
          <p:cNvSpPr>
            <a:spLocks noGrp="1"/>
          </p:cNvSpPr>
          <p:nvPr>
            <p:ph type="title"/>
          </p:nvPr>
        </p:nvSpPr>
        <p:spPr/>
        <p:txBody>
          <a:bodyPr/>
          <a:lstStyle/>
          <a:p>
            <a:r>
              <a:rPr lang="en-US" dirty="0"/>
              <a:t>Applying Talents to talents</a:t>
            </a:r>
          </a:p>
        </p:txBody>
      </p:sp>
      <p:sp>
        <p:nvSpPr>
          <p:cNvPr id="3" name="Content Placeholder 2">
            <a:extLst>
              <a:ext uri="{FF2B5EF4-FFF2-40B4-BE49-F238E27FC236}">
                <a16:creationId xmlns:a16="http://schemas.microsoft.com/office/drawing/2014/main" id="{19E446BF-F5D0-4A9B-B16A-9F2699D12EBF}"/>
              </a:ext>
            </a:extLst>
          </p:cNvPr>
          <p:cNvSpPr>
            <a:spLocks noGrp="1"/>
          </p:cNvSpPr>
          <p:nvPr>
            <p:ph idx="1"/>
          </p:nvPr>
        </p:nvSpPr>
        <p:spPr/>
        <p:txBody>
          <a:bodyPr>
            <a:normAutofit/>
          </a:bodyPr>
          <a:lstStyle/>
          <a:p>
            <a:r>
              <a:rPr lang="en-US" dirty="0"/>
              <a:t>Matthew 25:14-40 and Luke 19:12-27</a:t>
            </a:r>
          </a:p>
          <a:p>
            <a:r>
              <a:rPr lang="en-US" dirty="0"/>
              <a:t>As we are unashamedly aware of God’s presence in our work, we will care more about our work and we will think harder about how our work is going to serve the people benefitting from it. This will result in higher quality work, more expansive vision of the impact of our work, more joy in our work, more awareness of God’s care and concern for coworkers, clients, customers, supervisors, and others.</a:t>
            </a:r>
          </a:p>
        </p:txBody>
      </p:sp>
    </p:spTree>
    <p:extLst>
      <p:ext uri="{BB962C8B-B14F-4D97-AF65-F5344CB8AC3E}">
        <p14:creationId xmlns:p14="http://schemas.microsoft.com/office/powerpoint/2010/main" val="204637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AE70-0F10-4084-89F0-60E40D0B998D}"/>
              </a:ext>
            </a:extLst>
          </p:cNvPr>
          <p:cNvSpPr>
            <a:spLocks noGrp="1"/>
          </p:cNvSpPr>
          <p:nvPr>
            <p:ph type="title"/>
          </p:nvPr>
        </p:nvSpPr>
        <p:spPr/>
        <p:txBody>
          <a:bodyPr/>
          <a:lstStyle/>
          <a:p>
            <a:r>
              <a:rPr lang="en-US" dirty="0"/>
              <a:t>But I’m done with my career….</a:t>
            </a:r>
          </a:p>
        </p:txBody>
      </p:sp>
      <p:sp>
        <p:nvSpPr>
          <p:cNvPr id="3" name="Content Placeholder 2">
            <a:extLst>
              <a:ext uri="{FF2B5EF4-FFF2-40B4-BE49-F238E27FC236}">
                <a16:creationId xmlns:a16="http://schemas.microsoft.com/office/drawing/2014/main" id="{F469D624-07E7-4F82-899D-88E734DEA1F6}"/>
              </a:ext>
            </a:extLst>
          </p:cNvPr>
          <p:cNvSpPr>
            <a:spLocks noGrp="1"/>
          </p:cNvSpPr>
          <p:nvPr>
            <p:ph idx="1"/>
          </p:nvPr>
        </p:nvSpPr>
        <p:spPr/>
        <p:txBody>
          <a:bodyPr/>
          <a:lstStyle/>
          <a:p>
            <a:r>
              <a:rPr lang="en-US" dirty="0"/>
              <a:t>Your whole life is full of purpose and value</a:t>
            </a:r>
          </a:p>
          <a:p>
            <a:pPr lvl="1"/>
            <a:r>
              <a:rPr lang="en-US" dirty="0"/>
              <a:t>Psalm 139</a:t>
            </a:r>
          </a:p>
          <a:p>
            <a:r>
              <a:rPr lang="en-US" dirty="0"/>
              <a:t>What do you care about? How is God pressing you to use resources?</a:t>
            </a:r>
          </a:p>
          <a:p>
            <a:pPr lvl="1"/>
            <a:r>
              <a:rPr lang="en-US" dirty="0"/>
              <a:t>Time/flexible schedule</a:t>
            </a:r>
          </a:p>
          <a:p>
            <a:pPr lvl="1"/>
            <a:r>
              <a:rPr lang="en-US" dirty="0"/>
              <a:t>Life skills</a:t>
            </a:r>
          </a:p>
          <a:p>
            <a:pPr lvl="1"/>
            <a:r>
              <a:rPr lang="en-US" dirty="0"/>
              <a:t>Home, vehicle</a:t>
            </a:r>
          </a:p>
          <a:p>
            <a:pPr lvl="1"/>
            <a:endParaRPr lang="en-US" dirty="0"/>
          </a:p>
          <a:p>
            <a:endParaRPr lang="en-US" dirty="0"/>
          </a:p>
        </p:txBody>
      </p:sp>
    </p:spTree>
    <p:extLst>
      <p:ext uri="{BB962C8B-B14F-4D97-AF65-F5344CB8AC3E}">
        <p14:creationId xmlns:p14="http://schemas.microsoft.com/office/powerpoint/2010/main" val="333068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D5DA-588B-4B63-A65D-BA3E8CC98E32}"/>
              </a:ext>
            </a:extLst>
          </p:cNvPr>
          <p:cNvSpPr>
            <a:spLocks noGrp="1"/>
          </p:cNvSpPr>
          <p:nvPr>
            <p:ph type="title"/>
          </p:nvPr>
        </p:nvSpPr>
        <p:spPr/>
        <p:txBody>
          <a:bodyPr/>
          <a:lstStyle/>
          <a:p>
            <a:r>
              <a:rPr lang="en-US" dirty="0"/>
              <a:t>Perspective – YOU &amp; YOUR USE OF YOU MATTER</a:t>
            </a:r>
          </a:p>
        </p:txBody>
      </p:sp>
      <p:sp>
        <p:nvSpPr>
          <p:cNvPr id="3" name="Content Placeholder 2">
            <a:extLst>
              <a:ext uri="{FF2B5EF4-FFF2-40B4-BE49-F238E27FC236}">
                <a16:creationId xmlns:a16="http://schemas.microsoft.com/office/drawing/2014/main" id="{0178F3F8-EA17-401F-A88B-A374BDE1ECFA}"/>
              </a:ext>
            </a:extLst>
          </p:cNvPr>
          <p:cNvSpPr>
            <a:spLocks noGrp="1"/>
          </p:cNvSpPr>
          <p:nvPr>
            <p:ph idx="1"/>
          </p:nvPr>
        </p:nvSpPr>
        <p:spPr/>
        <p:txBody>
          <a:bodyPr>
            <a:normAutofit/>
          </a:bodyPr>
          <a:lstStyle/>
          <a:p>
            <a:r>
              <a:rPr lang="en-US" dirty="0"/>
              <a:t>How do you check your current status or decisions?</a:t>
            </a:r>
          </a:p>
          <a:p>
            <a:pPr lvl="1"/>
            <a:r>
              <a:rPr lang="en-US" dirty="0"/>
              <a:t>What needs do you see that you can meet?</a:t>
            </a:r>
          </a:p>
          <a:p>
            <a:pPr lvl="1"/>
            <a:r>
              <a:rPr lang="en-US" dirty="0"/>
              <a:t>What opportunities have you been given?</a:t>
            </a:r>
          </a:p>
          <a:p>
            <a:pPr lvl="1"/>
            <a:r>
              <a:rPr lang="en-US" dirty="0"/>
              <a:t>What is your sphere of influence?</a:t>
            </a:r>
          </a:p>
          <a:p>
            <a:pPr lvl="1"/>
            <a:r>
              <a:rPr lang="en-US" dirty="0"/>
              <a:t>What resources do you have at your disposal?</a:t>
            </a:r>
          </a:p>
        </p:txBody>
      </p:sp>
    </p:spTree>
    <p:extLst>
      <p:ext uri="{BB962C8B-B14F-4D97-AF65-F5344CB8AC3E}">
        <p14:creationId xmlns:p14="http://schemas.microsoft.com/office/powerpoint/2010/main" val="245560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D5DA-588B-4B63-A65D-BA3E8CC98E32}"/>
              </a:ext>
            </a:extLst>
          </p:cNvPr>
          <p:cNvSpPr>
            <a:spLocks noGrp="1"/>
          </p:cNvSpPr>
          <p:nvPr>
            <p:ph type="title"/>
          </p:nvPr>
        </p:nvSpPr>
        <p:spPr/>
        <p:txBody>
          <a:bodyPr/>
          <a:lstStyle/>
          <a:p>
            <a:r>
              <a:rPr lang="en-US" dirty="0"/>
              <a:t>Perspective – YOU &amp; YOUR USE OF YOU MATTER</a:t>
            </a:r>
          </a:p>
        </p:txBody>
      </p:sp>
      <p:sp>
        <p:nvSpPr>
          <p:cNvPr id="3" name="Content Placeholder 2">
            <a:extLst>
              <a:ext uri="{FF2B5EF4-FFF2-40B4-BE49-F238E27FC236}">
                <a16:creationId xmlns:a16="http://schemas.microsoft.com/office/drawing/2014/main" id="{0178F3F8-EA17-401F-A88B-A374BDE1ECFA}"/>
              </a:ext>
            </a:extLst>
          </p:cNvPr>
          <p:cNvSpPr>
            <a:spLocks noGrp="1"/>
          </p:cNvSpPr>
          <p:nvPr>
            <p:ph idx="1"/>
          </p:nvPr>
        </p:nvSpPr>
        <p:spPr/>
        <p:txBody>
          <a:bodyPr>
            <a:normAutofit/>
          </a:bodyPr>
          <a:lstStyle/>
          <a:p>
            <a:r>
              <a:rPr lang="en-US" dirty="0"/>
              <a:t>How do you check your current status or decisions? (</a:t>
            </a:r>
            <a:r>
              <a:rPr lang="en-US" dirty="0" err="1"/>
              <a:t>cont</a:t>
            </a:r>
            <a:r>
              <a:rPr lang="en-US" dirty="0"/>
              <a:t>)</a:t>
            </a:r>
          </a:p>
          <a:p>
            <a:pPr lvl="1"/>
            <a:r>
              <a:rPr lang="en-US" dirty="0"/>
              <a:t>What are you inclined to do? Skills, preferences, passion?</a:t>
            </a:r>
          </a:p>
          <a:p>
            <a:pPr lvl="1"/>
            <a:r>
              <a:rPr lang="en-US" dirty="0"/>
              <a:t>What spiritual gifts do you have?</a:t>
            </a:r>
          </a:p>
          <a:p>
            <a:pPr lvl="1"/>
            <a:r>
              <a:rPr lang="en-US" dirty="0"/>
              <a:t>What beliefs about work and others do you harbor that might not align with God’s word?</a:t>
            </a:r>
          </a:p>
          <a:p>
            <a:pPr lvl="1"/>
            <a:r>
              <a:rPr lang="en-US" dirty="0"/>
              <a:t>Who at DCC can you discuss, pray with, be with, do with?</a:t>
            </a:r>
          </a:p>
          <a:p>
            <a:r>
              <a:rPr lang="en-US" dirty="0"/>
              <a:t>What about recreation and other activities?</a:t>
            </a:r>
          </a:p>
        </p:txBody>
      </p:sp>
    </p:spTree>
    <p:extLst>
      <p:ext uri="{BB962C8B-B14F-4D97-AF65-F5344CB8AC3E}">
        <p14:creationId xmlns:p14="http://schemas.microsoft.com/office/powerpoint/2010/main" val="305562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11FD-F9A3-4F97-9C09-751756AD6C30}"/>
              </a:ext>
            </a:extLst>
          </p:cNvPr>
          <p:cNvSpPr>
            <a:spLocks noGrp="1"/>
          </p:cNvSpPr>
          <p:nvPr>
            <p:ph type="title"/>
          </p:nvPr>
        </p:nvSpPr>
        <p:spPr/>
        <p:txBody>
          <a:bodyPr/>
          <a:lstStyle/>
          <a:p>
            <a:r>
              <a:rPr lang="en-US" dirty="0"/>
              <a:t>What Jesus Actually Taught ( and the Holy Spirit Helps Us live)</a:t>
            </a:r>
          </a:p>
        </p:txBody>
      </p:sp>
      <p:sp>
        <p:nvSpPr>
          <p:cNvPr id="3" name="Content Placeholder 2">
            <a:extLst>
              <a:ext uri="{FF2B5EF4-FFF2-40B4-BE49-F238E27FC236}">
                <a16:creationId xmlns:a16="http://schemas.microsoft.com/office/drawing/2014/main" id="{C36B5B9F-8F42-4C91-84EA-722ED4629BA1}"/>
              </a:ext>
            </a:extLst>
          </p:cNvPr>
          <p:cNvSpPr>
            <a:spLocks noGrp="1"/>
          </p:cNvSpPr>
          <p:nvPr>
            <p:ph idx="1"/>
          </p:nvPr>
        </p:nvSpPr>
        <p:spPr/>
        <p:txBody>
          <a:bodyPr>
            <a:normAutofit fontScale="92500" lnSpcReduction="10000"/>
          </a:bodyPr>
          <a:lstStyle/>
          <a:p>
            <a:r>
              <a:rPr lang="en-US" b="1" baseline="30000" dirty="0"/>
              <a:t>John 17:15 </a:t>
            </a:r>
            <a:r>
              <a:rPr lang="en-US" dirty="0"/>
              <a:t>My prayer is not that you take them out of the world but that you protect them from the evil one. </a:t>
            </a:r>
            <a:r>
              <a:rPr lang="en-US" b="1" baseline="30000" dirty="0"/>
              <a:t>16 </a:t>
            </a:r>
            <a:r>
              <a:rPr lang="en-US" dirty="0"/>
              <a:t>They are not of the world, even as I am not of it. </a:t>
            </a:r>
            <a:r>
              <a:rPr lang="en-US" b="1" baseline="30000" dirty="0"/>
              <a:t>17 </a:t>
            </a:r>
            <a:r>
              <a:rPr lang="en-US" dirty="0"/>
              <a:t>Sanctify them by</a:t>
            </a:r>
            <a:r>
              <a:rPr lang="en-US" baseline="30000" dirty="0"/>
              <a:t>[</a:t>
            </a:r>
            <a:r>
              <a:rPr lang="en-US" baseline="30000" dirty="0">
                <a:hlinkClick r:id="rId2" tooltip="See footnote d"/>
              </a:rPr>
              <a:t>d</a:t>
            </a:r>
            <a:r>
              <a:rPr lang="en-US" baseline="30000" dirty="0"/>
              <a:t>]</a:t>
            </a:r>
            <a:r>
              <a:rPr lang="en-US" dirty="0"/>
              <a:t> the truth; your word is truth. </a:t>
            </a:r>
            <a:r>
              <a:rPr lang="en-US" b="1" baseline="30000" dirty="0"/>
              <a:t>18 </a:t>
            </a:r>
            <a:r>
              <a:rPr lang="en-US" dirty="0"/>
              <a:t>As you sent me into the world, I have sent them into the world.</a:t>
            </a:r>
          </a:p>
          <a:p>
            <a:r>
              <a:rPr lang="en-US" b="1" baseline="30000" dirty="0"/>
              <a:t>Matthew 5:13 </a:t>
            </a:r>
            <a:r>
              <a:rPr lang="en-US" dirty="0"/>
              <a:t>“You are the salt of the earth. But if the salt loses its saltiness, how can it be made salty again? It is no longer good for anything, except to be thrown out and trampled underfoot.</a:t>
            </a:r>
            <a:r>
              <a:rPr lang="en-US" b="1" baseline="30000" dirty="0"/>
              <a:t>14 </a:t>
            </a:r>
            <a:r>
              <a:rPr lang="en-US" dirty="0"/>
              <a:t>“You are the light of the world. A town built on a hill cannot be hidden.</a:t>
            </a:r>
            <a:r>
              <a:rPr lang="en-US" b="1" baseline="30000" dirty="0"/>
              <a:t>15 </a:t>
            </a:r>
            <a:r>
              <a:rPr lang="en-US" dirty="0"/>
              <a:t>Neither do people light a lamp and put it under a bowl. Instead they put it on its stand, and it gives light to everyone in the house. </a:t>
            </a:r>
            <a:r>
              <a:rPr lang="en-US" b="1" baseline="30000" dirty="0"/>
              <a:t>16 </a:t>
            </a:r>
            <a:r>
              <a:rPr lang="en-US" dirty="0"/>
              <a:t>In the same way, let your light shine before others, that they may see your good deeds and glorify your Father in heaven.</a:t>
            </a:r>
          </a:p>
          <a:p>
            <a:endParaRPr lang="en-US" dirty="0"/>
          </a:p>
        </p:txBody>
      </p:sp>
    </p:spTree>
    <p:extLst>
      <p:ext uri="{BB962C8B-B14F-4D97-AF65-F5344CB8AC3E}">
        <p14:creationId xmlns:p14="http://schemas.microsoft.com/office/powerpoint/2010/main" val="265281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8D05-D269-4E12-A553-BF96C67B0AC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B633971-59C6-4A29-8D99-D6BE80997CDD}"/>
              </a:ext>
            </a:extLst>
          </p:cNvPr>
          <p:cNvSpPr>
            <a:spLocks noGrp="1"/>
          </p:cNvSpPr>
          <p:nvPr>
            <p:ph idx="1"/>
          </p:nvPr>
        </p:nvSpPr>
        <p:spPr/>
        <p:txBody>
          <a:bodyPr/>
          <a:lstStyle/>
          <a:p>
            <a:r>
              <a:rPr lang="en-US" dirty="0"/>
              <a:t>“The doctrine of </a:t>
            </a:r>
            <a:r>
              <a:rPr lang="en-US" dirty="0" err="1"/>
              <a:t>vocation:Worshiping</a:t>
            </a:r>
            <a:r>
              <a:rPr lang="en-US" dirty="0"/>
              <a:t> God &amp; Living out the Great Commission”  Matt </a:t>
            </a:r>
            <a:r>
              <a:rPr lang="en-US" dirty="0" err="1"/>
              <a:t>Heerema</a:t>
            </a:r>
            <a:r>
              <a:rPr lang="en-US" dirty="0"/>
              <a:t>, Great Commission Leadership Institute, </a:t>
            </a:r>
            <a:r>
              <a:rPr lang="en-US" dirty="0" err="1"/>
              <a:t>pg</a:t>
            </a:r>
            <a:r>
              <a:rPr lang="en-US" dirty="0"/>
              <a:t> 208-220</a:t>
            </a:r>
          </a:p>
          <a:p>
            <a:r>
              <a:rPr lang="en-US" dirty="0"/>
              <a:t>“Questions in regard to Vocation” John </a:t>
            </a:r>
            <a:r>
              <a:rPr lang="en-US" dirty="0" err="1"/>
              <a:t>Hopler</a:t>
            </a:r>
            <a:r>
              <a:rPr lang="en-US" dirty="0"/>
              <a:t>, Great Commission Leadership Institute </a:t>
            </a:r>
            <a:r>
              <a:rPr lang="en-US" dirty="0" err="1"/>
              <a:t>Pg</a:t>
            </a:r>
            <a:r>
              <a:rPr lang="en-US" dirty="0"/>
              <a:t> 221-224</a:t>
            </a:r>
          </a:p>
          <a:p>
            <a:r>
              <a:rPr lang="en-US" dirty="0"/>
              <a:t>“Four Types of Christians” </a:t>
            </a:r>
            <a:r>
              <a:rPr lang="en-US" dirty="0" err="1"/>
              <a:t>Os</a:t>
            </a:r>
            <a:r>
              <a:rPr lang="en-US" dirty="0"/>
              <a:t> Hillman </a:t>
            </a:r>
            <a:r>
              <a:rPr lang="en-US" dirty="0">
                <a:hlinkClick r:id="rId2"/>
              </a:rPr>
              <a:t>www.marketplaceleaders.com</a:t>
            </a:r>
            <a:endParaRPr lang="en-US" dirty="0"/>
          </a:p>
          <a:p>
            <a:r>
              <a:rPr lang="en-US" dirty="0"/>
              <a:t>“Sacred vs secular work” </a:t>
            </a:r>
            <a:r>
              <a:rPr lang="en-US" dirty="0" err="1"/>
              <a:t>Os</a:t>
            </a:r>
            <a:r>
              <a:rPr lang="en-US" dirty="0"/>
              <a:t> Hillman </a:t>
            </a:r>
            <a:r>
              <a:rPr lang="en-US" dirty="0">
                <a:hlinkClick r:id="rId2"/>
              </a:rPr>
              <a:t>www.marketplaceleaders.com</a:t>
            </a:r>
            <a:endParaRPr lang="en-US" dirty="0"/>
          </a:p>
          <a:p>
            <a:endParaRPr lang="en-US" dirty="0"/>
          </a:p>
        </p:txBody>
      </p:sp>
    </p:spTree>
    <p:extLst>
      <p:ext uri="{BB962C8B-B14F-4D97-AF65-F5344CB8AC3E}">
        <p14:creationId xmlns:p14="http://schemas.microsoft.com/office/powerpoint/2010/main" val="47883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8C989-759B-4B74-98FD-C99781F95312}"/>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84361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2E9C-14B1-4344-9A98-79A9C02D815D}"/>
              </a:ext>
            </a:extLst>
          </p:cNvPr>
          <p:cNvSpPr>
            <a:spLocks noGrp="1"/>
          </p:cNvSpPr>
          <p:nvPr>
            <p:ph type="title"/>
          </p:nvPr>
        </p:nvSpPr>
        <p:spPr/>
        <p:txBody>
          <a:bodyPr/>
          <a:lstStyle/>
          <a:p>
            <a:r>
              <a:rPr lang="en-US" dirty="0"/>
              <a:t>Why this topic?</a:t>
            </a:r>
          </a:p>
        </p:txBody>
      </p:sp>
      <p:sp>
        <p:nvSpPr>
          <p:cNvPr id="3" name="Content Placeholder 2">
            <a:extLst>
              <a:ext uri="{FF2B5EF4-FFF2-40B4-BE49-F238E27FC236}">
                <a16:creationId xmlns:a16="http://schemas.microsoft.com/office/drawing/2014/main" id="{1DCB26CE-0D28-4FA2-8C76-C23E86BF4380}"/>
              </a:ext>
            </a:extLst>
          </p:cNvPr>
          <p:cNvSpPr>
            <a:spLocks noGrp="1"/>
          </p:cNvSpPr>
          <p:nvPr>
            <p:ph idx="1"/>
          </p:nvPr>
        </p:nvSpPr>
        <p:spPr/>
        <p:txBody>
          <a:bodyPr/>
          <a:lstStyle/>
          <a:p>
            <a:r>
              <a:rPr lang="en-US" dirty="0"/>
              <a:t>Honor Jesus’ desire for His Great Commission, offering a different narrative of hope, encouragement, and care</a:t>
            </a:r>
          </a:p>
          <a:p>
            <a:r>
              <a:rPr lang="en-US" dirty="0"/>
              <a:t>Tie “My Brother’s Keeper” and “Holy Spirit” tighter to 24%-35% of our life.</a:t>
            </a:r>
          </a:p>
          <a:p>
            <a:r>
              <a:rPr lang="en-US" dirty="0"/>
              <a:t>Renew / Create Vigor for Tomorrow</a:t>
            </a:r>
          </a:p>
        </p:txBody>
      </p:sp>
    </p:spTree>
    <p:extLst>
      <p:ext uri="{BB962C8B-B14F-4D97-AF65-F5344CB8AC3E}">
        <p14:creationId xmlns:p14="http://schemas.microsoft.com/office/powerpoint/2010/main" val="283467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D20-3129-4FD1-8891-137DD058A7D0}"/>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EF688C98-D81A-466D-B8F2-A0063DDE7986}"/>
              </a:ext>
            </a:extLst>
          </p:cNvPr>
          <p:cNvSpPr>
            <a:spLocks noGrp="1"/>
          </p:cNvSpPr>
          <p:nvPr>
            <p:ph idx="1"/>
          </p:nvPr>
        </p:nvSpPr>
        <p:spPr/>
        <p:txBody>
          <a:bodyPr/>
          <a:lstStyle/>
          <a:p>
            <a:r>
              <a:rPr lang="en-US" dirty="0"/>
              <a:t>Studies show no significantly greater ethics among American workers that claim to take part in religious activities</a:t>
            </a:r>
          </a:p>
          <a:p>
            <a:r>
              <a:rPr lang="en-US" dirty="0"/>
              <a:t>There is no significant difference between the churched and unchurched in:</a:t>
            </a:r>
          </a:p>
          <a:p>
            <a:pPr lvl="1"/>
            <a:r>
              <a:rPr lang="en-US" dirty="0"/>
              <a:t>Pilfering company supplies or time</a:t>
            </a:r>
          </a:p>
          <a:p>
            <a:pPr lvl="1"/>
            <a:r>
              <a:rPr lang="en-US" dirty="0"/>
              <a:t>Cheating on income tax</a:t>
            </a:r>
          </a:p>
          <a:p>
            <a:pPr lvl="1"/>
            <a:r>
              <a:rPr lang="en-US" dirty="0"/>
              <a:t>Calling in “sick” when not really sick</a:t>
            </a:r>
          </a:p>
          <a:p>
            <a:pPr lvl="1"/>
            <a:r>
              <a:rPr lang="en-US" dirty="0"/>
              <a:t>Work Ethic</a:t>
            </a:r>
          </a:p>
          <a:p>
            <a:pPr lvl="1"/>
            <a:r>
              <a:rPr lang="en-US" dirty="0" err="1"/>
              <a:t>Chairty</a:t>
            </a:r>
            <a:endParaRPr lang="en-US" dirty="0"/>
          </a:p>
          <a:p>
            <a:r>
              <a:rPr lang="en-US" dirty="0"/>
              <a:t>Too many Christians believe there is “holy work” and “my work”</a:t>
            </a:r>
          </a:p>
          <a:p>
            <a:endParaRPr lang="en-US" dirty="0"/>
          </a:p>
          <a:p>
            <a:endParaRPr lang="en-US" dirty="0"/>
          </a:p>
        </p:txBody>
      </p:sp>
    </p:spTree>
    <p:extLst>
      <p:ext uri="{BB962C8B-B14F-4D97-AF65-F5344CB8AC3E}">
        <p14:creationId xmlns:p14="http://schemas.microsoft.com/office/powerpoint/2010/main" val="6241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5C7B-60D4-442A-9DAD-C6195400E69F}"/>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7B2DD262-2A9D-4B0C-B8B9-073C6287C722}"/>
              </a:ext>
            </a:extLst>
          </p:cNvPr>
          <p:cNvSpPr>
            <a:spLocks noGrp="1"/>
          </p:cNvSpPr>
          <p:nvPr>
            <p:ph idx="1"/>
          </p:nvPr>
        </p:nvSpPr>
        <p:spPr>
          <a:xfrm>
            <a:off x="838200" y="1825625"/>
            <a:ext cx="10515600" cy="4667250"/>
          </a:xfrm>
        </p:spPr>
        <p:txBody>
          <a:bodyPr>
            <a:normAutofit lnSpcReduction="10000"/>
          </a:bodyPr>
          <a:lstStyle/>
          <a:p>
            <a:r>
              <a:rPr lang="en-US" dirty="0"/>
              <a:t>Many Christians live a segmented life, simply trying to survive work</a:t>
            </a:r>
          </a:p>
          <a:p>
            <a:pPr lvl="1"/>
            <a:r>
              <a:rPr lang="en-US" dirty="0"/>
              <a:t>Ecclesiastes 2:20-23</a:t>
            </a:r>
          </a:p>
          <a:p>
            <a:r>
              <a:rPr lang="en-US" dirty="0">
                <a:solidFill>
                  <a:schemeClr val="bg1">
                    <a:lumMod val="65000"/>
                  </a:schemeClr>
                </a:solidFill>
              </a:rPr>
              <a:t>Many live and work ethically, really hard, task based, but miss connections with people</a:t>
            </a:r>
          </a:p>
          <a:p>
            <a:pPr lvl="1"/>
            <a:r>
              <a:rPr lang="en-US" dirty="0">
                <a:solidFill>
                  <a:schemeClr val="bg1">
                    <a:lumMod val="65000"/>
                  </a:schemeClr>
                </a:solidFill>
              </a:rPr>
              <a:t>Matthew 6:33</a:t>
            </a:r>
          </a:p>
          <a:p>
            <a:r>
              <a:rPr lang="en-US" dirty="0">
                <a:solidFill>
                  <a:schemeClr val="bg1">
                    <a:lumMod val="65000"/>
                  </a:schemeClr>
                </a:solidFill>
              </a:rPr>
              <a:t>Some live with purpose of mission</a:t>
            </a:r>
          </a:p>
          <a:p>
            <a:pPr lvl="1"/>
            <a:r>
              <a:rPr lang="en-US" dirty="0">
                <a:solidFill>
                  <a:schemeClr val="bg1">
                    <a:lumMod val="65000"/>
                  </a:schemeClr>
                </a:solidFill>
              </a:rPr>
              <a:t>Romans 8:14-16</a:t>
            </a:r>
          </a:p>
          <a:p>
            <a:pPr lvl="1"/>
            <a:r>
              <a:rPr lang="en-US" dirty="0">
                <a:solidFill>
                  <a:schemeClr val="bg1">
                    <a:lumMod val="65000"/>
                  </a:schemeClr>
                </a:solidFill>
              </a:rPr>
              <a:t>1 Corinthians 2:4-5; I Corinthians 12:7-9</a:t>
            </a:r>
          </a:p>
          <a:p>
            <a:r>
              <a:rPr lang="en-US" dirty="0">
                <a:solidFill>
                  <a:schemeClr val="bg1">
                    <a:lumMod val="65000"/>
                  </a:schemeClr>
                </a:solidFill>
              </a:rPr>
              <a:t>Some transform their neighborhoods and workplace</a:t>
            </a:r>
          </a:p>
          <a:p>
            <a:pPr lvl="1"/>
            <a:r>
              <a:rPr lang="en-US" dirty="0">
                <a:solidFill>
                  <a:schemeClr val="bg1">
                    <a:lumMod val="65000"/>
                  </a:schemeClr>
                </a:solidFill>
              </a:rPr>
              <a:t>Matthew 6:9-10</a:t>
            </a:r>
          </a:p>
          <a:p>
            <a:r>
              <a:rPr lang="en-US" dirty="0">
                <a:solidFill>
                  <a:schemeClr val="bg1">
                    <a:lumMod val="65000"/>
                  </a:schemeClr>
                </a:solidFill>
              </a:rPr>
              <a:t>Too many retirees and disabled workers “let go”</a:t>
            </a:r>
          </a:p>
        </p:txBody>
      </p:sp>
    </p:spTree>
    <p:extLst>
      <p:ext uri="{BB962C8B-B14F-4D97-AF65-F5344CB8AC3E}">
        <p14:creationId xmlns:p14="http://schemas.microsoft.com/office/powerpoint/2010/main" val="148335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8F2B-88F4-4729-9203-D2359F4A65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5242C1-6035-4EFB-B7D3-71480E6CA4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34DDEB4-D8E1-46DB-B443-812D2770CDCD}"/>
              </a:ext>
            </a:extLst>
          </p:cNvPr>
          <p:cNvPicPr>
            <a:picLocks noChangeAspect="1"/>
          </p:cNvPicPr>
          <p:nvPr/>
        </p:nvPicPr>
        <p:blipFill>
          <a:blip r:embed="rId2"/>
          <a:stretch>
            <a:fillRect/>
          </a:stretch>
        </p:blipFill>
        <p:spPr>
          <a:xfrm>
            <a:off x="623887" y="0"/>
            <a:ext cx="10939463" cy="6492875"/>
          </a:xfrm>
          <a:prstGeom prst="rect">
            <a:avLst/>
          </a:prstGeom>
        </p:spPr>
      </p:pic>
    </p:spTree>
    <p:extLst>
      <p:ext uri="{BB962C8B-B14F-4D97-AF65-F5344CB8AC3E}">
        <p14:creationId xmlns:p14="http://schemas.microsoft.com/office/powerpoint/2010/main" val="220615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5C7B-60D4-442A-9DAD-C6195400E69F}"/>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7B2DD262-2A9D-4B0C-B8B9-073C6287C722}"/>
              </a:ext>
            </a:extLst>
          </p:cNvPr>
          <p:cNvSpPr>
            <a:spLocks noGrp="1"/>
          </p:cNvSpPr>
          <p:nvPr>
            <p:ph idx="1"/>
          </p:nvPr>
        </p:nvSpPr>
        <p:spPr>
          <a:xfrm>
            <a:off x="838200" y="1825625"/>
            <a:ext cx="10515600" cy="4667250"/>
          </a:xfrm>
        </p:spPr>
        <p:txBody>
          <a:bodyPr>
            <a:normAutofit lnSpcReduction="10000"/>
          </a:bodyPr>
          <a:lstStyle/>
          <a:p>
            <a:r>
              <a:rPr lang="en-US" dirty="0">
                <a:solidFill>
                  <a:schemeClr val="bg1">
                    <a:lumMod val="65000"/>
                  </a:schemeClr>
                </a:solidFill>
              </a:rPr>
              <a:t>Many Christians live a segmented life, simply trying to survive work</a:t>
            </a:r>
          </a:p>
          <a:p>
            <a:pPr lvl="1"/>
            <a:r>
              <a:rPr lang="en-US" dirty="0">
                <a:solidFill>
                  <a:schemeClr val="bg1">
                    <a:lumMod val="65000"/>
                  </a:schemeClr>
                </a:solidFill>
              </a:rPr>
              <a:t>Ecclesiastes 2:20-23</a:t>
            </a:r>
          </a:p>
          <a:p>
            <a:r>
              <a:rPr lang="en-US" dirty="0"/>
              <a:t>Many live and work ethically, really hard, task based, but miss connections with people</a:t>
            </a:r>
          </a:p>
          <a:p>
            <a:pPr lvl="1"/>
            <a:r>
              <a:rPr lang="en-US" dirty="0">
                <a:solidFill>
                  <a:schemeClr val="bg1">
                    <a:lumMod val="50000"/>
                  </a:schemeClr>
                </a:solidFill>
              </a:rPr>
              <a:t>Matthew 6:33</a:t>
            </a:r>
          </a:p>
          <a:p>
            <a:r>
              <a:rPr lang="en-US" dirty="0">
                <a:solidFill>
                  <a:schemeClr val="bg1">
                    <a:lumMod val="65000"/>
                  </a:schemeClr>
                </a:solidFill>
              </a:rPr>
              <a:t>Some live with purpose of mission</a:t>
            </a:r>
          </a:p>
          <a:p>
            <a:pPr lvl="1"/>
            <a:r>
              <a:rPr lang="en-US" dirty="0">
                <a:solidFill>
                  <a:schemeClr val="bg1">
                    <a:lumMod val="65000"/>
                  </a:schemeClr>
                </a:solidFill>
              </a:rPr>
              <a:t>Romans 8:14-16</a:t>
            </a:r>
          </a:p>
          <a:p>
            <a:pPr lvl="1"/>
            <a:r>
              <a:rPr lang="en-US" dirty="0">
                <a:solidFill>
                  <a:schemeClr val="bg1">
                    <a:lumMod val="65000"/>
                  </a:schemeClr>
                </a:solidFill>
              </a:rPr>
              <a:t>1 Corinthians 2:4-5; I Corinthians 12:7-9</a:t>
            </a:r>
          </a:p>
          <a:p>
            <a:r>
              <a:rPr lang="en-US" dirty="0">
                <a:solidFill>
                  <a:schemeClr val="bg1">
                    <a:lumMod val="65000"/>
                  </a:schemeClr>
                </a:solidFill>
              </a:rPr>
              <a:t>Some transform their neighborhoods and workplace</a:t>
            </a:r>
          </a:p>
          <a:p>
            <a:pPr lvl="1"/>
            <a:r>
              <a:rPr lang="en-US" dirty="0">
                <a:solidFill>
                  <a:schemeClr val="bg1">
                    <a:lumMod val="65000"/>
                  </a:schemeClr>
                </a:solidFill>
              </a:rPr>
              <a:t>Matthew 6:9-10</a:t>
            </a:r>
          </a:p>
          <a:p>
            <a:r>
              <a:rPr lang="en-US" dirty="0">
                <a:solidFill>
                  <a:schemeClr val="bg1">
                    <a:lumMod val="65000"/>
                  </a:schemeClr>
                </a:solidFill>
              </a:rPr>
              <a:t>Too many retirees and disabled workers “let go”</a:t>
            </a:r>
          </a:p>
        </p:txBody>
      </p:sp>
    </p:spTree>
    <p:extLst>
      <p:ext uri="{BB962C8B-B14F-4D97-AF65-F5344CB8AC3E}">
        <p14:creationId xmlns:p14="http://schemas.microsoft.com/office/powerpoint/2010/main" val="84783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AE39-E6BD-4CB6-8611-D3B6A0599D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6F465-8A71-484B-9269-96B4DD9ED7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39C7B13-6389-41EA-ABB6-2B6E025953C6}"/>
              </a:ext>
            </a:extLst>
          </p:cNvPr>
          <p:cNvPicPr>
            <a:picLocks noChangeAspect="1"/>
          </p:cNvPicPr>
          <p:nvPr/>
        </p:nvPicPr>
        <p:blipFill>
          <a:blip r:embed="rId2"/>
          <a:stretch>
            <a:fillRect/>
          </a:stretch>
        </p:blipFill>
        <p:spPr>
          <a:xfrm>
            <a:off x="561975" y="180974"/>
            <a:ext cx="10939463" cy="6475279"/>
          </a:xfrm>
          <a:prstGeom prst="rect">
            <a:avLst/>
          </a:prstGeom>
        </p:spPr>
      </p:pic>
    </p:spTree>
    <p:extLst>
      <p:ext uri="{BB962C8B-B14F-4D97-AF65-F5344CB8AC3E}">
        <p14:creationId xmlns:p14="http://schemas.microsoft.com/office/powerpoint/2010/main" val="245461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5C7B-60D4-442A-9DAD-C6195400E69F}"/>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7B2DD262-2A9D-4B0C-B8B9-073C6287C722}"/>
              </a:ext>
            </a:extLst>
          </p:cNvPr>
          <p:cNvSpPr>
            <a:spLocks noGrp="1"/>
          </p:cNvSpPr>
          <p:nvPr>
            <p:ph idx="1"/>
          </p:nvPr>
        </p:nvSpPr>
        <p:spPr>
          <a:xfrm>
            <a:off x="838200" y="1825625"/>
            <a:ext cx="10515600" cy="4667250"/>
          </a:xfrm>
        </p:spPr>
        <p:txBody>
          <a:bodyPr>
            <a:normAutofit lnSpcReduction="10000"/>
          </a:bodyPr>
          <a:lstStyle/>
          <a:p>
            <a:r>
              <a:rPr lang="en-US" dirty="0">
                <a:solidFill>
                  <a:schemeClr val="bg1">
                    <a:lumMod val="65000"/>
                  </a:schemeClr>
                </a:solidFill>
              </a:rPr>
              <a:t>Many Christians live a segmented life, simply trying to survive work</a:t>
            </a:r>
          </a:p>
          <a:p>
            <a:pPr lvl="1"/>
            <a:r>
              <a:rPr lang="en-US" dirty="0">
                <a:solidFill>
                  <a:schemeClr val="bg1">
                    <a:lumMod val="65000"/>
                  </a:schemeClr>
                </a:solidFill>
              </a:rPr>
              <a:t>Ecclesiastes 2:20-23</a:t>
            </a:r>
          </a:p>
          <a:p>
            <a:r>
              <a:rPr lang="en-US" dirty="0"/>
              <a:t>Many live and work ethically, really hard, task based, but miss connections with people</a:t>
            </a:r>
          </a:p>
          <a:p>
            <a:pPr lvl="1"/>
            <a:r>
              <a:rPr lang="en-US" b="1" dirty="0"/>
              <a:t>Matthew 6:33</a:t>
            </a:r>
          </a:p>
          <a:p>
            <a:r>
              <a:rPr lang="en-US" dirty="0"/>
              <a:t>Some live with purpose of mission</a:t>
            </a:r>
          </a:p>
          <a:p>
            <a:pPr lvl="1"/>
            <a:r>
              <a:rPr lang="en-US" dirty="0"/>
              <a:t>Romans 8:14-16</a:t>
            </a:r>
          </a:p>
          <a:p>
            <a:pPr lvl="1"/>
            <a:r>
              <a:rPr lang="en-US" dirty="0"/>
              <a:t>1 Corinthians 2:4-5; I Corinthians 12:7-9</a:t>
            </a:r>
          </a:p>
          <a:p>
            <a:r>
              <a:rPr lang="en-US" dirty="0"/>
              <a:t>Some transform their neighborhoods and workplace</a:t>
            </a:r>
          </a:p>
          <a:p>
            <a:pPr lvl="1"/>
            <a:r>
              <a:rPr lang="en-US" dirty="0"/>
              <a:t>Matthew 6:9-10</a:t>
            </a:r>
          </a:p>
          <a:p>
            <a:r>
              <a:rPr lang="en-US" dirty="0"/>
              <a:t>Too many retirees and disabled workers “let go”</a:t>
            </a:r>
          </a:p>
        </p:txBody>
      </p:sp>
    </p:spTree>
    <p:extLst>
      <p:ext uri="{BB962C8B-B14F-4D97-AF65-F5344CB8AC3E}">
        <p14:creationId xmlns:p14="http://schemas.microsoft.com/office/powerpoint/2010/main" val="3927069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922</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What Jesus Actually Taught ( and the Holy Spirit Helps Us live)</vt:lpstr>
      <vt:lpstr>Why this topic?</vt:lpstr>
      <vt:lpstr>Consider</vt:lpstr>
      <vt:lpstr>Consider</vt:lpstr>
      <vt:lpstr>PowerPoint Presentation</vt:lpstr>
      <vt:lpstr>Consider</vt:lpstr>
      <vt:lpstr>PowerPoint Presentation</vt:lpstr>
      <vt:lpstr>Consider</vt:lpstr>
      <vt:lpstr>What if…..</vt:lpstr>
      <vt:lpstr>What the Bible Actually Teaches ( and the Holy Spirit Helps Us live)</vt:lpstr>
      <vt:lpstr>PowerPoint Presentation</vt:lpstr>
      <vt:lpstr>What the Bible Actually Teaches ( and the Holy Spirit Helps Us live)</vt:lpstr>
      <vt:lpstr>What the Bible Actually Teaches ( and the Holy Spirit Helps Us live)</vt:lpstr>
      <vt:lpstr>Examples</vt:lpstr>
      <vt:lpstr>Applying Talents to talents</vt:lpstr>
      <vt:lpstr>But I’m done with my career….</vt:lpstr>
      <vt:lpstr>Perspective – YOU &amp; YOUR USE OF YOU MATTER</vt:lpstr>
      <vt:lpstr>Perspective – YOU &amp; YOUR USE OF YOU MATTER</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Cornelius</dc:creator>
  <cp:lastModifiedBy>Doug Cornelius</cp:lastModifiedBy>
  <cp:revision>33</cp:revision>
  <dcterms:created xsi:type="dcterms:W3CDTF">2019-05-04T12:40:23Z</dcterms:created>
  <dcterms:modified xsi:type="dcterms:W3CDTF">2019-05-05T13:06:43Z</dcterms:modified>
</cp:coreProperties>
</file>