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515" r:id="rId2"/>
    <p:sldId id="555" r:id="rId3"/>
    <p:sldId id="556" r:id="rId4"/>
    <p:sldId id="501" r:id="rId5"/>
    <p:sldId id="542" r:id="rId6"/>
    <p:sldId id="543" r:id="rId7"/>
    <p:sldId id="505" r:id="rId8"/>
    <p:sldId id="509" r:id="rId9"/>
    <p:sldId id="546" r:id="rId10"/>
    <p:sldId id="545" r:id="rId11"/>
    <p:sldId id="547" r:id="rId12"/>
    <p:sldId id="550" r:id="rId13"/>
    <p:sldId id="549" r:id="rId14"/>
    <p:sldId id="551" r:id="rId15"/>
    <p:sldId id="548" r:id="rId16"/>
    <p:sldId id="552" r:id="rId17"/>
    <p:sldId id="553" r:id="rId18"/>
    <p:sldId id="554" r:id="rId19"/>
    <p:sldId id="49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B92"/>
    <a:srgbClr val="881B75"/>
    <a:srgbClr val="FF8834"/>
    <a:srgbClr val="FF8F33"/>
    <a:srgbClr val="AFD2FF"/>
    <a:srgbClr val="EAAC8A"/>
    <a:srgbClr val="FCBC6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23" autoAdjust="0"/>
    <p:restoredTop sz="94697"/>
  </p:normalViewPr>
  <p:slideViewPr>
    <p:cSldViewPr snapToGrid="0">
      <p:cViewPr varScale="1">
        <p:scale>
          <a:sx n="108" d="100"/>
          <a:sy n="108" d="100"/>
        </p:scale>
        <p:origin x="1080"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4/7/19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4/7/19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325679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144759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10030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4278132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1585073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338271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90616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1497577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56149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18</a:t>
            </a:fld>
            <a:endParaRPr lang="en-US"/>
          </a:p>
        </p:txBody>
      </p:sp>
    </p:spTree>
    <p:extLst>
      <p:ext uri="{BB962C8B-B14F-4D97-AF65-F5344CB8AC3E}">
        <p14:creationId xmlns:p14="http://schemas.microsoft.com/office/powerpoint/2010/main" val="2732704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19</a:t>
            </a:fld>
            <a:endParaRPr lang="en-US"/>
          </a:p>
        </p:txBody>
      </p:sp>
    </p:spTree>
    <p:extLst>
      <p:ext uri="{BB962C8B-B14F-4D97-AF65-F5344CB8AC3E}">
        <p14:creationId xmlns:p14="http://schemas.microsoft.com/office/powerpoint/2010/main" val="313952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81804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310945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War Room video clip to introduce the message</a:t>
            </a:r>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15043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128788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3405229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249832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277241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174455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4/7/19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4/7/19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file:////var/folders/qy/cv6jb4bd6dqdf4f22pzmyzbm0000gn/T/com.microsoft.Powerpoint/converted_emf.em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7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6CD16951-80CF-F944-A0F4-C99706B38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764" y="643467"/>
            <a:ext cx="7188472" cy="5571066"/>
          </a:xfrm>
          <a:prstGeom prst="rect">
            <a:avLst/>
          </a:prstGeom>
        </p:spPr>
      </p:pic>
      <p:pic>
        <p:nvPicPr>
          <p:cNvPr id="4" name="Picture 3">
            <a:extLst>
              <a:ext uri="{FF2B5EF4-FFF2-40B4-BE49-F238E27FC236}">
                <a16:creationId xmlns:a16="http://schemas.microsoft.com/office/drawing/2014/main" id="{89D7B4D3-DCE9-7C47-B8B5-D4A25C849128}"/>
              </a:ext>
            </a:extLst>
          </p:cNvPr>
          <p:cNvPicPr>
            <a:picLocks noChangeAspect="1"/>
          </p:cNvPicPr>
          <p:nvPr/>
        </p:nvPicPr>
        <p:blipFill>
          <a:blip r:link="rId4"/>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DF82A4A1-09E3-174F-97C2-4151CAB8C120}"/>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4870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11497699" cy="1200329"/>
          </a:xfrm>
          <a:prstGeom prst="rect">
            <a:avLst/>
          </a:prstGeom>
          <a:noFill/>
        </p:spPr>
        <p:txBody>
          <a:bodyPr wrap="none" rtlCol="0">
            <a:spAutoFit/>
          </a:bodyPr>
          <a:lstStyle/>
          <a:p>
            <a:r>
              <a:rPr lang="en-US" sz="3600" dirty="0">
                <a:solidFill>
                  <a:srgbClr val="FFFF00"/>
                </a:solidFill>
              </a:rPr>
              <a:t>Ephesians verses / sections that follow the instruction to be</a:t>
            </a:r>
          </a:p>
          <a:p>
            <a:r>
              <a:rPr lang="en-US" sz="3600" dirty="0">
                <a:solidFill>
                  <a:srgbClr val="FFFF00"/>
                </a:solidFill>
              </a:rPr>
              <a:t>filled with the Spirit </a:t>
            </a:r>
          </a:p>
        </p:txBody>
      </p:sp>
      <p:sp>
        <p:nvSpPr>
          <p:cNvPr id="5" name="TextBox 4">
            <a:extLst>
              <a:ext uri="{FF2B5EF4-FFF2-40B4-BE49-F238E27FC236}">
                <a16:creationId xmlns:a16="http://schemas.microsoft.com/office/drawing/2014/main" id="{58D02B44-D672-42DB-AB0A-7B80D5D6B9CF}"/>
              </a:ext>
            </a:extLst>
          </p:cNvPr>
          <p:cNvSpPr txBox="1"/>
          <p:nvPr/>
        </p:nvSpPr>
        <p:spPr>
          <a:xfrm>
            <a:off x="1136556" y="1896208"/>
            <a:ext cx="8777601" cy="2246769"/>
          </a:xfrm>
          <a:prstGeom prst="rect">
            <a:avLst/>
          </a:prstGeom>
          <a:noFill/>
        </p:spPr>
        <p:txBody>
          <a:bodyPr wrap="square" rtlCol="0">
            <a:spAutoFit/>
          </a:bodyPr>
          <a:lstStyle/>
          <a:p>
            <a:r>
              <a:rPr lang="en-US" sz="2800" dirty="0">
                <a:solidFill>
                  <a:schemeClr val="bg1"/>
                </a:solidFill>
              </a:rPr>
              <a:t>5:22-33 Marriage Relationships</a:t>
            </a:r>
          </a:p>
          <a:p>
            <a:r>
              <a:rPr lang="en-US" sz="2800" dirty="0">
                <a:solidFill>
                  <a:schemeClr val="bg1"/>
                </a:solidFill>
              </a:rPr>
              <a:t>6:1-4 Parent / Child Relationships</a:t>
            </a:r>
          </a:p>
          <a:p>
            <a:r>
              <a:rPr lang="en-US" sz="2800" dirty="0">
                <a:solidFill>
                  <a:schemeClr val="bg1"/>
                </a:solidFill>
              </a:rPr>
              <a:t>6:5-9 Work </a:t>
            </a:r>
          </a:p>
          <a:p>
            <a:r>
              <a:rPr lang="en-US" sz="2800" dirty="0">
                <a:solidFill>
                  <a:schemeClr val="bg1"/>
                </a:solidFill>
              </a:rPr>
              <a:t>6:10-20 Spiritual battle</a:t>
            </a:r>
          </a:p>
          <a:p>
            <a:r>
              <a:rPr lang="en-US" sz="2800" dirty="0">
                <a:solidFill>
                  <a:schemeClr val="bg1"/>
                </a:solidFill>
              </a:rPr>
              <a:t>6:19 Witness</a:t>
            </a:r>
          </a:p>
        </p:txBody>
      </p:sp>
    </p:spTree>
    <p:extLst>
      <p:ext uri="{BB962C8B-B14F-4D97-AF65-F5344CB8AC3E}">
        <p14:creationId xmlns:p14="http://schemas.microsoft.com/office/powerpoint/2010/main" val="331064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How Can I be Filled with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0" y="1842664"/>
            <a:ext cx="8741650" cy="2308324"/>
          </a:xfrm>
          <a:prstGeom prst="rect">
            <a:avLst/>
          </a:prstGeom>
          <a:noFill/>
        </p:spPr>
        <p:txBody>
          <a:bodyPr wrap="square" rtlCol="0">
            <a:spAutoFit/>
          </a:bodyPr>
          <a:lstStyle/>
          <a:p>
            <a:pPr marL="742950" indent="-742950">
              <a:buFontTx/>
              <a:buAutoNum type="arabicPeriod"/>
            </a:pPr>
            <a:r>
              <a:rPr lang="en-US" sz="3600" dirty="0">
                <a:latin typeface="Bryndan Write" panose="02000503000000000000" pitchFamily="2" charset="0"/>
              </a:rPr>
              <a:t>Being filled with the Spirit is contrasted with being drunk so it is a matter of being </a:t>
            </a:r>
            <a:r>
              <a:rPr lang="en-US" sz="3600" dirty="0">
                <a:highlight>
                  <a:srgbClr val="FFFF00"/>
                </a:highlight>
                <a:latin typeface="Bryndan Write" panose="02000503000000000000" pitchFamily="2" charset="0"/>
              </a:rPr>
              <a:t>directed, influenced, and governed by the Holy Spirit</a:t>
            </a:r>
            <a:endParaRPr lang="en-US" sz="3600" dirty="0">
              <a:latin typeface="Bryndan Write" panose="02000503000000000000" pitchFamily="2" charset="0"/>
            </a:endParaRPr>
          </a:p>
        </p:txBody>
      </p:sp>
      <p:sp>
        <p:nvSpPr>
          <p:cNvPr id="7" name="TextBox 6">
            <a:extLst>
              <a:ext uri="{FF2B5EF4-FFF2-40B4-BE49-F238E27FC236}">
                <a16:creationId xmlns:a16="http://schemas.microsoft.com/office/drawing/2014/main" id="{9FBC33C7-C62B-7241-A031-1AD50BE212B5}"/>
              </a:ext>
            </a:extLst>
          </p:cNvPr>
          <p:cNvSpPr txBox="1"/>
          <p:nvPr/>
        </p:nvSpPr>
        <p:spPr>
          <a:xfrm>
            <a:off x="2010598" y="4334186"/>
            <a:ext cx="7174966" cy="1754326"/>
          </a:xfrm>
          <a:prstGeom prst="rect">
            <a:avLst/>
          </a:prstGeom>
          <a:noFill/>
        </p:spPr>
        <p:txBody>
          <a:bodyPr wrap="square" rtlCol="0">
            <a:spAutoFit/>
          </a:bodyPr>
          <a:lstStyle/>
          <a:p>
            <a:r>
              <a:rPr lang="en-US" sz="3600" dirty="0">
                <a:latin typeface="Bryndan Write" panose="02000503000000000000" pitchFamily="2" charset="0"/>
              </a:rPr>
              <a:t>So there is an aspect of yielding and surrendering to God in being filled with the Spirit</a:t>
            </a:r>
          </a:p>
        </p:txBody>
      </p:sp>
    </p:spTree>
    <p:extLst>
      <p:ext uri="{BB962C8B-B14F-4D97-AF65-F5344CB8AC3E}">
        <p14:creationId xmlns:p14="http://schemas.microsoft.com/office/powerpoint/2010/main" val="28366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7" grpId="0" build="p"/>
      <p:bldP spid="7"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How Can I be Filled with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1" y="2336393"/>
            <a:ext cx="8741650" cy="1754326"/>
          </a:xfrm>
          <a:prstGeom prst="rect">
            <a:avLst/>
          </a:prstGeom>
          <a:noFill/>
        </p:spPr>
        <p:txBody>
          <a:bodyPr wrap="square" rtlCol="0">
            <a:spAutoFit/>
          </a:bodyPr>
          <a:lstStyle/>
          <a:p>
            <a:r>
              <a:rPr lang="en-US" sz="3600" dirty="0">
                <a:latin typeface="Bryndan Write" panose="02000503000000000000" pitchFamily="2" charset="0"/>
              </a:rPr>
              <a:t>There is what seems to be a parallel passage in Colossians 3 that sheds light on how we can be filled with the Spirit.</a:t>
            </a:r>
          </a:p>
        </p:txBody>
      </p:sp>
    </p:spTree>
    <p:extLst>
      <p:ext uri="{BB962C8B-B14F-4D97-AF65-F5344CB8AC3E}">
        <p14:creationId xmlns:p14="http://schemas.microsoft.com/office/powerpoint/2010/main" val="325230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84475" cy="646331"/>
          </a:xfrm>
          <a:prstGeom prst="rect">
            <a:avLst/>
          </a:prstGeom>
          <a:noFill/>
        </p:spPr>
        <p:txBody>
          <a:bodyPr wrap="none" rtlCol="0">
            <a:spAutoFit/>
          </a:bodyPr>
          <a:lstStyle/>
          <a:p>
            <a:r>
              <a:rPr lang="en-US" sz="3600" dirty="0">
                <a:solidFill>
                  <a:srgbClr val="FFFF00"/>
                </a:solidFill>
              </a:rPr>
              <a:t>Colossians 3:16-24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970318"/>
          </a:xfrm>
          <a:prstGeom prst="rect">
            <a:avLst/>
          </a:prstGeom>
          <a:noFill/>
        </p:spPr>
        <p:txBody>
          <a:bodyPr wrap="square" rtlCol="0">
            <a:spAutoFit/>
          </a:bodyPr>
          <a:lstStyle/>
          <a:p>
            <a:r>
              <a:rPr lang="en-US" sz="2800" dirty="0">
                <a:solidFill>
                  <a:srgbClr val="FFFF00"/>
                </a:solidFill>
              </a:rPr>
              <a:t>16</a:t>
            </a:r>
            <a:r>
              <a:rPr lang="en-US" sz="2800" dirty="0">
                <a:solidFill>
                  <a:schemeClr val="bg1"/>
                </a:solidFill>
              </a:rPr>
              <a:t> Let the word of Christ dwell in you richly, teaching and admonishing one another in all wisdom, singing psalms and hymns and spiritual songs, with thankfulness in your hearts to God. </a:t>
            </a:r>
          </a:p>
          <a:p>
            <a:r>
              <a:rPr lang="en-US" sz="2800" dirty="0">
                <a:solidFill>
                  <a:srgbClr val="FFFF00"/>
                </a:solidFill>
              </a:rPr>
              <a:t>17</a:t>
            </a:r>
            <a:r>
              <a:rPr lang="en-US" sz="2800" dirty="0">
                <a:solidFill>
                  <a:schemeClr val="bg1"/>
                </a:solidFill>
              </a:rPr>
              <a:t> And whatever you do, in word or deed, do everything in the name of the Lord Jesus, giving thanks to God the Father through him.</a:t>
            </a:r>
          </a:p>
          <a:p>
            <a:r>
              <a:rPr lang="en-US" sz="2800" dirty="0">
                <a:solidFill>
                  <a:srgbClr val="FFFF00"/>
                </a:solidFill>
              </a:rPr>
              <a:t>18</a:t>
            </a:r>
            <a:r>
              <a:rPr lang="en-US" sz="2800" dirty="0">
                <a:solidFill>
                  <a:schemeClr val="bg1"/>
                </a:solidFill>
              </a:rPr>
              <a:t> Wives, submit to your husbands, as is fitting in the Lord. </a:t>
            </a:r>
          </a:p>
          <a:p>
            <a:r>
              <a:rPr lang="en-US" sz="2800" dirty="0">
                <a:solidFill>
                  <a:srgbClr val="FFFF00"/>
                </a:solidFill>
              </a:rPr>
              <a:t>19</a:t>
            </a:r>
            <a:r>
              <a:rPr lang="en-US" sz="2800" dirty="0">
                <a:solidFill>
                  <a:schemeClr val="bg1"/>
                </a:solidFill>
              </a:rPr>
              <a:t> Husbands, love your wives, and do not be harsh with them. </a:t>
            </a:r>
          </a:p>
          <a:p>
            <a:r>
              <a:rPr lang="en-US" sz="2800" dirty="0">
                <a:solidFill>
                  <a:srgbClr val="FFFF00"/>
                </a:solidFill>
              </a:rPr>
              <a:t>20</a:t>
            </a:r>
            <a:r>
              <a:rPr lang="en-US" sz="2800" dirty="0">
                <a:solidFill>
                  <a:schemeClr val="bg1"/>
                </a:solidFill>
              </a:rPr>
              <a:t> Children, obey your parents in everything, for this pleases the Lord. </a:t>
            </a:r>
          </a:p>
          <a:p>
            <a:r>
              <a:rPr lang="en-US" sz="2800" dirty="0">
                <a:solidFill>
                  <a:srgbClr val="FFFF00"/>
                </a:solidFill>
              </a:rPr>
              <a:t>21</a:t>
            </a:r>
            <a:r>
              <a:rPr lang="en-US" sz="2800" dirty="0">
                <a:solidFill>
                  <a:schemeClr val="bg1"/>
                </a:solidFill>
              </a:rPr>
              <a:t> Fathers, do not provoke your children, lest they become discouraged. </a:t>
            </a:r>
          </a:p>
        </p:txBody>
      </p:sp>
    </p:spTree>
    <p:extLst>
      <p:ext uri="{BB962C8B-B14F-4D97-AF65-F5344CB8AC3E}">
        <p14:creationId xmlns:p14="http://schemas.microsoft.com/office/powerpoint/2010/main" val="144891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84475" cy="646331"/>
          </a:xfrm>
          <a:prstGeom prst="rect">
            <a:avLst/>
          </a:prstGeom>
          <a:noFill/>
        </p:spPr>
        <p:txBody>
          <a:bodyPr wrap="none" rtlCol="0">
            <a:spAutoFit/>
          </a:bodyPr>
          <a:lstStyle/>
          <a:p>
            <a:r>
              <a:rPr lang="en-US" sz="3600" dirty="0">
                <a:solidFill>
                  <a:srgbClr val="FFFF00"/>
                </a:solidFill>
              </a:rPr>
              <a:t>Colossians 3:16-24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2677656"/>
          </a:xfrm>
          <a:prstGeom prst="rect">
            <a:avLst/>
          </a:prstGeom>
          <a:noFill/>
        </p:spPr>
        <p:txBody>
          <a:bodyPr wrap="square" rtlCol="0">
            <a:spAutoFit/>
          </a:bodyPr>
          <a:lstStyle/>
          <a:p>
            <a:r>
              <a:rPr lang="en-US" sz="2800" dirty="0">
                <a:solidFill>
                  <a:srgbClr val="FFFF00"/>
                </a:solidFill>
              </a:rPr>
              <a:t>22</a:t>
            </a:r>
            <a:r>
              <a:rPr lang="en-US" sz="2800" dirty="0">
                <a:solidFill>
                  <a:schemeClr val="bg1"/>
                </a:solidFill>
              </a:rPr>
              <a:t> Bondservants, obey in everything those who are your earthly masters, not by way of eye-service, as people-pleasers, but with sincerity of heart, fearing the Lord. </a:t>
            </a:r>
          </a:p>
          <a:p>
            <a:r>
              <a:rPr lang="en-US" sz="2800" dirty="0">
                <a:solidFill>
                  <a:srgbClr val="FFFF00"/>
                </a:solidFill>
              </a:rPr>
              <a:t>23</a:t>
            </a:r>
            <a:r>
              <a:rPr lang="en-US" sz="2800" dirty="0">
                <a:solidFill>
                  <a:schemeClr val="bg1"/>
                </a:solidFill>
              </a:rPr>
              <a:t> Whatever you do, work heartily, as for the Lord and not for men, </a:t>
            </a:r>
          </a:p>
          <a:p>
            <a:r>
              <a:rPr lang="en-US" sz="2800" dirty="0">
                <a:solidFill>
                  <a:srgbClr val="FFFF00"/>
                </a:solidFill>
              </a:rPr>
              <a:t>24</a:t>
            </a:r>
            <a:r>
              <a:rPr lang="en-US" sz="2800" dirty="0">
                <a:solidFill>
                  <a:schemeClr val="bg1"/>
                </a:solidFill>
              </a:rPr>
              <a:t> knowing that from the Lord you will receive the inheritance as your reward. You are serving the Lord Christ.</a:t>
            </a:r>
          </a:p>
        </p:txBody>
      </p:sp>
    </p:spTree>
    <p:extLst>
      <p:ext uri="{BB962C8B-B14F-4D97-AF65-F5344CB8AC3E}">
        <p14:creationId xmlns:p14="http://schemas.microsoft.com/office/powerpoint/2010/main" val="223920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How Can I be Filled with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1" y="2336393"/>
            <a:ext cx="8741650" cy="1200329"/>
          </a:xfrm>
          <a:prstGeom prst="rect">
            <a:avLst/>
          </a:prstGeom>
          <a:noFill/>
        </p:spPr>
        <p:txBody>
          <a:bodyPr wrap="square" rtlCol="0">
            <a:spAutoFit/>
          </a:bodyPr>
          <a:lstStyle/>
          <a:p>
            <a:pPr marL="742950" indent="-742950">
              <a:buFont typeface="+mj-lt"/>
              <a:buAutoNum type="arabicPeriod" startAt="2"/>
            </a:pPr>
            <a:r>
              <a:rPr lang="en-US" sz="3600" dirty="0">
                <a:highlight>
                  <a:srgbClr val="FFFF00"/>
                </a:highlight>
                <a:latin typeface="Bryndan Write" panose="02000503000000000000" pitchFamily="2" charset="0"/>
              </a:rPr>
              <a:t>The Word of God </a:t>
            </a:r>
            <a:r>
              <a:rPr lang="en-US" sz="3600" dirty="0">
                <a:latin typeface="Bryndan Write" panose="02000503000000000000" pitchFamily="2" charset="0"/>
              </a:rPr>
              <a:t>plays a role in living the Spirit-filled life</a:t>
            </a:r>
          </a:p>
        </p:txBody>
      </p:sp>
      <p:sp>
        <p:nvSpPr>
          <p:cNvPr id="5" name="TextBox 4">
            <a:extLst>
              <a:ext uri="{FF2B5EF4-FFF2-40B4-BE49-F238E27FC236}">
                <a16:creationId xmlns:a16="http://schemas.microsoft.com/office/drawing/2014/main" id="{FEB33DD9-6FC2-F347-986E-67AA02B5890E}"/>
              </a:ext>
            </a:extLst>
          </p:cNvPr>
          <p:cNvSpPr txBox="1"/>
          <p:nvPr/>
        </p:nvSpPr>
        <p:spPr>
          <a:xfrm>
            <a:off x="2830285" y="3558348"/>
            <a:ext cx="6531429" cy="1815882"/>
          </a:xfrm>
          <a:prstGeom prst="rect">
            <a:avLst/>
          </a:prstGeom>
          <a:noFill/>
        </p:spPr>
        <p:txBody>
          <a:bodyPr wrap="square" rtlCol="0">
            <a:spAutoFit/>
          </a:bodyPr>
          <a:lstStyle/>
          <a:p>
            <a:r>
              <a:rPr lang="en-US" sz="2800" dirty="0">
                <a:latin typeface="Bryndan Write" panose="02000503000000000000" pitchFamily="2" charset="0"/>
              </a:rPr>
              <a:t>*God’s word does God’s work by God’s Spirit</a:t>
            </a:r>
            <a:endParaRPr lang="en-US" sz="1600" dirty="0">
              <a:latin typeface="Bryndan Write" panose="02000503000000000000" pitchFamily="2" charset="0"/>
            </a:endParaRPr>
          </a:p>
          <a:p>
            <a:r>
              <a:rPr lang="en-US" sz="2800" dirty="0">
                <a:latin typeface="Bryndan Write" panose="02000503000000000000" pitchFamily="2" charset="0"/>
              </a:rPr>
              <a:t>*Spiritual fullness is discovered on the path to obedience to the Word of God</a:t>
            </a:r>
          </a:p>
        </p:txBody>
      </p:sp>
    </p:spTree>
    <p:extLst>
      <p:ext uri="{BB962C8B-B14F-4D97-AF65-F5344CB8AC3E}">
        <p14:creationId xmlns:p14="http://schemas.microsoft.com/office/powerpoint/2010/main" val="19853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3" name="TextBox 2">
            <a:extLst>
              <a:ext uri="{FF2B5EF4-FFF2-40B4-BE49-F238E27FC236}">
                <a16:creationId xmlns:a16="http://schemas.microsoft.com/office/drawing/2014/main" id="{1E96978D-ECE6-BB47-B4C3-1842CDB9E20D}"/>
              </a:ext>
            </a:extLst>
          </p:cNvPr>
          <p:cNvSpPr txBox="1"/>
          <p:nvPr/>
        </p:nvSpPr>
        <p:spPr>
          <a:xfrm>
            <a:off x="1316182" y="850612"/>
            <a:ext cx="10232351" cy="1323439"/>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The Results of Being Filled </a:t>
            </a:r>
          </a:p>
          <a:p>
            <a:pPr algn="ctr"/>
            <a:r>
              <a:rPr lang="en-US" sz="4000" b="1" dirty="0">
                <a:highlight>
                  <a:srgbClr val="FFFF00"/>
                </a:highlight>
                <a:latin typeface="Bryndan Write" panose="02000503000000000000" pitchFamily="2" charset="0"/>
              </a:rPr>
              <a:t>with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1932357" y="2131689"/>
            <a:ext cx="9339085" cy="1200329"/>
          </a:xfrm>
          <a:prstGeom prst="rect">
            <a:avLst/>
          </a:prstGeom>
          <a:noFill/>
        </p:spPr>
        <p:txBody>
          <a:bodyPr wrap="square" rtlCol="0">
            <a:spAutoFit/>
          </a:bodyPr>
          <a:lstStyle/>
          <a:p>
            <a:r>
              <a:rPr lang="en-US" sz="3600" dirty="0">
                <a:latin typeface="Bryndan Write" panose="02000503000000000000" pitchFamily="2" charset="0"/>
              </a:rPr>
              <a:t>1: </a:t>
            </a:r>
            <a:r>
              <a:rPr lang="en-US" sz="3600" dirty="0">
                <a:highlight>
                  <a:srgbClr val="FFFF00"/>
                </a:highlight>
                <a:latin typeface="Bryndan Write" panose="02000503000000000000" pitchFamily="2" charset="0"/>
              </a:rPr>
              <a:t>Praise</a:t>
            </a:r>
            <a:r>
              <a:rPr lang="en-US" sz="3600" dirty="0">
                <a:latin typeface="Bryndan Write" panose="02000503000000000000" pitchFamily="2" charset="0"/>
              </a:rPr>
              <a:t> 5:19 </a:t>
            </a:r>
          </a:p>
          <a:p>
            <a:r>
              <a:rPr lang="en-US" sz="3600" dirty="0">
                <a:latin typeface="Bryndan Write" panose="02000503000000000000" pitchFamily="2" charset="0"/>
              </a:rPr>
              <a:t>(relationship with God)</a:t>
            </a:r>
          </a:p>
        </p:txBody>
      </p:sp>
      <p:sp>
        <p:nvSpPr>
          <p:cNvPr id="7" name="TextBox 6">
            <a:extLst>
              <a:ext uri="{FF2B5EF4-FFF2-40B4-BE49-F238E27FC236}">
                <a16:creationId xmlns:a16="http://schemas.microsoft.com/office/drawing/2014/main" id="{AC9DE619-7589-794E-9C53-FAF7FEE28092}"/>
              </a:ext>
            </a:extLst>
          </p:cNvPr>
          <p:cNvSpPr txBox="1"/>
          <p:nvPr/>
        </p:nvSpPr>
        <p:spPr>
          <a:xfrm>
            <a:off x="1932357" y="3525983"/>
            <a:ext cx="7424347" cy="2308324"/>
          </a:xfrm>
          <a:prstGeom prst="rect">
            <a:avLst/>
          </a:prstGeom>
          <a:noFill/>
        </p:spPr>
        <p:txBody>
          <a:bodyPr wrap="square" rtlCol="0">
            <a:spAutoFit/>
          </a:bodyPr>
          <a:lstStyle/>
          <a:p>
            <a:r>
              <a:rPr lang="en-US" sz="3600" dirty="0">
                <a:latin typeface="Bryndan Write" panose="02000503000000000000" pitchFamily="2" charset="0"/>
              </a:rPr>
              <a:t>“addressing one another in psalms and hymns and spiritual songs, singing and making melody to the Lord with your heart"</a:t>
            </a:r>
          </a:p>
        </p:txBody>
      </p:sp>
    </p:spTree>
    <p:extLst>
      <p:ext uri="{BB962C8B-B14F-4D97-AF65-F5344CB8AC3E}">
        <p14:creationId xmlns:p14="http://schemas.microsoft.com/office/powerpoint/2010/main" val="300438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3" name="TextBox 2">
            <a:extLst>
              <a:ext uri="{FF2B5EF4-FFF2-40B4-BE49-F238E27FC236}">
                <a16:creationId xmlns:a16="http://schemas.microsoft.com/office/drawing/2014/main" id="{1E96978D-ECE6-BB47-B4C3-1842CDB9E20D}"/>
              </a:ext>
            </a:extLst>
          </p:cNvPr>
          <p:cNvSpPr txBox="1"/>
          <p:nvPr/>
        </p:nvSpPr>
        <p:spPr>
          <a:xfrm>
            <a:off x="1316182" y="850612"/>
            <a:ext cx="10232351" cy="1323439"/>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The Results of Being Filled </a:t>
            </a:r>
          </a:p>
          <a:p>
            <a:pPr algn="ctr"/>
            <a:r>
              <a:rPr lang="en-US" sz="4000" b="1" dirty="0">
                <a:highlight>
                  <a:srgbClr val="FFFF00"/>
                </a:highlight>
                <a:latin typeface="Bryndan Write" panose="02000503000000000000" pitchFamily="2" charset="0"/>
              </a:rPr>
              <a:t>with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1987775" y="2381196"/>
            <a:ext cx="9339085" cy="1200329"/>
          </a:xfrm>
          <a:prstGeom prst="rect">
            <a:avLst/>
          </a:prstGeom>
          <a:noFill/>
        </p:spPr>
        <p:txBody>
          <a:bodyPr wrap="square" rtlCol="0">
            <a:spAutoFit/>
          </a:bodyPr>
          <a:lstStyle/>
          <a:p>
            <a:r>
              <a:rPr lang="en-US" sz="3600" dirty="0">
                <a:latin typeface="Bryndan Write" panose="02000503000000000000" pitchFamily="2" charset="0"/>
              </a:rPr>
              <a:t>2: </a:t>
            </a:r>
            <a:r>
              <a:rPr lang="en-US" sz="3600" dirty="0">
                <a:highlight>
                  <a:srgbClr val="FFFF00"/>
                </a:highlight>
                <a:latin typeface="Bryndan Write" panose="02000503000000000000" pitchFamily="2" charset="0"/>
              </a:rPr>
              <a:t>Giving Thanks </a:t>
            </a:r>
            <a:r>
              <a:rPr lang="en-US" sz="3600" dirty="0">
                <a:latin typeface="Bryndan Write" panose="02000503000000000000" pitchFamily="2" charset="0"/>
              </a:rPr>
              <a:t>5:20. </a:t>
            </a:r>
          </a:p>
          <a:p>
            <a:r>
              <a:rPr lang="en-US" sz="3600" dirty="0">
                <a:latin typeface="Bryndan Write" panose="02000503000000000000" pitchFamily="2" charset="0"/>
              </a:rPr>
              <a:t>(relationship with our circumstances)</a:t>
            </a:r>
          </a:p>
        </p:txBody>
      </p:sp>
      <p:sp>
        <p:nvSpPr>
          <p:cNvPr id="7" name="TextBox 6">
            <a:extLst>
              <a:ext uri="{FF2B5EF4-FFF2-40B4-BE49-F238E27FC236}">
                <a16:creationId xmlns:a16="http://schemas.microsoft.com/office/drawing/2014/main" id="{AC9DE619-7589-794E-9C53-FAF7FEE28092}"/>
              </a:ext>
            </a:extLst>
          </p:cNvPr>
          <p:cNvSpPr txBox="1"/>
          <p:nvPr/>
        </p:nvSpPr>
        <p:spPr>
          <a:xfrm>
            <a:off x="1987775" y="3644497"/>
            <a:ext cx="7424347" cy="2308324"/>
          </a:xfrm>
          <a:prstGeom prst="rect">
            <a:avLst/>
          </a:prstGeom>
          <a:noFill/>
        </p:spPr>
        <p:txBody>
          <a:bodyPr wrap="square" rtlCol="0">
            <a:spAutoFit/>
          </a:bodyPr>
          <a:lstStyle/>
          <a:p>
            <a:r>
              <a:rPr lang="en-US" sz="3600" dirty="0">
                <a:latin typeface="Bryndan Write" panose="02000503000000000000" pitchFamily="2" charset="0"/>
              </a:rPr>
              <a:t>“giving thanks always and for everything to God the Father in the name of our Lord Jesus Christ,” </a:t>
            </a:r>
          </a:p>
        </p:txBody>
      </p:sp>
    </p:spTree>
    <p:extLst>
      <p:ext uri="{BB962C8B-B14F-4D97-AF65-F5344CB8AC3E}">
        <p14:creationId xmlns:p14="http://schemas.microsoft.com/office/powerpoint/2010/main" val="243034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3" name="TextBox 2">
            <a:extLst>
              <a:ext uri="{FF2B5EF4-FFF2-40B4-BE49-F238E27FC236}">
                <a16:creationId xmlns:a16="http://schemas.microsoft.com/office/drawing/2014/main" id="{1E96978D-ECE6-BB47-B4C3-1842CDB9E20D}"/>
              </a:ext>
            </a:extLst>
          </p:cNvPr>
          <p:cNvSpPr txBox="1"/>
          <p:nvPr/>
        </p:nvSpPr>
        <p:spPr>
          <a:xfrm>
            <a:off x="1316182" y="850612"/>
            <a:ext cx="10232351" cy="1323439"/>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The Results of Being Filled </a:t>
            </a:r>
          </a:p>
          <a:p>
            <a:pPr algn="ctr"/>
            <a:r>
              <a:rPr lang="en-US" sz="4000" b="1" dirty="0">
                <a:highlight>
                  <a:srgbClr val="FFFF00"/>
                </a:highlight>
                <a:latin typeface="Bryndan Write" panose="02000503000000000000" pitchFamily="2" charset="0"/>
              </a:rPr>
              <a:t>with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1987775" y="2381196"/>
            <a:ext cx="9339085" cy="1200329"/>
          </a:xfrm>
          <a:prstGeom prst="rect">
            <a:avLst/>
          </a:prstGeom>
          <a:noFill/>
        </p:spPr>
        <p:txBody>
          <a:bodyPr wrap="square" rtlCol="0">
            <a:spAutoFit/>
          </a:bodyPr>
          <a:lstStyle/>
          <a:p>
            <a:r>
              <a:rPr lang="en-US" sz="3600" dirty="0">
                <a:latin typeface="Bryndan Write" panose="02000503000000000000" pitchFamily="2" charset="0"/>
              </a:rPr>
              <a:t>3: </a:t>
            </a:r>
            <a:r>
              <a:rPr lang="en-US" sz="3600" dirty="0">
                <a:highlight>
                  <a:srgbClr val="FFFF00"/>
                </a:highlight>
                <a:latin typeface="Bryndan Write" panose="02000503000000000000" pitchFamily="2" charset="0"/>
              </a:rPr>
              <a:t>Submitting to One Another </a:t>
            </a:r>
            <a:r>
              <a:rPr lang="en-US" sz="3600" dirty="0">
                <a:latin typeface="Bryndan Write" panose="02000503000000000000" pitchFamily="2" charset="0"/>
              </a:rPr>
              <a:t>5:21 (relationships with others)</a:t>
            </a:r>
          </a:p>
        </p:txBody>
      </p:sp>
      <p:sp>
        <p:nvSpPr>
          <p:cNvPr id="7" name="TextBox 6">
            <a:extLst>
              <a:ext uri="{FF2B5EF4-FFF2-40B4-BE49-F238E27FC236}">
                <a16:creationId xmlns:a16="http://schemas.microsoft.com/office/drawing/2014/main" id="{AC9DE619-7589-794E-9C53-FAF7FEE28092}"/>
              </a:ext>
            </a:extLst>
          </p:cNvPr>
          <p:cNvSpPr txBox="1"/>
          <p:nvPr/>
        </p:nvSpPr>
        <p:spPr>
          <a:xfrm>
            <a:off x="1987775" y="3893879"/>
            <a:ext cx="7424347" cy="1200329"/>
          </a:xfrm>
          <a:prstGeom prst="rect">
            <a:avLst/>
          </a:prstGeom>
          <a:noFill/>
        </p:spPr>
        <p:txBody>
          <a:bodyPr wrap="square" rtlCol="0">
            <a:spAutoFit/>
          </a:bodyPr>
          <a:lstStyle/>
          <a:p>
            <a:r>
              <a:rPr lang="en-US" sz="3600" dirty="0">
                <a:latin typeface="Bryndan Write" panose="02000503000000000000" pitchFamily="2" charset="0"/>
              </a:rPr>
              <a:t>“submitting to one another out of reverence for Christ.”</a:t>
            </a:r>
          </a:p>
        </p:txBody>
      </p:sp>
    </p:spTree>
    <p:extLst>
      <p:ext uri="{BB962C8B-B14F-4D97-AF65-F5344CB8AC3E}">
        <p14:creationId xmlns:p14="http://schemas.microsoft.com/office/powerpoint/2010/main" val="467477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F34B31-4454-554D-8C01-C888B32F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716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7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D7B4D3-DCE9-7C47-B8B5-D4A25C849128}"/>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DF82A4A1-09E3-174F-97C2-4151CAB8C120}"/>
              </a:ext>
            </a:extLst>
          </p:cNvPr>
          <p:cNvPicPr>
            <a:picLocks noChangeAspect="1"/>
          </p:cNvPicPr>
          <p:nvPr/>
        </p:nvPicPr>
        <p:blipFill>
          <a:blip r:link="rId3"/>
          <a:stretch>
            <a:fillRect/>
          </a:stretch>
        </p:blipFill>
        <p:spPr>
          <a:xfrm>
            <a:off x="1270000" y="1270000"/>
            <a:ext cx="63500" cy="76200"/>
          </a:xfrm>
          <a:prstGeom prst="rect">
            <a:avLst/>
          </a:prstGeom>
        </p:spPr>
      </p:pic>
      <p:pic>
        <p:nvPicPr>
          <p:cNvPr id="2" name="Picture 1">
            <a:extLst>
              <a:ext uri="{FF2B5EF4-FFF2-40B4-BE49-F238E27FC236}">
                <a16:creationId xmlns:a16="http://schemas.microsoft.com/office/drawing/2014/main" id="{5A296ACA-B297-A749-B672-1541E823828C}"/>
              </a:ext>
            </a:extLst>
          </p:cNvPr>
          <p:cNvPicPr>
            <a:picLocks noChangeAspect="1"/>
          </p:cNvPicPr>
          <p:nvPr/>
        </p:nvPicPr>
        <p:blipFill>
          <a:blip r:embed="rId4"/>
          <a:stretch>
            <a:fillRect/>
          </a:stretch>
        </p:blipFill>
        <p:spPr>
          <a:xfrm>
            <a:off x="477012" y="778866"/>
            <a:ext cx="4187687" cy="2889504"/>
          </a:xfrm>
          <a:prstGeom prst="rect">
            <a:avLst/>
          </a:prstGeom>
        </p:spPr>
      </p:pic>
      <p:sp>
        <p:nvSpPr>
          <p:cNvPr id="6" name="TextBox 5">
            <a:extLst>
              <a:ext uri="{FF2B5EF4-FFF2-40B4-BE49-F238E27FC236}">
                <a16:creationId xmlns:a16="http://schemas.microsoft.com/office/drawing/2014/main" id="{CD4CA5CA-417F-5D4B-A437-0EF863DD3050}"/>
              </a:ext>
            </a:extLst>
          </p:cNvPr>
          <p:cNvSpPr txBox="1"/>
          <p:nvPr/>
        </p:nvSpPr>
        <p:spPr>
          <a:xfrm>
            <a:off x="6319329" y="1484293"/>
            <a:ext cx="5395659"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t>New or gently used blankets</a:t>
            </a:r>
          </a:p>
          <a:p>
            <a:pPr marL="457200" indent="-457200">
              <a:buFont typeface="Arial" panose="020B0604020202020204" pitchFamily="34" charset="0"/>
              <a:buChar char="•"/>
            </a:pPr>
            <a:r>
              <a:rPr lang="en-US" sz="2400" dirty="0"/>
              <a:t>New or gently used towels</a:t>
            </a:r>
          </a:p>
          <a:p>
            <a:pPr marL="457200" indent="-457200">
              <a:buFont typeface="Arial" panose="020B0604020202020204" pitchFamily="34" charset="0"/>
              <a:buChar char="•"/>
            </a:pPr>
            <a:r>
              <a:rPr lang="en-US" sz="2400" dirty="0"/>
              <a:t>Pencils and pens</a:t>
            </a:r>
          </a:p>
          <a:p>
            <a:pPr marL="457200" indent="-457200">
              <a:buFont typeface="Arial" panose="020B0604020202020204" pitchFamily="34" charset="0"/>
              <a:buChar char="•"/>
            </a:pPr>
            <a:r>
              <a:rPr lang="en-US" sz="2400" dirty="0"/>
              <a:t>Colored pencils with pencil sharpener</a:t>
            </a:r>
          </a:p>
          <a:p>
            <a:pPr marL="457200" indent="-457200">
              <a:buFont typeface="Arial" panose="020B0604020202020204" pitchFamily="34" charset="0"/>
              <a:buChar char="•"/>
            </a:pPr>
            <a:r>
              <a:rPr lang="en-US" sz="2400" dirty="0"/>
              <a:t>Children's coloring books for various ages</a:t>
            </a:r>
          </a:p>
          <a:p>
            <a:pPr marL="457200" indent="-457200">
              <a:buFont typeface="Arial" panose="020B0604020202020204" pitchFamily="34" charset="0"/>
              <a:buChar char="•"/>
            </a:pPr>
            <a:r>
              <a:rPr lang="en-US" sz="2400" dirty="0"/>
              <a:t>Soccer balls</a:t>
            </a:r>
          </a:p>
          <a:p>
            <a:pPr marL="457200" indent="-457200">
              <a:buFont typeface="Arial" panose="020B0604020202020204" pitchFamily="34" charset="0"/>
              <a:buChar char="•"/>
            </a:pPr>
            <a:r>
              <a:rPr lang="en-US" sz="2400" dirty="0"/>
              <a:t>Small air pump (to pump up soccer balls)</a:t>
            </a:r>
          </a:p>
          <a:p>
            <a:pPr marL="457200" indent="-457200">
              <a:buFont typeface="Arial" panose="020B0604020202020204" pitchFamily="34" charset="0"/>
              <a:buChar char="•"/>
            </a:pPr>
            <a:r>
              <a:rPr lang="en-US" sz="2400" dirty="0"/>
              <a:t>Baseballs</a:t>
            </a:r>
          </a:p>
          <a:p>
            <a:pPr marL="457200" indent="-457200">
              <a:buFont typeface="Arial" panose="020B0604020202020204" pitchFamily="34" charset="0"/>
              <a:buChar char="•"/>
            </a:pPr>
            <a:r>
              <a:rPr lang="en-US" sz="2400" dirty="0"/>
              <a:t>Baseball glove (various sizes)</a:t>
            </a:r>
          </a:p>
          <a:p>
            <a:pPr marL="457200" indent="-457200">
              <a:buFont typeface="Arial" panose="020B0604020202020204" pitchFamily="34" charset="0"/>
              <a:buChar char="•"/>
            </a:pPr>
            <a:r>
              <a:rPr lang="en-US" sz="2400" dirty="0"/>
              <a:t>Toys for the church preschool and toddler room</a:t>
            </a:r>
          </a:p>
        </p:txBody>
      </p:sp>
      <p:sp>
        <p:nvSpPr>
          <p:cNvPr id="7" name="Rectangle 6">
            <a:extLst>
              <a:ext uri="{FF2B5EF4-FFF2-40B4-BE49-F238E27FC236}">
                <a16:creationId xmlns:a16="http://schemas.microsoft.com/office/drawing/2014/main" id="{3C2BF245-27CE-6646-B706-1A4BB7338E57}"/>
              </a:ext>
            </a:extLst>
          </p:cNvPr>
          <p:cNvSpPr/>
          <p:nvPr/>
        </p:nvSpPr>
        <p:spPr>
          <a:xfrm>
            <a:off x="525342" y="3967175"/>
            <a:ext cx="5745658" cy="2308324"/>
          </a:xfrm>
          <a:prstGeom prst="rect">
            <a:avLst/>
          </a:prstGeom>
        </p:spPr>
        <p:txBody>
          <a:bodyPr wrap="square">
            <a:spAutoFit/>
          </a:bodyPr>
          <a:lstStyle/>
          <a:p>
            <a:pPr marL="342900" indent="-342900">
              <a:buFont typeface="Arial" panose="020B0604020202020204" pitchFamily="34" charset="0"/>
              <a:buChar char="•"/>
            </a:pPr>
            <a:r>
              <a:rPr lang="en-US" sz="2400" dirty="0"/>
              <a:t>Gently used clothing (all clothing for all ages)</a:t>
            </a:r>
          </a:p>
          <a:p>
            <a:pPr marL="342900" indent="-342900">
              <a:buFont typeface="Arial" panose="020B0604020202020204" pitchFamily="34" charset="0"/>
              <a:buChar char="•"/>
            </a:pPr>
            <a:r>
              <a:rPr lang="en-US" sz="2400" dirty="0"/>
              <a:t>Tooth brushes for children and adults</a:t>
            </a:r>
          </a:p>
          <a:p>
            <a:pPr marL="342900" indent="-342900">
              <a:buFont typeface="Arial" panose="020B0604020202020204" pitchFamily="34" charset="0"/>
              <a:buChar char="•"/>
            </a:pPr>
            <a:r>
              <a:rPr lang="en-US" sz="2400" dirty="0"/>
              <a:t>Small tooth paste tubes</a:t>
            </a:r>
          </a:p>
          <a:p>
            <a:pPr marL="342900" indent="-342900">
              <a:buFont typeface="Arial" panose="020B0604020202020204" pitchFamily="34" charset="0"/>
              <a:buChar char="•"/>
            </a:pPr>
            <a:r>
              <a:rPr lang="en-US" sz="2400" dirty="0"/>
              <a:t>Bars of soap (no liquid soap please)</a:t>
            </a:r>
          </a:p>
          <a:p>
            <a:pPr marL="342900" indent="-342900">
              <a:buFont typeface="Arial" panose="020B0604020202020204" pitchFamily="34" charset="0"/>
              <a:buChar char="•"/>
            </a:pPr>
            <a:r>
              <a:rPr lang="en-US" sz="2400" dirty="0"/>
              <a:t>Bandages / Band-aids</a:t>
            </a:r>
          </a:p>
        </p:txBody>
      </p:sp>
      <p:sp>
        <p:nvSpPr>
          <p:cNvPr id="8" name="TextBox 7">
            <a:extLst>
              <a:ext uri="{FF2B5EF4-FFF2-40B4-BE49-F238E27FC236}">
                <a16:creationId xmlns:a16="http://schemas.microsoft.com/office/drawing/2014/main" id="{3143FCC0-FFE8-A141-80D7-82EEC4CAD211}"/>
              </a:ext>
            </a:extLst>
          </p:cNvPr>
          <p:cNvSpPr txBox="1"/>
          <p:nvPr/>
        </p:nvSpPr>
        <p:spPr>
          <a:xfrm>
            <a:off x="3798237" y="618280"/>
            <a:ext cx="7458132" cy="830997"/>
          </a:xfrm>
          <a:prstGeom prst="rect">
            <a:avLst/>
          </a:prstGeom>
          <a:noFill/>
        </p:spPr>
        <p:txBody>
          <a:bodyPr wrap="none" rtlCol="0">
            <a:spAutoFit/>
          </a:bodyPr>
          <a:lstStyle/>
          <a:p>
            <a:r>
              <a:rPr lang="en-US" sz="2400" b="1" dirty="0">
                <a:solidFill>
                  <a:srgbClr val="FF0000"/>
                </a:solidFill>
              </a:rPr>
              <a:t>April and May: We need these items for our missions trip</a:t>
            </a:r>
          </a:p>
          <a:p>
            <a:r>
              <a:rPr lang="en-US" sz="2400" b="1" dirty="0">
                <a:solidFill>
                  <a:srgbClr val="FF0000"/>
                </a:solidFill>
              </a:rPr>
              <a:t>to Managua, Nicaragua!</a:t>
            </a:r>
          </a:p>
        </p:txBody>
      </p:sp>
    </p:spTree>
    <p:extLst>
      <p:ext uri="{BB962C8B-B14F-4D97-AF65-F5344CB8AC3E}">
        <p14:creationId xmlns:p14="http://schemas.microsoft.com/office/powerpoint/2010/main" val="308794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10AB65E-6CED-6640-AAB3-E93F38B4062B}"/>
              </a:ext>
            </a:extLst>
          </p:cNvPr>
          <p:cNvPicPr>
            <a:picLocks noChangeAspect="1"/>
          </p:cNvPicPr>
          <p:nvPr/>
        </p:nvPicPr>
        <p:blipFill>
          <a:blip r:embed="rId3"/>
          <a:stretch>
            <a:fillRect/>
          </a:stretch>
        </p:blipFill>
        <p:spPr>
          <a:xfrm>
            <a:off x="8543232" y="2243903"/>
            <a:ext cx="2974216" cy="3965621"/>
          </a:xfrm>
          <a:prstGeom prst="rect">
            <a:avLst/>
          </a:prstGeom>
        </p:spPr>
      </p:pic>
      <p:pic>
        <p:nvPicPr>
          <p:cNvPr id="4" name="Picture 3">
            <a:extLst>
              <a:ext uri="{FF2B5EF4-FFF2-40B4-BE49-F238E27FC236}">
                <a16:creationId xmlns:a16="http://schemas.microsoft.com/office/drawing/2014/main" id="{89D7B4D3-DCE9-7C47-B8B5-D4A25C849128}"/>
              </a:ext>
            </a:extLst>
          </p:cNvPr>
          <p:cNvPicPr>
            <a:picLocks noChangeAspect="1"/>
          </p:cNvPicPr>
          <p:nvPr/>
        </p:nvPicPr>
        <p:blipFill>
          <a:blip r:link="rId4"/>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DF82A4A1-09E3-174F-97C2-4151CAB8C120}"/>
              </a:ext>
            </a:extLst>
          </p:cNvPr>
          <p:cNvPicPr>
            <a:picLocks noChangeAspect="1"/>
          </p:cNvPicPr>
          <p:nvPr/>
        </p:nvPicPr>
        <p:blipFill>
          <a:blip r:link="rId4"/>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D88C7458-3860-FF4B-B053-F64DAE77B6C0}"/>
              </a:ext>
            </a:extLst>
          </p:cNvPr>
          <p:cNvPicPr>
            <a:picLocks noChangeAspect="1"/>
          </p:cNvPicPr>
          <p:nvPr/>
        </p:nvPicPr>
        <p:blipFill>
          <a:blip r:embed="rId5"/>
          <a:stretch>
            <a:fillRect/>
          </a:stretch>
        </p:blipFill>
        <p:spPr>
          <a:xfrm>
            <a:off x="713904" y="737476"/>
            <a:ext cx="3427123" cy="4569497"/>
          </a:xfrm>
          <a:prstGeom prst="rect">
            <a:avLst/>
          </a:prstGeom>
        </p:spPr>
      </p:pic>
      <p:sp>
        <p:nvSpPr>
          <p:cNvPr id="7" name="TextBox 6">
            <a:extLst>
              <a:ext uri="{FF2B5EF4-FFF2-40B4-BE49-F238E27FC236}">
                <a16:creationId xmlns:a16="http://schemas.microsoft.com/office/drawing/2014/main" id="{3E0145B1-8D48-F946-A940-595854090E4D}"/>
              </a:ext>
            </a:extLst>
          </p:cNvPr>
          <p:cNvSpPr txBox="1"/>
          <p:nvPr/>
        </p:nvSpPr>
        <p:spPr>
          <a:xfrm>
            <a:off x="4272501" y="597855"/>
            <a:ext cx="7442487" cy="646331"/>
          </a:xfrm>
          <a:prstGeom prst="rect">
            <a:avLst/>
          </a:prstGeom>
          <a:noFill/>
        </p:spPr>
        <p:txBody>
          <a:bodyPr wrap="none" rtlCol="0">
            <a:spAutoFit/>
          </a:bodyPr>
          <a:lstStyle/>
          <a:p>
            <a:r>
              <a:rPr lang="en-US" sz="3600" b="1" dirty="0">
                <a:solidFill>
                  <a:srgbClr val="FF0000"/>
                </a:solidFill>
              </a:rPr>
              <a:t>Our Kid’s Clubhouse Needs Your Help!</a:t>
            </a:r>
          </a:p>
        </p:txBody>
      </p:sp>
      <p:sp>
        <p:nvSpPr>
          <p:cNvPr id="8" name="TextBox 7">
            <a:extLst>
              <a:ext uri="{FF2B5EF4-FFF2-40B4-BE49-F238E27FC236}">
                <a16:creationId xmlns:a16="http://schemas.microsoft.com/office/drawing/2014/main" id="{C3875D29-7B87-2D4F-9759-86B3F6867486}"/>
              </a:ext>
            </a:extLst>
          </p:cNvPr>
          <p:cNvSpPr txBox="1"/>
          <p:nvPr/>
        </p:nvSpPr>
        <p:spPr>
          <a:xfrm>
            <a:off x="4476997" y="1361981"/>
            <a:ext cx="3589223" cy="4154984"/>
          </a:xfrm>
          <a:prstGeom prst="rect">
            <a:avLst/>
          </a:prstGeom>
          <a:noFill/>
        </p:spPr>
        <p:txBody>
          <a:bodyPr wrap="square" rtlCol="0">
            <a:spAutoFit/>
          </a:bodyPr>
          <a:lstStyle/>
          <a:p>
            <a:r>
              <a:rPr lang="en-US" sz="2400" dirty="0"/>
              <a:t>We are looking for someone who will have some great fun with Chris </a:t>
            </a:r>
            <a:r>
              <a:rPr lang="en-US" sz="2400" dirty="0" err="1"/>
              <a:t>Heminger</a:t>
            </a:r>
            <a:r>
              <a:rPr lang="en-US" sz="2400" dirty="0"/>
              <a:t> for the </a:t>
            </a:r>
            <a:r>
              <a:rPr lang="en-US" sz="2400" b="1" dirty="0">
                <a:solidFill>
                  <a:srgbClr val="00B050"/>
                </a:solidFill>
              </a:rPr>
              <a:t>first Sunday of the month</a:t>
            </a:r>
            <a:r>
              <a:rPr lang="en-US" sz="2400" dirty="0"/>
              <a:t> in the Club House.</a:t>
            </a:r>
          </a:p>
          <a:p>
            <a:endParaRPr lang="en-US" sz="2400" dirty="0"/>
          </a:p>
          <a:p>
            <a:r>
              <a:rPr lang="en-US" sz="2400" dirty="0"/>
              <a:t>Please let Lex Bennett know if you have an interest or want more information.</a:t>
            </a:r>
          </a:p>
        </p:txBody>
      </p:sp>
      <p:sp>
        <p:nvSpPr>
          <p:cNvPr id="13" name="TextBox 12">
            <a:extLst>
              <a:ext uri="{FF2B5EF4-FFF2-40B4-BE49-F238E27FC236}">
                <a16:creationId xmlns:a16="http://schemas.microsoft.com/office/drawing/2014/main" id="{81BBDE9D-A108-0B44-A79F-F8E44129D217}"/>
              </a:ext>
            </a:extLst>
          </p:cNvPr>
          <p:cNvSpPr txBox="1"/>
          <p:nvPr/>
        </p:nvSpPr>
        <p:spPr>
          <a:xfrm>
            <a:off x="841796" y="5619065"/>
            <a:ext cx="7224424" cy="584775"/>
          </a:xfrm>
          <a:prstGeom prst="rect">
            <a:avLst/>
          </a:prstGeom>
          <a:noFill/>
        </p:spPr>
        <p:txBody>
          <a:bodyPr wrap="square" rtlCol="0">
            <a:spAutoFit/>
          </a:bodyPr>
          <a:lstStyle/>
          <a:p>
            <a:r>
              <a:rPr lang="en-US" sz="3200" b="1" dirty="0">
                <a:solidFill>
                  <a:srgbClr val="FF0000"/>
                </a:solidFill>
              </a:rPr>
              <a:t>614-557-6785      alpohle22@yahoo.com</a:t>
            </a:r>
          </a:p>
        </p:txBody>
      </p:sp>
    </p:spTree>
    <p:extLst>
      <p:ext uri="{BB962C8B-B14F-4D97-AF65-F5344CB8AC3E}">
        <p14:creationId xmlns:p14="http://schemas.microsoft.com/office/powerpoint/2010/main" val="101462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F34B31-4454-554D-8C01-C888B32F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295491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02722" cy="646331"/>
          </a:xfrm>
          <a:prstGeom prst="rect">
            <a:avLst/>
          </a:prstGeom>
          <a:noFill/>
        </p:spPr>
        <p:txBody>
          <a:bodyPr wrap="none" rtlCol="0">
            <a:spAutoFit/>
          </a:bodyPr>
          <a:lstStyle/>
          <a:p>
            <a:r>
              <a:rPr lang="en-US" sz="3600" dirty="0">
                <a:solidFill>
                  <a:srgbClr val="FFFF00"/>
                </a:solidFill>
              </a:rPr>
              <a:t>Ephesians 5:15-21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2677656"/>
          </a:xfrm>
          <a:prstGeom prst="rect">
            <a:avLst/>
          </a:prstGeom>
          <a:noFill/>
        </p:spPr>
        <p:txBody>
          <a:bodyPr wrap="square" rtlCol="0">
            <a:spAutoFit/>
          </a:bodyPr>
          <a:lstStyle/>
          <a:p>
            <a:r>
              <a:rPr lang="en-US" sz="2800" dirty="0">
                <a:solidFill>
                  <a:srgbClr val="FFFF00"/>
                </a:solidFill>
              </a:rPr>
              <a:t>15</a:t>
            </a:r>
            <a:r>
              <a:rPr lang="en-US" sz="2800" dirty="0">
                <a:solidFill>
                  <a:schemeClr val="bg1"/>
                </a:solidFill>
              </a:rPr>
              <a:t> Look carefully then how you walk, not as unwise but as wise, </a:t>
            </a:r>
          </a:p>
          <a:p>
            <a:r>
              <a:rPr lang="en-US" sz="2800" dirty="0">
                <a:solidFill>
                  <a:srgbClr val="FFFF00"/>
                </a:solidFill>
              </a:rPr>
              <a:t>16</a:t>
            </a:r>
            <a:r>
              <a:rPr lang="en-US" sz="2800" dirty="0">
                <a:solidFill>
                  <a:schemeClr val="bg1"/>
                </a:solidFill>
              </a:rPr>
              <a:t> making the best use of the time, because the days are evil. </a:t>
            </a:r>
          </a:p>
          <a:p>
            <a:r>
              <a:rPr lang="en-US" sz="2800" dirty="0">
                <a:solidFill>
                  <a:srgbClr val="FFFF00"/>
                </a:solidFill>
              </a:rPr>
              <a:t>17</a:t>
            </a:r>
            <a:r>
              <a:rPr lang="en-US" sz="2800" dirty="0">
                <a:solidFill>
                  <a:schemeClr val="bg1"/>
                </a:solidFill>
              </a:rPr>
              <a:t> Therefore do not be foolish, but understand what the will of the Lord is. </a:t>
            </a:r>
          </a:p>
          <a:p>
            <a:r>
              <a:rPr lang="en-US" sz="2800" dirty="0">
                <a:solidFill>
                  <a:srgbClr val="FFFF00"/>
                </a:solidFill>
              </a:rPr>
              <a:t>18</a:t>
            </a:r>
            <a:r>
              <a:rPr lang="en-US" sz="2800" dirty="0">
                <a:solidFill>
                  <a:schemeClr val="bg1"/>
                </a:solidFill>
              </a:rPr>
              <a:t> And do not get drunk with wine, for that is debauchery, but be filled with the Spirit, </a:t>
            </a:r>
          </a:p>
        </p:txBody>
      </p:sp>
    </p:spTree>
    <p:extLst>
      <p:ext uri="{BB962C8B-B14F-4D97-AF65-F5344CB8AC3E}">
        <p14:creationId xmlns:p14="http://schemas.microsoft.com/office/powerpoint/2010/main" val="98804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302722" cy="646331"/>
          </a:xfrm>
          <a:prstGeom prst="rect">
            <a:avLst/>
          </a:prstGeom>
          <a:noFill/>
        </p:spPr>
        <p:txBody>
          <a:bodyPr wrap="none" rtlCol="0">
            <a:spAutoFit/>
          </a:bodyPr>
          <a:lstStyle/>
          <a:p>
            <a:r>
              <a:rPr lang="en-US" sz="3600" dirty="0">
                <a:solidFill>
                  <a:srgbClr val="FFFF00"/>
                </a:solidFill>
              </a:rPr>
              <a:t>Ephesians 5:15-21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2246769"/>
          </a:xfrm>
          <a:prstGeom prst="rect">
            <a:avLst/>
          </a:prstGeom>
          <a:noFill/>
        </p:spPr>
        <p:txBody>
          <a:bodyPr wrap="square" rtlCol="0">
            <a:spAutoFit/>
          </a:bodyPr>
          <a:lstStyle/>
          <a:p>
            <a:r>
              <a:rPr lang="en-US" sz="2800" dirty="0">
                <a:solidFill>
                  <a:srgbClr val="FFFF00"/>
                </a:solidFill>
              </a:rPr>
              <a:t>19</a:t>
            </a:r>
            <a:r>
              <a:rPr lang="en-US" sz="2800" dirty="0">
                <a:solidFill>
                  <a:schemeClr val="bg1"/>
                </a:solidFill>
              </a:rPr>
              <a:t> addressing one another in psalms and hymns and spiritual songs, singing and making melody to the Lord with your heart, </a:t>
            </a:r>
          </a:p>
          <a:p>
            <a:r>
              <a:rPr lang="en-US" sz="2800" dirty="0">
                <a:solidFill>
                  <a:srgbClr val="FFFF00"/>
                </a:solidFill>
              </a:rPr>
              <a:t>20</a:t>
            </a:r>
            <a:r>
              <a:rPr lang="en-US" sz="2800" dirty="0">
                <a:solidFill>
                  <a:schemeClr val="bg1"/>
                </a:solidFill>
              </a:rPr>
              <a:t> giving thanks always and for everything to God the Father in the name of our Lord Jesus Christ, </a:t>
            </a:r>
          </a:p>
          <a:p>
            <a:r>
              <a:rPr lang="en-US" sz="2800" dirty="0">
                <a:solidFill>
                  <a:srgbClr val="FFFF00"/>
                </a:solidFill>
              </a:rPr>
              <a:t>21</a:t>
            </a:r>
            <a:r>
              <a:rPr lang="en-US" sz="2800" dirty="0">
                <a:solidFill>
                  <a:schemeClr val="bg1"/>
                </a:solidFill>
              </a:rPr>
              <a:t> submitting to one another out of reverence for Christ.</a:t>
            </a:r>
          </a:p>
        </p:txBody>
      </p:sp>
    </p:spTree>
    <p:extLst>
      <p:ext uri="{BB962C8B-B14F-4D97-AF65-F5344CB8AC3E}">
        <p14:creationId xmlns:p14="http://schemas.microsoft.com/office/powerpoint/2010/main" val="174984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F34B31-4454-554D-8C01-C888B32FE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52468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Why be Filled with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0" y="2139526"/>
            <a:ext cx="8741650" cy="646331"/>
          </a:xfrm>
          <a:prstGeom prst="rect">
            <a:avLst/>
          </a:prstGeom>
          <a:noFill/>
        </p:spPr>
        <p:txBody>
          <a:bodyPr wrap="square" rtlCol="0">
            <a:spAutoFit/>
          </a:bodyPr>
          <a:lstStyle/>
          <a:p>
            <a:pPr marL="742950" indent="-742950">
              <a:buFontTx/>
              <a:buAutoNum type="arabicPeriod"/>
            </a:pPr>
            <a:r>
              <a:rPr lang="en-US" sz="3600" dirty="0">
                <a:latin typeface="Bryndan Write" panose="02000503000000000000" pitchFamily="2" charset="0"/>
              </a:rPr>
              <a:t>This is a </a:t>
            </a:r>
            <a:r>
              <a:rPr lang="en-US" sz="3600" dirty="0">
                <a:highlight>
                  <a:srgbClr val="FFFF00"/>
                </a:highlight>
                <a:latin typeface="Bryndan Write" panose="02000503000000000000" pitchFamily="2" charset="0"/>
              </a:rPr>
              <a:t>matter of obedience</a:t>
            </a:r>
            <a:endParaRPr lang="en-US" sz="3600" dirty="0">
              <a:latin typeface="Bryndan Write" panose="02000503000000000000" pitchFamily="2" charset="0"/>
            </a:endParaRPr>
          </a:p>
        </p:txBody>
      </p:sp>
      <p:sp>
        <p:nvSpPr>
          <p:cNvPr id="7" name="TextBox 6">
            <a:extLst>
              <a:ext uri="{FF2B5EF4-FFF2-40B4-BE49-F238E27FC236}">
                <a16:creationId xmlns:a16="http://schemas.microsoft.com/office/drawing/2014/main" id="{4FCA2C97-7F0F-3E4B-9210-A76150005C2B}"/>
              </a:ext>
            </a:extLst>
          </p:cNvPr>
          <p:cNvSpPr txBox="1"/>
          <p:nvPr/>
        </p:nvSpPr>
        <p:spPr>
          <a:xfrm>
            <a:off x="2107581" y="2982724"/>
            <a:ext cx="8741650" cy="2308324"/>
          </a:xfrm>
          <a:prstGeom prst="rect">
            <a:avLst/>
          </a:prstGeom>
          <a:noFill/>
        </p:spPr>
        <p:txBody>
          <a:bodyPr wrap="square" rtlCol="0">
            <a:spAutoFit/>
          </a:bodyPr>
          <a:lstStyle/>
          <a:p>
            <a:r>
              <a:rPr lang="en-US" sz="3600" dirty="0">
                <a:latin typeface="Bryndan Write" panose="02000503000000000000" pitchFamily="2" charset="0"/>
              </a:rPr>
              <a:t>This is a COMMAND</a:t>
            </a:r>
          </a:p>
          <a:p>
            <a:r>
              <a:rPr lang="en-US" sz="3600" dirty="0">
                <a:latin typeface="Bryndan Write" panose="02000503000000000000" pitchFamily="2" charset="0"/>
              </a:rPr>
              <a:t>It is present tense = an ongoing thing</a:t>
            </a:r>
          </a:p>
          <a:p>
            <a:r>
              <a:rPr lang="en-US" sz="3600" dirty="0">
                <a:latin typeface="Bryndan Write" panose="02000503000000000000" pitchFamily="2" charset="0"/>
              </a:rPr>
              <a:t>It is passive = this is something that is done to me, not by me</a:t>
            </a:r>
          </a:p>
        </p:txBody>
      </p:sp>
    </p:spTree>
    <p:extLst>
      <p:ext uri="{BB962C8B-B14F-4D97-AF65-F5344CB8AC3E}">
        <p14:creationId xmlns:p14="http://schemas.microsoft.com/office/powerpoint/2010/main" val="35778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EA3CADF0-9EB8-D14C-B3CF-FA2AF55CFE80}"/>
              </a:ext>
            </a:extLst>
          </p:cNvPr>
          <p:cNvPicPr>
            <a:picLocks noChangeAspect="1"/>
          </p:cNvPicPr>
          <p:nvPr/>
        </p:nvPicPr>
        <p:blipFill rotWithShape="1">
          <a:blip r:embed="rId3">
            <a:extLst>
              <a:ext uri="{28A0092B-C50C-407E-A947-70E740481C1C}">
                <a14:useLocalDpi xmlns:a14="http://schemas.microsoft.com/office/drawing/2010/main" val="0"/>
              </a:ext>
            </a:extLst>
          </a:blip>
          <a:srcRect t="9179" r="1" b="1"/>
          <a:stretch/>
        </p:blipFill>
        <p:spPr>
          <a:xfrm>
            <a:off x="643467" y="643467"/>
            <a:ext cx="10905066" cy="5571066"/>
          </a:xfrm>
          <a:prstGeom prst="rect">
            <a:avLst/>
          </a:prstGeom>
        </p:spPr>
      </p:pic>
      <p:sp>
        <p:nvSpPr>
          <p:cNvPr id="23" name="Rectangle 22">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6978D-ECE6-BB47-B4C3-1842CDB9E20D}"/>
              </a:ext>
            </a:extLst>
          </p:cNvPr>
          <p:cNvSpPr txBox="1"/>
          <p:nvPr/>
        </p:nvSpPr>
        <p:spPr>
          <a:xfrm>
            <a:off x="2107580" y="951580"/>
            <a:ext cx="8741651" cy="707886"/>
          </a:xfrm>
          <a:prstGeom prst="rect">
            <a:avLst/>
          </a:prstGeom>
          <a:noFill/>
        </p:spPr>
        <p:txBody>
          <a:bodyPr wrap="square" rtlCol="0">
            <a:spAutoFit/>
          </a:bodyPr>
          <a:lstStyle/>
          <a:p>
            <a:pPr algn="ctr"/>
            <a:r>
              <a:rPr lang="en-US" sz="4000" b="1" dirty="0">
                <a:highlight>
                  <a:srgbClr val="FFFF00"/>
                </a:highlight>
                <a:latin typeface="Bryndan Write" panose="02000503000000000000" pitchFamily="2" charset="0"/>
              </a:rPr>
              <a:t>Why be Filled with the Spirit?</a:t>
            </a:r>
          </a:p>
        </p:txBody>
      </p:sp>
      <p:sp>
        <p:nvSpPr>
          <p:cNvPr id="4" name="TextBox 3">
            <a:extLst>
              <a:ext uri="{FF2B5EF4-FFF2-40B4-BE49-F238E27FC236}">
                <a16:creationId xmlns:a16="http://schemas.microsoft.com/office/drawing/2014/main" id="{C8BC5C46-4B9A-1843-B2B4-B3E1B4D76A92}"/>
              </a:ext>
            </a:extLst>
          </p:cNvPr>
          <p:cNvSpPr txBox="1"/>
          <p:nvPr/>
        </p:nvSpPr>
        <p:spPr>
          <a:xfrm>
            <a:off x="2107581" y="2336393"/>
            <a:ext cx="8741650" cy="1754326"/>
          </a:xfrm>
          <a:prstGeom prst="rect">
            <a:avLst/>
          </a:prstGeom>
          <a:noFill/>
        </p:spPr>
        <p:txBody>
          <a:bodyPr wrap="square" rtlCol="0">
            <a:spAutoFit/>
          </a:bodyPr>
          <a:lstStyle/>
          <a:p>
            <a:pPr marL="742950" indent="-742950">
              <a:buFontTx/>
              <a:buAutoNum type="arabicPeriod"/>
            </a:pPr>
            <a:r>
              <a:rPr lang="en-US" sz="3600" dirty="0">
                <a:latin typeface="Bryndan Write" panose="02000503000000000000" pitchFamily="2" charset="0"/>
              </a:rPr>
              <a:t>This is a </a:t>
            </a:r>
            <a:r>
              <a:rPr lang="en-US" sz="3600" dirty="0">
                <a:highlight>
                  <a:srgbClr val="FFFF00"/>
                </a:highlight>
                <a:latin typeface="Bryndan Write" panose="02000503000000000000" pitchFamily="2" charset="0"/>
              </a:rPr>
              <a:t>matter of obedience</a:t>
            </a:r>
            <a:endParaRPr lang="en-US" sz="3600" dirty="0">
              <a:latin typeface="Bryndan Write" panose="02000503000000000000" pitchFamily="2" charset="0"/>
            </a:endParaRPr>
          </a:p>
          <a:p>
            <a:pPr marL="742950" indent="-742950">
              <a:buAutoNum type="arabicPeriod"/>
            </a:pPr>
            <a:r>
              <a:rPr lang="en-US" sz="3600" dirty="0">
                <a:latin typeface="Bryndan Write" panose="02000503000000000000" pitchFamily="2" charset="0"/>
              </a:rPr>
              <a:t>I can’t </a:t>
            </a:r>
            <a:r>
              <a:rPr lang="en-US" sz="3600" dirty="0">
                <a:highlight>
                  <a:srgbClr val="FFFF00"/>
                </a:highlight>
                <a:latin typeface="Bryndan Write" panose="02000503000000000000" pitchFamily="2" charset="0"/>
              </a:rPr>
              <a:t>live the Christian life </a:t>
            </a:r>
            <a:r>
              <a:rPr lang="en-US" sz="3600" dirty="0">
                <a:latin typeface="Bryndan Write" panose="02000503000000000000" pitchFamily="2" charset="0"/>
              </a:rPr>
              <a:t>without being filled with the Spirit</a:t>
            </a:r>
          </a:p>
        </p:txBody>
      </p:sp>
    </p:spTree>
    <p:extLst>
      <p:ext uri="{BB962C8B-B14F-4D97-AF65-F5344CB8AC3E}">
        <p14:creationId xmlns:p14="http://schemas.microsoft.com/office/powerpoint/2010/main" val="1893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858</Words>
  <Application>Microsoft Macintosh PowerPoint</Application>
  <PresentationFormat>Widescreen</PresentationFormat>
  <Paragraphs>100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Bryndan Write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2</cp:revision>
  <dcterms:created xsi:type="dcterms:W3CDTF">2019-04-07T12:52:27Z</dcterms:created>
  <dcterms:modified xsi:type="dcterms:W3CDTF">2019-04-07T12:57:37Z</dcterms:modified>
</cp:coreProperties>
</file>