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590" r:id="rId2"/>
    <p:sldId id="591" r:id="rId3"/>
    <p:sldId id="592" r:id="rId4"/>
    <p:sldId id="542" r:id="rId5"/>
    <p:sldId id="593" r:id="rId6"/>
    <p:sldId id="568" r:id="rId7"/>
    <p:sldId id="594" r:id="rId8"/>
    <p:sldId id="585" r:id="rId9"/>
    <p:sldId id="597" r:id="rId10"/>
    <p:sldId id="596" r:id="rId11"/>
    <p:sldId id="595" r:id="rId12"/>
    <p:sldId id="598" r:id="rId13"/>
    <p:sldId id="599" r:id="rId14"/>
    <p:sldId id="600" r:id="rId15"/>
    <p:sldId id="601" r:id="rId16"/>
    <p:sldId id="589"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AB3211"/>
    <a:srgbClr val="8F1505"/>
    <a:srgbClr val="881B75"/>
    <a:srgbClr val="FF8834"/>
    <a:srgbClr val="FF8F33"/>
    <a:srgbClr val="AFD2FF"/>
    <a:srgbClr val="EAAC8A"/>
    <a:srgbClr val="FCBC66"/>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57" autoAdjust="0"/>
    <p:restoredTop sz="94824"/>
  </p:normalViewPr>
  <p:slideViewPr>
    <p:cSldViewPr snapToGrid="0">
      <p:cViewPr varScale="1">
        <p:scale>
          <a:sx n="85" d="100"/>
          <a:sy n="85" d="100"/>
        </p:scale>
        <p:origin x="56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4/30/2019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4/30/2019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415785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48783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2803548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422360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2237831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26077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139907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3089670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267392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12929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128788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27191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492615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4291840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3047971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290175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4/30/2019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4/30/2019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tiff"/><Relationship Id="rId5" Type="http://schemas.microsoft.com/office/2007/relationships/hdphoto" Target="../media/hdphoto1.wdp"/><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005012" cy="646331"/>
          </a:xfrm>
          <a:prstGeom prst="rect">
            <a:avLst/>
          </a:prstGeom>
          <a:noFill/>
        </p:spPr>
        <p:txBody>
          <a:bodyPr wrap="none" rtlCol="0">
            <a:spAutoFit/>
          </a:bodyPr>
          <a:lstStyle/>
          <a:p>
            <a:r>
              <a:rPr lang="en-US" sz="3600" dirty="0">
                <a:solidFill>
                  <a:srgbClr val="FFFF00"/>
                </a:solidFill>
              </a:rPr>
              <a:t>The Lord’s Prayer: Matthew 6:9b-13 NASB</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4832092"/>
          </a:xfrm>
          <a:prstGeom prst="rect">
            <a:avLst/>
          </a:prstGeom>
          <a:noFill/>
        </p:spPr>
        <p:txBody>
          <a:bodyPr wrap="square" rtlCol="0">
            <a:spAutoFit/>
          </a:bodyPr>
          <a:lstStyle/>
          <a:p>
            <a:r>
              <a:rPr lang="en-US" sz="2800" dirty="0">
                <a:solidFill>
                  <a:srgbClr val="FFFF00"/>
                </a:solidFill>
              </a:rPr>
              <a:t>9b</a:t>
            </a:r>
            <a:r>
              <a:rPr lang="en-US" sz="2800" dirty="0">
                <a:solidFill>
                  <a:schemeClr val="bg1"/>
                </a:solidFill>
              </a:rPr>
              <a:t> “Our Father who is in heaven, Hallowed be Your name.</a:t>
            </a:r>
          </a:p>
          <a:p>
            <a:r>
              <a:rPr lang="en-US" sz="2800" dirty="0">
                <a:solidFill>
                  <a:srgbClr val="FFFF00"/>
                </a:solidFill>
              </a:rPr>
              <a:t>10</a:t>
            </a:r>
            <a:r>
              <a:rPr lang="en-US" sz="2800" dirty="0">
                <a:solidFill>
                  <a:schemeClr val="bg1"/>
                </a:solidFill>
              </a:rPr>
              <a:t> Your kingdom come. Your will be done, On earth as it is in heaven.</a:t>
            </a:r>
          </a:p>
          <a:p>
            <a:r>
              <a:rPr lang="en-US" sz="2800" dirty="0">
                <a:solidFill>
                  <a:srgbClr val="FFFF00"/>
                </a:solidFill>
              </a:rPr>
              <a:t>11</a:t>
            </a:r>
            <a:r>
              <a:rPr lang="en-US" sz="2800" dirty="0">
                <a:solidFill>
                  <a:schemeClr val="bg1"/>
                </a:solidFill>
              </a:rPr>
              <a:t> Give us this day our daily bread.</a:t>
            </a:r>
          </a:p>
          <a:p>
            <a:r>
              <a:rPr lang="en-US" sz="2800" dirty="0">
                <a:solidFill>
                  <a:srgbClr val="FFFF00"/>
                </a:solidFill>
              </a:rPr>
              <a:t>12</a:t>
            </a:r>
            <a:r>
              <a:rPr lang="en-US" sz="2800" dirty="0">
                <a:solidFill>
                  <a:schemeClr val="bg1"/>
                </a:solidFill>
              </a:rPr>
              <a:t> And forgive us our debts, as we also have forgiven our debtors.</a:t>
            </a:r>
          </a:p>
          <a:p>
            <a:r>
              <a:rPr lang="en-US" sz="2800" dirty="0">
                <a:solidFill>
                  <a:srgbClr val="FFFF00"/>
                </a:solidFill>
              </a:rPr>
              <a:t>13</a:t>
            </a:r>
            <a:r>
              <a:rPr lang="en-US" sz="2800" dirty="0">
                <a:solidFill>
                  <a:schemeClr val="bg1"/>
                </a:solidFill>
              </a:rPr>
              <a:t> And do not lead us into temptation, but deliver us from evil. [For Yours is the kingdom and the power and the glory forever. Amen.]”</a:t>
            </a:r>
          </a:p>
          <a:p>
            <a:endParaRPr lang="en-US" sz="2800" dirty="0">
              <a:solidFill>
                <a:srgbClr val="FFFF00"/>
              </a:solidFill>
            </a:endParaRPr>
          </a:p>
          <a:p>
            <a:r>
              <a:rPr lang="en-US" sz="2800" dirty="0">
                <a:solidFill>
                  <a:srgbClr val="FFFF00"/>
                </a:solidFill>
              </a:rPr>
              <a:t>NOTE: ”debts” and ”debtors” = “our sins” and “those who have sinned against us”</a:t>
            </a:r>
          </a:p>
          <a:p>
            <a:endParaRPr lang="en-US" sz="2800" dirty="0">
              <a:solidFill>
                <a:srgbClr val="FFFF00"/>
              </a:solidFill>
            </a:endParaRPr>
          </a:p>
          <a:p>
            <a:r>
              <a:rPr lang="en-US" sz="2800" dirty="0">
                <a:solidFill>
                  <a:srgbClr val="FFFF00"/>
                </a:solidFill>
              </a:rPr>
              <a:t>[…] this does not appear in the earliest manuscripts</a:t>
            </a:r>
          </a:p>
        </p:txBody>
      </p:sp>
    </p:spTree>
    <p:extLst>
      <p:ext uri="{BB962C8B-B14F-4D97-AF65-F5344CB8AC3E}">
        <p14:creationId xmlns:p14="http://schemas.microsoft.com/office/powerpoint/2010/main" val="3340767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3498458" cy="646331"/>
          </a:xfrm>
          <a:prstGeom prst="rect">
            <a:avLst/>
          </a:prstGeom>
          <a:noFill/>
        </p:spPr>
        <p:txBody>
          <a:bodyPr wrap="none" rtlCol="0">
            <a:spAutoFit/>
          </a:bodyPr>
          <a:lstStyle/>
          <a:p>
            <a:r>
              <a:rPr lang="en-US" sz="3600" dirty="0">
                <a:solidFill>
                  <a:srgbClr val="FFFF00"/>
                </a:solidFill>
              </a:rPr>
              <a:t>1 John 1:6-10 ESV</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4647426"/>
          </a:xfrm>
          <a:prstGeom prst="rect">
            <a:avLst/>
          </a:prstGeom>
          <a:noFill/>
        </p:spPr>
        <p:txBody>
          <a:bodyPr wrap="square" rtlCol="0">
            <a:spAutoFit/>
          </a:bodyPr>
          <a:lstStyle/>
          <a:p>
            <a:r>
              <a:rPr lang="en-US" sz="2800" dirty="0">
                <a:solidFill>
                  <a:srgbClr val="FFFF00"/>
                </a:solidFill>
              </a:rPr>
              <a:t>6</a:t>
            </a:r>
            <a:r>
              <a:rPr lang="en-US" sz="2800" dirty="0">
                <a:solidFill>
                  <a:schemeClr val="bg1"/>
                </a:solidFill>
              </a:rPr>
              <a:t> If we say we have fellowship with him while we walk in darkness, we lie and do not practice the truth. </a:t>
            </a:r>
          </a:p>
          <a:p>
            <a:r>
              <a:rPr lang="en-US" sz="2800" dirty="0">
                <a:solidFill>
                  <a:srgbClr val="FFFF00"/>
                </a:solidFill>
              </a:rPr>
              <a:t>7</a:t>
            </a:r>
            <a:r>
              <a:rPr lang="en-US" sz="2800" dirty="0">
                <a:solidFill>
                  <a:schemeClr val="bg1"/>
                </a:solidFill>
              </a:rPr>
              <a:t> But if we walk in the light, as he is in the light, we have fellowship with one another, and the blood of Jesus his Son cleanses us from all sin. </a:t>
            </a:r>
          </a:p>
          <a:p>
            <a:r>
              <a:rPr lang="en-US" sz="2800" dirty="0">
                <a:solidFill>
                  <a:srgbClr val="FFFF00"/>
                </a:solidFill>
              </a:rPr>
              <a:t>8</a:t>
            </a:r>
            <a:r>
              <a:rPr lang="en-US" sz="2800" dirty="0">
                <a:solidFill>
                  <a:schemeClr val="bg1"/>
                </a:solidFill>
              </a:rPr>
              <a:t> If we say we have no sin, we deceive ourselves, and the truth is not in us. </a:t>
            </a:r>
          </a:p>
          <a:p>
            <a:r>
              <a:rPr lang="en-US" sz="3600" dirty="0">
                <a:solidFill>
                  <a:srgbClr val="FFFF00"/>
                </a:solidFill>
              </a:rPr>
              <a:t>9</a:t>
            </a:r>
            <a:r>
              <a:rPr lang="en-US" sz="3600" dirty="0">
                <a:solidFill>
                  <a:schemeClr val="bg1"/>
                </a:solidFill>
              </a:rPr>
              <a:t> </a:t>
            </a:r>
            <a:r>
              <a:rPr lang="en-US" sz="3600" dirty="0">
                <a:solidFill>
                  <a:srgbClr val="FFFF00"/>
                </a:solidFill>
              </a:rPr>
              <a:t>If we confess our sins, he is faithful and just to forgive us our sins and to cleanse us from all unrighteousness</a:t>
            </a:r>
            <a:r>
              <a:rPr lang="en-US" sz="3600" dirty="0">
                <a:solidFill>
                  <a:schemeClr val="bg1"/>
                </a:solidFill>
              </a:rPr>
              <a:t>. </a:t>
            </a:r>
          </a:p>
          <a:p>
            <a:r>
              <a:rPr lang="en-US" sz="2800" dirty="0">
                <a:solidFill>
                  <a:srgbClr val="FFFF00"/>
                </a:solidFill>
              </a:rPr>
              <a:t>10</a:t>
            </a:r>
            <a:r>
              <a:rPr lang="en-US" sz="2800" dirty="0">
                <a:solidFill>
                  <a:schemeClr val="bg1"/>
                </a:solidFill>
              </a:rPr>
              <a:t> If we say we have not sinned, we make him a liar, and his word is not in us.</a:t>
            </a:r>
          </a:p>
        </p:txBody>
      </p:sp>
    </p:spTree>
    <p:extLst>
      <p:ext uri="{BB962C8B-B14F-4D97-AF65-F5344CB8AC3E}">
        <p14:creationId xmlns:p14="http://schemas.microsoft.com/office/powerpoint/2010/main" val="253172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F568D7EE-7902-8C4B-8E4C-09142D2D439F}"/>
              </a:ext>
            </a:extLst>
          </p:cNvPr>
          <p:cNvSpPr txBox="1"/>
          <p:nvPr/>
        </p:nvSpPr>
        <p:spPr>
          <a:xfrm>
            <a:off x="7623322" y="1758269"/>
            <a:ext cx="370033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effectLst>
                  <a:outerShdw blurRad="50800" dist="38100" dir="2700000" algn="tl" rotWithShape="0">
                    <a:prstClr val="black">
                      <a:alpha val="40000"/>
                    </a:prstClr>
                  </a:outerShdw>
                </a:effectLst>
              </a:rPr>
              <a:t>Behold, your king is coming to you</a:t>
            </a:r>
          </a:p>
        </p:txBody>
      </p:sp>
      <p:sp>
        <p:nvSpPr>
          <p:cNvPr id="11" name="TextBox 10">
            <a:extLst>
              <a:ext uri="{FF2B5EF4-FFF2-40B4-BE49-F238E27FC236}">
                <a16:creationId xmlns:a16="http://schemas.microsoft.com/office/drawing/2014/main" id="{D058A022-D9F8-5448-88D3-2170D73F3AA5}"/>
              </a:ext>
            </a:extLst>
          </p:cNvPr>
          <p:cNvSpPr txBox="1"/>
          <p:nvPr/>
        </p:nvSpPr>
        <p:spPr>
          <a:xfrm>
            <a:off x="8169937" y="5465719"/>
            <a:ext cx="3700330" cy="64633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effectLst>
                  <a:outerShdw blurRad="50800" dist="38100" dir="2700000" algn="tl" rotWithShape="0">
                    <a:prstClr val="black">
                      <a:alpha val="40000"/>
                    </a:prstClr>
                  </a:outerShdw>
                </a:effectLst>
              </a:rPr>
              <a:t>Matthew 21:1-11</a:t>
            </a:r>
          </a:p>
        </p:txBody>
      </p:sp>
      <p:pic>
        <p:nvPicPr>
          <p:cNvPr id="6" name="Picture 5">
            <a:extLst>
              <a:ext uri="{FF2B5EF4-FFF2-40B4-BE49-F238E27FC236}">
                <a16:creationId xmlns:a16="http://schemas.microsoft.com/office/drawing/2014/main" id="{C7FDAC7A-1E7B-4949-90CA-42F65191B5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tretch>
            <a:fillRect/>
          </a:stretch>
        </p:blipFill>
        <p:spPr>
          <a:xfrm>
            <a:off x="0" y="3387"/>
            <a:ext cx="12192000" cy="6854613"/>
          </a:xfrm>
          <a:prstGeom prst="rect">
            <a:avLst/>
          </a:prstGeom>
          <a:effectLst>
            <a:outerShdw blurRad="88900" dist="88900" dir="5400000" algn="ctr" rotWithShape="0">
              <a:schemeClr val="tx1"/>
            </a:outerShdw>
          </a:effectLst>
        </p:spPr>
      </p:pic>
      <p:sp>
        <p:nvSpPr>
          <p:cNvPr id="9" name="TextBox 8">
            <a:extLst>
              <a:ext uri="{FF2B5EF4-FFF2-40B4-BE49-F238E27FC236}">
                <a16:creationId xmlns:a16="http://schemas.microsoft.com/office/drawing/2014/main" id="{D3D7A36F-730A-1843-A29E-5FE26D1E9E4E}"/>
              </a:ext>
            </a:extLst>
          </p:cNvPr>
          <p:cNvSpPr txBox="1"/>
          <p:nvPr/>
        </p:nvSpPr>
        <p:spPr>
          <a:xfrm>
            <a:off x="413434" y="338604"/>
            <a:ext cx="9682716" cy="1938992"/>
          </a:xfrm>
          <a:prstGeom prst="rect">
            <a:avLst/>
          </a:prstGeom>
          <a:noFill/>
        </p:spPr>
        <p:txBody>
          <a:bodyPr wrap="square" rtlCol="0">
            <a:spAutoFit/>
          </a:bodyPr>
          <a:lstStyle/>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Forgiveness Fact #4: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There is both a </a:t>
            </a:r>
            <a:r>
              <a:rPr lang="en-US" sz="4000" b="1" u="sng"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Judicial</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and a </a:t>
            </a:r>
            <a:r>
              <a:rPr lang="en-US" sz="4000" b="1" u="sng"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Relational</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aspect to confession.</a:t>
            </a:r>
            <a:endParaRPr lang="en-US" sz="4000" b="1" u="sng"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7" name="TextBox 6">
            <a:extLst>
              <a:ext uri="{FF2B5EF4-FFF2-40B4-BE49-F238E27FC236}">
                <a16:creationId xmlns:a16="http://schemas.microsoft.com/office/drawing/2014/main" id="{E06EF145-4357-4E48-9C60-1E89D8077B98}"/>
              </a:ext>
            </a:extLst>
          </p:cNvPr>
          <p:cNvSpPr txBox="1"/>
          <p:nvPr/>
        </p:nvSpPr>
        <p:spPr>
          <a:xfrm>
            <a:off x="1333500" y="2492643"/>
            <a:ext cx="8579853" cy="1077218"/>
          </a:xfrm>
          <a:prstGeom prst="rect">
            <a:avLst/>
          </a:prstGeom>
          <a:noFill/>
        </p:spPr>
        <p:txBody>
          <a:bodyPr wrap="square" rtlCol="0">
            <a:spAutoFit/>
          </a:bodyPr>
          <a:lstStyle/>
          <a:p>
            <a:r>
              <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*Judicial</a:t>
            </a:r>
            <a:r>
              <a:rPr lang="en-US" sz="32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 initial confession and putting faith in Jesus’ finished work on the cross. </a:t>
            </a:r>
            <a:endPar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
        <p:nvSpPr>
          <p:cNvPr id="10" name="TextBox 9">
            <a:extLst>
              <a:ext uri="{FF2B5EF4-FFF2-40B4-BE49-F238E27FC236}">
                <a16:creationId xmlns:a16="http://schemas.microsoft.com/office/drawing/2014/main" id="{F060DA4B-52AA-DE4C-A1E8-C82D86CF8584}"/>
              </a:ext>
            </a:extLst>
          </p:cNvPr>
          <p:cNvSpPr txBox="1"/>
          <p:nvPr/>
        </p:nvSpPr>
        <p:spPr>
          <a:xfrm>
            <a:off x="1333500" y="3758996"/>
            <a:ext cx="8762650" cy="2554545"/>
          </a:xfrm>
          <a:prstGeom prst="rect">
            <a:avLst/>
          </a:prstGeom>
          <a:noFill/>
        </p:spPr>
        <p:txBody>
          <a:bodyPr wrap="square" rtlCol="0">
            <a:spAutoFit/>
          </a:bodyPr>
          <a:lstStyle/>
          <a:p>
            <a:r>
              <a:rPr lang="en-US" sz="32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*Relational</a:t>
            </a:r>
            <a:r>
              <a:rPr lang="en-US" sz="32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 –1 John 1:9 and Lord’s Prayer are related to a “daily cleansing” we need.  Though we don’t lose our salvation, our sin affects our relationship with our heavenly Father.</a:t>
            </a:r>
            <a:endPar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225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3394263" cy="646331"/>
          </a:xfrm>
          <a:prstGeom prst="rect">
            <a:avLst/>
          </a:prstGeom>
          <a:noFill/>
        </p:spPr>
        <p:txBody>
          <a:bodyPr wrap="none" rtlCol="0">
            <a:spAutoFit/>
          </a:bodyPr>
          <a:lstStyle/>
          <a:p>
            <a:r>
              <a:rPr lang="en-US" sz="3600" dirty="0">
                <a:solidFill>
                  <a:srgbClr val="FFFF00"/>
                </a:solidFill>
              </a:rPr>
              <a:t>John 13:2-11 ESV</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4401205"/>
          </a:xfrm>
          <a:prstGeom prst="rect">
            <a:avLst/>
          </a:prstGeom>
          <a:noFill/>
        </p:spPr>
        <p:txBody>
          <a:bodyPr wrap="square" rtlCol="0">
            <a:spAutoFit/>
          </a:bodyPr>
          <a:lstStyle/>
          <a:p>
            <a:r>
              <a:rPr lang="en-US" sz="2800" dirty="0">
                <a:solidFill>
                  <a:schemeClr val="bg1"/>
                </a:solidFill>
              </a:rPr>
              <a:t>2 During supper, when the devil had already put it into the heart of Judas Iscariot, Simon's son, to betray him, </a:t>
            </a:r>
          </a:p>
          <a:p>
            <a:r>
              <a:rPr lang="en-US" sz="2800" dirty="0">
                <a:solidFill>
                  <a:schemeClr val="bg1"/>
                </a:solidFill>
              </a:rPr>
              <a:t>3 Jesus, knowing that the Father had given all things into his hands, and that he had come from God and was going back to God, </a:t>
            </a:r>
          </a:p>
          <a:p>
            <a:r>
              <a:rPr lang="en-US" sz="2800" dirty="0">
                <a:solidFill>
                  <a:schemeClr val="bg1"/>
                </a:solidFill>
              </a:rPr>
              <a:t>4 rose from supper. He laid aside his outer garments, and taking a towel, tied it around his waist. </a:t>
            </a:r>
          </a:p>
          <a:p>
            <a:r>
              <a:rPr lang="en-US" sz="2800" dirty="0">
                <a:solidFill>
                  <a:schemeClr val="bg1"/>
                </a:solidFill>
              </a:rPr>
              <a:t>5 Then he poured water into a basin and began to wash the disciples' feet and to wipe them with the towel that was wrapped around him. </a:t>
            </a:r>
          </a:p>
          <a:p>
            <a:r>
              <a:rPr lang="en-US" sz="2800" dirty="0">
                <a:solidFill>
                  <a:schemeClr val="bg1"/>
                </a:solidFill>
              </a:rPr>
              <a:t>6 He came to Simon Peter, who said to him, “Lord, do you wash my feet?” </a:t>
            </a:r>
          </a:p>
        </p:txBody>
      </p:sp>
    </p:spTree>
    <p:extLst>
      <p:ext uri="{BB962C8B-B14F-4D97-AF65-F5344CB8AC3E}">
        <p14:creationId xmlns:p14="http://schemas.microsoft.com/office/powerpoint/2010/main" val="362539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3394263" cy="646331"/>
          </a:xfrm>
          <a:prstGeom prst="rect">
            <a:avLst/>
          </a:prstGeom>
          <a:noFill/>
        </p:spPr>
        <p:txBody>
          <a:bodyPr wrap="none" rtlCol="0">
            <a:spAutoFit/>
          </a:bodyPr>
          <a:lstStyle/>
          <a:p>
            <a:r>
              <a:rPr lang="en-US" sz="3600" dirty="0">
                <a:solidFill>
                  <a:srgbClr val="FFFF00"/>
                </a:solidFill>
              </a:rPr>
              <a:t>John 13:2-11 ESV</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4832092"/>
          </a:xfrm>
          <a:prstGeom prst="rect">
            <a:avLst/>
          </a:prstGeom>
          <a:noFill/>
        </p:spPr>
        <p:txBody>
          <a:bodyPr wrap="square" rtlCol="0">
            <a:spAutoFit/>
          </a:bodyPr>
          <a:lstStyle/>
          <a:p>
            <a:r>
              <a:rPr lang="en-US" sz="2800" dirty="0">
                <a:solidFill>
                  <a:srgbClr val="FFFF00"/>
                </a:solidFill>
              </a:rPr>
              <a:t>7</a:t>
            </a:r>
            <a:r>
              <a:rPr lang="en-US" sz="2800" dirty="0">
                <a:solidFill>
                  <a:schemeClr val="bg1"/>
                </a:solidFill>
              </a:rPr>
              <a:t> Jesus answered him, “What I am doing you do not understand now, but afterward you will understand.” </a:t>
            </a:r>
          </a:p>
          <a:p>
            <a:r>
              <a:rPr lang="en-US" sz="2800" dirty="0">
                <a:solidFill>
                  <a:srgbClr val="FFFF00"/>
                </a:solidFill>
              </a:rPr>
              <a:t>8</a:t>
            </a:r>
            <a:r>
              <a:rPr lang="en-US" sz="2800" dirty="0">
                <a:solidFill>
                  <a:schemeClr val="bg1"/>
                </a:solidFill>
              </a:rPr>
              <a:t> Peter said to him, “</a:t>
            </a:r>
            <a:r>
              <a:rPr lang="en-US" sz="2800" dirty="0">
                <a:solidFill>
                  <a:srgbClr val="FFFF00"/>
                </a:solidFill>
              </a:rPr>
              <a:t>You shall never wash my feet</a:t>
            </a:r>
            <a:r>
              <a:rPr lang="en-US" sz="2800" dirty="0">
                <a:solidFill>
                  <a:schemeClr val="bg1"/>
                </a:solidFill>
              </a:rPr>
              <a:t>.” Jesus answered him, “If I do not wash you, you have no share with me.” </a:t>
            </a:r>
          </a:p>
          <a:p>
            <a:r>
              <a:rPr lang="en-US" sz="2800" dirty="0">
                <a:solidFill>
                  <a:srgbClr val="FFFF00"/>
                </a:solidFill>
              </a:rPr>
              <a:t>9</a:t>
            </a:r>
            <a:r>
              <a:rPr lang="en-US" sz="2800" dirty="0">
                <a:solidFill>
                  <a:schemeClr val="bg1"/>
                </a:solidFill>
              </a:rPr>
              <a:t> Simon Peter said to him, “Lord, not my feet only but also my hands and my head!” </a:t>
            </a:r>
          </a:p>
          <a:p>
            <a:r>
              <a:rPr lang="en-US" sz="2800" dirty="0">
                <a:solidFill>
                  <a:srgbClr val="FFFF00"/>
                </a:solidFill>
              </a:rPr>
              <a:t>10</a:t>
            </a:r>
            <a:r>
              <a:rPr lang="en-US" sz="2800" dirty="0">
                <a:solidFill>
                  <a:schemeClr val="bg1"/>
                </a:solidFill>
              </a:rPr>
              <a:t> Jesus said to him, “</a:t>
            </a:r>
            <a:r>
              <a:rPr lang="en-US" sz="2800" dirty="0">
                <a:solidFill>
                  <a:srgbClr val="FFFF00"/>
                </a:solidFill>
              </a:rPr>
              <a:t>The one who has bathed does not need to wash, except for his feet, but is completely clean</a:t>
            </a:r>
            <a:r>
              <a:rPr lang="en-US" sz="2800" dirty="0">
                <a:solidFill>
                  <a:schemeClr val="bg1"/>
                </a:solidFill>
              </a:rPr>
              <a:t>. And you are clean, but not every one of you.” </a:t>
            </a:r>
          </a:p>
          <a:p>
            <a:r>
              <a:rPr lang="en-US" sz="2800" dirty="0">
                <a:solidFill>
                  <a:srgbClr val="FFFF00"/>
                </a:solidFill>
              </a:rPr>
              <a:t>11 </a:t>
            </a:r>
            <a:r>
              <a:rPr lang="en-US" sz="2800" dirty="0">
                <a:solidFill>
                  <a:schemeClr val="bg1"/>
                </a:solidFill>
              </a:rPr>
              <a:t>For he knew who was to betray him; that was why he said, “Not all of you are clean.”</a:t>
            </a:r>
          </a:p>
        </p:txBody>
      </p:sp>
    </p:spTree>
    <p:extLst>
      <p:ext uri="{BB962C8B-B14F-4D97-AF65-F5344CB8AC3E}">
        <p14:creationId xmlns:p14="http://schemas.microsoft.com/office/powerpoint/2010/main" val="428696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9723944" cy="646331"/>
          </a:xfrm>
          <a:prstGeom prst="rect">
            <a:avLst/>
          </a:prstGeom>
          <a:noFill/>
        </p:spPr>
        <p:txBody>
          <a:bodyPr wrap="none" rtlCol="0">
            <a:spAutoFit/>
          </a:bodyPr>
          <a:lstStyle/>
          <a:p>
            <a:r>
              <a:rPr lang="en-US" sz="3600" dirty="0">
                <a:solidFill>
                  <a:srgbClr val="FFFF00"/>
                </a:solidFill>
              </a:rPr>
              <a:t>ESV Study Bible: An application of the foot washing</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4401205"/>
          </a:xfrm>
          <a:prstGeom prst="rect">
            <a:avLst/>
          </a:prstGeom>
          <a:noFill/>
        </p:spPr>
        <p:txBody>
          <a:bodyPr wrap="square" rtlCol="0">
            <a:spAutoFit/>
          </a:bodyPr>
          <a:lstStyle/>
          <a:p>
            <a:r>
              <a:rPr lang="en-US" sz="2800" dirty="0">
                <a:solidFill>
                  <a:schemeClr val="bg1"/>
                </a:solidFill>
              </a:rPr>
              <a:t>Jesus applies the </a:t>
            </a:r>
            <a:r>
              <a:rPr lang="en-US" sz="2800" dirty="0" err="1">
                <a:solidFill>
                  <a:schemeClr val="bg1"/>
                </a:solidFill>
              </a:rPr>
              <a:t>footwashing</a:t>
            </a:r>
            <a:r>
              <a:rPr lang="en-US" sz="2800" dirty="0">
                <a:solidFill>
                  <a:schemeClr val="bg1"/>
                </a:solidFill>
              </a:rPr>
              <a:t> in another way. </a:t>
            </a:r>
            <a:r>
              <a:rPr lang="en-US" sz="2800" dirty="0">
                <a:solidFill>
                  <a:srgbClr val="FFFF00"/>
                </a:solidFill>
              </a:rPr>
              <a:t>Those who have been washed through Jesus’ once-for-all death also need daily cleansing of their sins (symbolized by their frequent need to wash their feet). </a:t>
            </a:r>
            <a:r>
              <a:rPr lang="en-US" sz="2800" dirty="0">
                <a:solidFill>
                  <a:schemeClr val="bg1"/>
                </a:solidFill>
              </a:rPr>
              <a:t>It is apparent that Jesus applies the </a:t>
            </a:r>
            <a:r>
              <a:rPr lang="en-US" sz="2800" dirty="0" err="1">
                <a:solidFill>
                  <a:schemeClr val="bg1"/>
                </a:solidFill>
              </a:rPr>
              <a:t>footwashing</a:t>
            </a:r>
            <a:r>
              <a:rPr lang="en-US" sz="2800" dirty="0">
                <a:solidFill>
                  <a:schemeClr val="bg1"/>
                </a:solidFill>
              </a:rPr>
              <a:t> figuratively since he says not all are clean, referring to Judas, but clearly he cleaned Judas’s feet as well. Because Judas is not spiritually cleansed, unlike Peter, he does not have a “share” (v. 8) with Jesus.</a:t>
            </a:r>
          </a:p>
          <a:p>
            <a:endParaRPr lang="en-US" sz="2800" dirty="0">
              <a:solidFill>
                <a:schemeClr val="bg1"/>
              </a:solidFill>
            </a:endParaRPr>
          </a:p>
          <a:p>
            <a:r>
              <a:rPr lang="en-US" sz="2800" dirty="0">
                <a:solidFill>
                  <a:schemeClr val="bg1"/>
                </a:solidFill>
              </a:rPr>
              <a:t>Crossway Bibles. (2008). The ESV Study Bible (pp. 2050–2051). Wheaton, IL: Crossway Bibles.</a:t>
            </a:r>
          </a:p>
        </p:txBody>
      </p:sp>
    </p:spTree>
    <p:extLst>
      <p:ext uri="{BB962C8B-B14F-4D97-AF65-F5344CB8AC3E}">
        <p14:creationId xmlns:p14="http://schemas.microsoft.com/office/powerpoint/2010/main" val="1935337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F568D7EE-7902-8C4B-8E4C-09142D2D439F}"/>
              </a:ext>
            </a:extLst>
          </p:cNvPr>
          <p:cNvSpPr txBox="1"/>
          <p:nvPr/>
        </p:nvSpPr>
        <p:spPr>
          <a:xfrm>
            <a:off x="7623322" y="1758269"/>
            <a:ext cx="370033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effectLst>
                  <a:outerShdw blurRad="50800" dist="38100" dir="2700000" algn="tl" rotWithShape="0">
                    <a:prstClr val="black">
                      <a:alpha val="40000"/>
                    </a:prstClr>
                  </a:outerShdw>
                </a:effectLst>
              </a:rPr>
              <a:t>Behold, your king is coming to you</a:t>
            </a:r>
          </a:p>
        </p:txBody>
      </p:sp>
      <p:sp>
        <p:nvSpPr>
          <p:cNvPr id="11" name="TextBox 10">
            <a:extLst>
              <a:ext uri="{FF2B5EF4-FFF2-40B4-BE49-F238E27FC236}">
                <a16:creationId xmlns:a16="http://schemas.microsoft.com/office/drawing/2014/main" id="{D058A022-D9F8-5448-88D3-2170D73F3AA5}"/>
              </a:ext>
            </a:extLst>
          </p:cNvPr>
          <p:cNvSpPr txBox="1"/>
          <p:nvPr/>
        </p:nvSpPr>
        <p:spPr>
          <a:xfrm>
            <a:off x="8169937" y="5465719"/>
            <a:ext cx="3700330" cy="64633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effectLst>
                  <a:outerShdw blurRad="50800" dist="38100" dir="2700000" algn="tl" rotWithShape="0">
                    <a:prstClr val="black">
                      <a:alpha val="40000"/>
                    </a:prstClr>
                  </a:outerShdw>
                </a:effectLst>
              </a:rPr>
              <a:t>Matthew 21:1-11</a:t>
            </a:r>
          </a:p>
        </p:txBody>
      </p:sp>
      <p:pic>
        <p:nvPicPr>
          <p:cNvPr id="6" name="Picture 5">
            <a:extLst>
              <a:ext uri="{FF2B5EF4-FFF2-40B4-BE49-F238E27FC236}">
                <a16:creationId xmlns:a16="http://schemas.microsoft.com/office/drawing/2014/main" id="{C7FDAC7A-1E7B-4949-90CA-42F65191B5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tretch>
            <a:fillRect/>
          </a:stretch>
        </p:blipFill>
        <p:spPr>
          <a:xfrm>
            <a:off x="0" y="3387"/>
            <a:ext cx="12192000" cy="6854613"/>
          </a:xfrm>
          <a:prstGeom prst="rect">
            <a:avLst/>
          </a:prstGeom>
          <a:effectLst>
            <a:outerShdw blurRad="88900" dist="88900" dir="5400000" algn="ctr" rotWithShape="0">
              <a:schemeClr val="tx1"/>
            </a:outerShdw>
          </a:effectLst>
        </p:spPr>
      </p:pic>
      <p:sp>
        <p:nvSpPr>
          <p:cNvPr id="9" name="TextBox 8">
            <a:extLst>
              <a:ext uri="{FF2B5EF4-FFF2-40B4-BE49-F238E27FC236}">
                <a16:creationId xmlns:a16="http://schemas.microsoft.com/office/drawing/2014/main" id="{D3D7A36F-730A-1843-A29E-5FE26D1E9E4E}"/>
              </a:ext>
            </a:extLst>
          </p:cNvPr>
          <p:cNvSpPr txBox="1"/>
          <p:nvPr/>
        </p:nvSpPr>
        <p:spPr>
          <a:xfrm>
            <a:off x="655903" y="569837"/>
            <a:ext cx="9682716" cy="5016758"/>
          </a:xfrm>
          <a:prstGeom prst="rect">
            <a:avLst/>
          </a:prstGeom>
          <a:noFill/>
        </p:spPr>
        <p:txBody>
          <a:bodyPr wrap="square" rtlCol="0">
            <a:spAutoFit/>
          </a:bodyPr>
          <a:lstStyle/>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Application:</a:t>
            </a:r>
          </a:p>
          <a:p>
            <a:endPar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endParaRPr>
          </a:p>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1: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As the Spirit shows you sin in your life, confess it [Name it. Agree with God on it]</a:t>
            </a:r>
          </a:p>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2: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Turn from it</a:t>
            </a:r>
          </a:p>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3: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Communion: An opportunity to do that today.</a:t>
            </a:r>
          </a:p>
        </p:txBody>
      </p:sp>
    </p:spTree>
    <p:extLst>
      <p:ext uri="{BB962C8B-B14F-4D97-AF65-F5344CB8AC3E}">
        <p14:creationId xmlns:p14="http://schemas.microsoft.com/office/powerpoint/2010/main" val="58731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5B425C0E-2E1B-444A-A218-896B9C57D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5"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97608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5B425C0E-2E1B-444A-A218-896B9C57D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5"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83764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F568D7EE-7902-8C4B-8E4C-09142D2D439F}"/>
              </a:ext>
            </a:extLst>
          </p:cNvPr>
          <p:cNvSpPr txBox="1"/>
          <p:nvPr/>
        </p:nvSpPr>
        <p:spPr>
          <a:xfrm>
            <a:off x="7623322" y="1758269"/>
            <a:ext cx="370033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effectLst>
                  <a:outerShdw blurRad="50800" dist="38100" dir="2700000" algn="tl" rotWithShape="0">
                    <a:prstClr val="black">
                      <a:alpha val="40000"/>
                    </a:prstClr>
                  </a:outerShdw>
                </a:effectLst>
              </a:rPr>
              <a:t>Behold, your king is coming to you</a:t>
            </a:r>
          </a:p>
        </p:txBody>
      </p:sp>
      <p:sp>
        <p:nvSpPr>
          <p:cNvPr id="11" name="TextBox 10">
            <a:extLst>
              <a:ext uri="{FF2B5EF4-FFF2-40B4-BE49-F238E27FC236}">
                <a16:creationId xmlns:a16="http://schemas.microsoft.com/office/drawing/2014/main" id="{D058A022-D9F8-5448-88D3-2170D73F3AA5}"/>
              </a:ext>
            </a:extLst>
          </p:cNvPr>
          <p:cNvSpPr txBox="1"/>
          <p:nvPr/>
        </p:nvSpPr>
        <p:spPr>
          <a:xfrm>
            <a:off x="8169937" y="5465719"/>
            <a:ext cx="3700330" cy="64633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effectLst>
                  <a:outerShdw blurRad="50800" dist="38100" dir="2700000" algn="tl" rotWithShape="0">
                    <a:prstClr val="black">
                      <a:alpha val="40000"/>
                    </a:prstClr>
                  </a:outerShdw>
                </a:effectLst>
              </a:rPr>
              <a:t>Matthew 21:1-11</a:t>
            </a:r>
          </a:p>
        </p:txBody>
      </p:sp>
      <p:pic>
        <p:nvPicPr>
          <p:cNvPr id="6" name="Picture 5">
            <a:extLst>
              <a:ext uri="{FF2B5EF4-FFF2-40B4-BE49-F238E27FC236}">
                <a16:creationId xmlns:a16="http://schemas.microsoft.com/office/drawing/2014/main" id="{C7FDAC7A-1E7B-4949-90CA-42F65191B5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tretch>
            <a:fillRect/>
          </a:stretch>
        </p:blipFill>
        <p:spPr>
          <a:xfrm>
            <a:off x="0" y="3387"/>
            <a:ext cx="12192000" cy="6854613"/>
          </a:xfrm>
          <a:prstGeom prst="rect">
            <a:avLst/>
          </a:prstGeom>
          <a:effectLst>
            <a:outerShdw blurRad="88900" dist="88900" dir="5400000" algn="ctr" rotWithShape="0">
              <a:schemeClr val="tx1"/>
            </a:outerShdw>
          </a:effectLst>
        </p:spPr>
      </p:pic>
      <p:sp>
        <p:nvSpPr>
          <p:cNvPr id="9" name="TextBox 8">
            <a:extLst>
              <a:ext uri="{FF2B5EF4-FFF2-40B4-BE49-F238E27FC236}">
                <a16:creationId xmlns:a16="http://schemas.microsoft.com/office/drawing/2014/main" id="{D3D7A36F-730A-1843-A29E-5FE26D1E9E4E}"/>
              </a:ext>
            </a:extLst>
          </p:cNvPr>
          <p:cNvSpPr txBox="1"/>
          <p:nvPr/>
        </p:nvSpPr>
        <p:spPr>
          <a:xfrm>
            <a:off x="655902" y="569837"/>
            <a:ext cx="10266098" cy="1938992"/>
          </a:xfrm>
          <a:prstGeom prst="rect">
            <a:avLst/>
          </a:prstGeom>
          <a:noFill/>
        </p:spPr>
        <p:txBody>
          <a:bodyPr wrap="square" rtlCol="0">
            <a:spAutoFit/>
          </a:bodyPr>
          <a:lstStyle/>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Forgiveness Fact #1: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When we put our faith and trust in Christ’s work on the cross, we are </a:t>
            </a:r>
            <a:r>
              <a:rPr lang="en-US" sz="4000" b="1" u="sng"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completely forgiven</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t>
            </a:r>
          </a:p>
        </p:txBody>
      </p:sp>
    </p:spTree>
    <p:extLst>
      <p:ext uri="{BB962C8B-B14F-4D97-AF65-F5344CB8AC3E}">
        <p14:creationId xmlns:p14="http://schemas.microsoft.com/office/powerpoint/2010/main" val="2453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514729" y="549542"/>
            <a:ext cx="10761784" cy="1815882"/>
          </a:xfrm>
          <a:prstGeom prst="rect">
            <a:avLst/>
          </a:prstGeom>
          <a:noFill/>
        </p:spPr>
        <p:txBody>
          <a:bodyPr wrap="square" rtlCol="0">
            <a:spAutoFit/>
          </a:bodyPr>
          <a:lstStyle/>
          <a:p>
            <a:r>
              <a:rPr lang="en-US" sz="2800" dirty="0">
                <a:solidFill>
                  <a:srgbClr val="FFFF00"/>
                </a:solidFill>
              </a:rPr>
              <a:t>Colossians 2:13</a:t>
            </a:r>
          </a:p>
          <a:p>
            <a:r>
              <a:rPr lang="en-US" sz="2800" dirty="0">
                <a:solidFill>
                  <a:schemeClr val="bg1"/>
                </a:solidFill>
              </a:rPr>
              <a:t>And you, who were dead in your trespasses and the uncircumcision of your flesh, God made alive together with him, having forgiven us all our trespasses,</a:t>
            </a:r>
          </a:p>
        </p:txBody>
      </p:sp>
      <p:sp>
        <p:nvSpPr>
          <p:cNvPr id="6" name="TextBox 5">
            <a:extLst>
              <a:ext uri="{FF2B5EF4-FFF2-40B4-BE49-F238E27FC236}">
                <a16:creationId xmlns:a16="http://schemas.microsoft.com/office/drawing/2014/main" id="{31A27BC4-D917-D641-AC36-3F8D7EA3A293}"/>
              </a:ext>
            </a:extLst>
          </p:cNvPr>
          <p:cNvSpPr txBox="1"/>
          <p:nvPr/>
        </p:nvSpPr>
        <p:spPr>
          <a:xfrm>
            <a:off x="552876" y="2538418"/>
            <a:ext cx="10761784" cy="1384995"/>
          </a:xfrm>
          <a:prstGeom prst="rect">
            <a:avLst/>
          </a:prstGeom>
          <a:noFill/>
        </p:spPr>
        <p:txBody>
          <a:bodyPr wrap="square" rtlCol="0">
            <a:spAutoFit/>
          </a:bodyPr>
          <a:lstStyle/>
          <a:p>
            <a:r>
              <a:rPr lang="en-US" sz="2800" dirty="0">
                <a:solidFill>
                  <a:srgbClr val="FFFF00"/>
                </a:solidFill>
              </a:rPr>
              <a:t>Psalm 103:12</a:t>
            </a:r>
          </a:p>
          <a:p>
            <a:r>
              <a:rPr lang="en-US" sz="2800" dirty="0">
                <a:solidFill>
                  <a:schemeClr val="bg1"/>
                </a:solidFill>
              </a:rPr>
              <a:t>as far as the east is from the west, so far does he remove our transgressions from us. </a:t>
            </a:r>
          </a:p>
        </p:txBody>
      </p:sp>
    </p:spTree>
    <p:extLst>
      <p:ext uri="{BB962C8B-B14F-4D97-AF65-F5344CB8AC3E}">
        <p14:creationId xmlns:p14="http://schemas.microsoft.com/office/powerpoint/2010/main" val="98804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514729" y="549542"/>
            <a:ext cx="10761784" cy="1815882"/>
          </a:xfrm>
          <a:prstGeom prst="rect">
            <a:avLst/>
          </a:prstGeom>
          <a:noFill/>
        </p:spPr>
        <p:txBody>
          <a:bodyPr wrap="square" rtlCol="0">
            <a:spAutoFit/>
          </a:bodyPr>
          <a:lstStyle/>
          <a:p>
            <a:r>
              <a:rPr lang="en-US" sz="2800" dirty="0">
                <a:solidFill>
                  <a:srgbClr val="FFFF00"/>
                </a:solidFill>
              </a:rPr>
              <a:t>Isaiah 38:17</a:t>
            </a:r>
          </a:p>
          <a:p>
            <a:r>
              <a:rPr lang="en-US" sz="2800" dirty="0">
                <a:solidFill>
                  <a:schemeClr val="bg1"/>
                </a:solidFill>
              </a:rPr>
              <a:t>Behold, it was for my welfare that I had great bitterness; but in love you have delivered my life from the pit of destruction, for you have cast all my sins behind your back. </a:t>
            </a:r>
          </a:p>
        </p:txBody>
      </p:sp>
      <p:sp>
        <p:nvSpPr>
          <p:cNvPr id="6" name="TextBox 5">
            <a:extLst>
              <a:ext uri="{FF2B5EF4-FFF2-40B4-BE49-F238E27FC236}">
                <a16:creationId xmlns:a16="http://schemas.microsoft.com/office/drawing/2014/main" id="{31A27BC4-D917-D641-AC36-3F8D7EA3A293}"/>
              </a:ext>
            </a:extLst>
          </p:cNvPr>
          <p:cNvSpPr txBox="1"/>
          <p:nvPr/>
        </p:nvSpPr>
        <p:spPr>
          <a:xfrm>
            <a:off x="552876" y="2538418"/>
            <a:ext cx="10761784" cy="1384995"/>
          </a:xfrm>
          <a:prstGeom prst="rect">
            <a:avLst/>
          </a:prstGeom>
          <a:noFill/>
        </p:spPr>
        <p:txBody>
          <a:bodyPr wrap="square" rtlCol="0">
            <a:spAutoFit/>
          </a:bodyPr>
          <a:lstStyle/>
          <a:p>
            <a:r>
              <a:rPr lang="en-US" sz="2800" dirty="0">
                <a:solidFill>
                  <a:srgbClr val="FFFF00"/>
                </a:solidFill>
              </a:rPr>
              <a:t>Micah 7:19</a:t>
            </a:r>
          </a:p>
          <a:p>
            <a:r>
              <a:rPr lang="en-US" sz="2800" dirty="0">
                <a:solidFill>
                  <a:schemeClr val="bg1"/>
                </a:solidFill>
              </a:rPr>
              <a:t>He will again have compassion on us; he will tread our iniquities underfoot. You will cast all our sins into the depths of the sea.</a:t>
            </a:r>
          </a:p>
        </p:txBody>
      </p:sp>
    </p:spTree>
    <p:extLst>
      <p:ext uri="{BB962C8B-B14F-4D97-AF65-F5344CB8AC3E}">
        <p14:creationId xmlns:p14="http://schemas.microsoft.com/office/powerpoint/2010/main" val="121611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F568D7EE-7902-8C4B-8E4C-09142D2D439F}"/>
              </a:ext>
            </a:extLst>
          </p:cNvPr>
          <p:cNvSpPr txBox="1"/>
          <p:nvPr/>
        </p:nvSpPr>
        <p:spPr>
          <a:xfrm>
            <a:off x="7623322" y="1758269"/>
            <a:ext cx="370033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effectLst>
                  <a:outerShdw blurRad="50800" dist="38100" dir="2700000" algn="tl" rotWithShape="0">
                    <a:prstClr val="black">
                      <a:alpha val="40000"/>
                    </a:prstClr>
                  </a:outerShdw>
                </a:effectLst>
              </a:rPr>
              <a:t>Behold, your king is coming to you</a:t>
            </a:r>
          </a:p>
        </p:txBody>
      </p:sp>
      <p:sp>
        <p:nvSpPr>
          <p:cNvPr id="11" name="TextBox 10">
            <a:extLst>
              <a:ext uri="{FF2B5EF4-FFF2-40B4-BE49-F238E27FC236}">
                <a16:creationId xmlns:a16="http://schemas.microsoft.com/office/drawing/2014/main" id="{D058A022-D9F8-5448-88D3-2170D73F3AA5}"/>
              </a:ext>
            </a:extLst>
          </p:cNvPr>
          <p:cNvSpPr txBox="1"/>
          <p:nvPr/>
        </p:nvSpPr>
        <p:spPr>
          <a:xfrm>
            <a:off x="8169937" y="5465719"/>
            <a:ext cx="3700330" cy="64633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effectLst>
                  <a:outerShdw blurRad="50800" dist="38100" dir="2700000" algn="tl" rotWithShape="0">
                    <a:prstClr val="black">
                      <a:alpha val="40000"/>
                    </a:prstClr>
                  </a:outerShdw>
                </a:effectLst>
              </a:rPr>
              <a:t>Matthew 21:1-11</a:t>
            </a:r>
          </a:p>
        </p:txBody>
      </p:sp>
      <p:pic>
        <p:nvPicPr>
          <p:cNvPr id="6" name="Picture 5">
            <a:extLst>
              <a:ext uri="{FF2B5EF4-FFF2-40B4-BE49-F238E27FC236}">
                <a16:creationId xmlns:a16="http://schemas.microsoft.com/office/drawing/2014/main" id="{C7FDAC7A-1E7B-4949-90CA-42F65191B5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tretch>
            <a:fillRect/>
          </a:stretch>
        </p:blipFill>
        <p:spPr>
          <a:xfrm>
            <a:off x="0" y="3387"/>
            <a:ext cx="12192000" cy="6854613"/>
          </a:xfrm>
          <a:prstGeom prst="rect">
            <a:avLst/>
          </a:prstGeom>
          <a:effectLst>
            <a:outerShdw blurRad="88900" dist="88900" dir="5400000" algn="ctr" rotWithShape="0">
              <a:schemeClr val="tx1"/>
            </a:outerShdw>
          </a:effectLst>
        </p:spPr>
      </p:pic>
      <p:sp>
        <p:nvSpPr>
          <p:cNvPr id="9" name="TextBox 8">
            <a:extLst>
              <a:ext uri="{FF2B5EF4-FFF2-40B4-BE49-F238E27FC236}">
                <a16:creationId xmlns:a16="http://schemas.microsoft.com/office/drawing/2014/main" id="{D3D7A36F-730A-1843-A29E-5FE26D1E9E4E}"/>
              </a:ext>
            </a:extLst>
          </p:cNvPr>
          <p:cNvSpPr txBox="1"/>
          <p:nvPr/>
        </p:nvSpPr>
        <p:spPr>
          <a:xfrm>
            <a:off x="655903" y="569837"/>
            <a:ext cx="9682716" cy="1938992"/>
          </a:xfrm>
          <a:prstGeom prst="rect">
            <a:avLst/>
          </a:prstGeom>
          <a:noFill/>
        </p:spPr>
        <p:txBody>
          <a:bodyPr wrap="square" rtlCol="0">
            <a:spAutoFit/>
          </a:bodyPr>
          <a:lstStyle/>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Forgiveness Fact #2: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Receiving Christ by Faith Results in </a:t>
            </a:r>
            <a:r>
              <a:rPr lang="en-US" sz="4000" b="1" u="sng"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Our Right Standing with God</a:t>
            </a:r>
          </a:p>
        </p:txBody>
      </p:sp>
    </p:spTree>
    <p:extLst>
      <p:ext uri="{BB962C8B-B14F-4D97-AF65-F5344CB8AC3E}">
        <p14:creationId xmlns:p14="http://schemas.microsoft.com/office/powerpoint/2010/main" val="258977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514729" y="549542"/>
            <a:ext cx="10761784" cy="2677656"/>
          </a:xfrm>
          <a:prstGeom prst="rect">
            <a:avLst/>
          </a:prstGeom>
          <a:noFill/>
        </p:spPr>
        <p:txBody>
          <a:bodyPr wrap="square" rtlCol="0">
            <a:spAutoFit/>
          </a:bodyPr>
          <a:lstStyle/>
          <a:p>
            <a:r>
              <a:rPr lang="en-US" sz="2800" dirty="0">
                <a:solidFill>
                  <a:srgbClr val="FFFF00"/>
                </a:solidFill>
              </a:rPr>
              <a:t>Romans 5:1,9</a:t>
            </a:r>
          </a:p>
          <a:p>
            <a:r>
              <a:rPr lang="en-US" sz="2800" dirty="0">
                <a:solidFill>
                  <a:schemeClr val="bg1"/>
                </a:solidFill>
              </a:rPr>
              <a:t>Therefore, since we have been </a:t>
            </a:r>
            <a:r>
              <a:rPr lang="en-US" sz="2800" u="sng" dirty="0">
                <a:solidFill>
                  <a:schemeClr val="bg1"/>
                </a:solidFill>
              </a:rPr>
              <a:t>justified by faith</a:t>
            </a:r>
            <a:r>
              <a:rPr lang="en-US" sz="2800" dirty="0">
                <a:solidFill>
                  <a:schemeClr val="bg1"/>
                </a:solidFill>
              </a:rPr>
              <a:t>, we have peace with God through our Lord Jesus Christ.</a:t>
            </a:r>
          </a:p>
          <a:p>
            <a:endParaRPr lang="en-US" sz="2800" dirty="0">
              <a:solidFill>
                <a:schemeClr val="bg1"/>
              </a:solidFill>
            </a:endParaRPr>
          </a:p>
          <a:p>
            <a:r>
              <a:rPr lang="en-US" sz="2800" dirty="0">
                <a:solidFill>
                  <a:schemeClr val="bg1"/>
                </a:solidFill>
              </a:rPr>
              <a:t>Since, therefore, we have now been </a:t>
            </a:r>
            <a:r>
              <a:rPr lang="en-US" sz="2800" u="sng" dirty="0">
                <a:solidFill>
                  <a:schemeClr val="bg1"/>
                </a:solidFill>
              </a:rPr>
              <a:t>justified by his blood</a:t>
            </a:r>
            <a:r>
              <a:rPr lang="en-US" sz="2800" dirty="0">
                <a:solidFill>
                  <a:schemeClr val="bg1"/>
                </a:solidFill>
              </a:rPr>
              <a:t>, much more shall we be saved by him from the wrath of God.</a:t>
            </a:r>
          </a:p>
        </p:txBody>
      </p:sp>
      <p:sp>
        <p:nvSpPr>
          <p:cNvPr id="6" name="TextBox 5">
            <a:extLst>
              <a:ext uri="{FF2B5EF4-FFF2-40B4-BE49-F238E27FC236}">
                <a16:creationId xmlns:a16="http://schemas.microsoft.com/office/drawing/2014/main" id="{31A27BC4-D917-D641-AC36-3F8D7EA3A293}"/>
              </a:ext>
            </a:extLst>
          </p:cNvPr>
          <p:cNvSpPr txBox="1"/>
          <p:nvPr/>
        </p:nvSpPr>
        <p:spPr>
          <a:xfrm>
            <a:off x="514729" y="3630803"/>
            <a:ext cx="10761784" cy="1815882"/>
          </a:xfrm>
          <a:prstGeom prst="rect">
            <a:avLst/>
          </a:prstGeom>
          <a:noFill/>
        </p:spPr>
        <p:txBody>
          <a:bodyPr wrap="square" rtlCol="0">
            <a:spAutoFit/>
          </a:bodyPr>
          <a:lstStyle/>
          <a:p>
            <a:r>
              <a:rPr lang="en-US" sz="2800" dirty="0">
                <a:solidFill>
                  <a:srgbClr val="FFFF00"/>
                </a:solidFill>
              </a:rPr>
              <a:t>Philippians 3:9</a:t>
            </a:r>
          </a:p>
          <a:p>
            <a:r>
              <a:rPr lang="en-US" sz="2800" dirty="0">
                <a:solidFill>
                  <a:schemeClr val="bg1"/>
                </a:solidFill>
              </a:rPr>
              <a:t>And be found in him, </a:t>
            </a:r>
            <a:r>
              <a:rPr lang="en-US" sz="2800" u="sng" dirty="0">
                <a:solidFill>
                  <a:schemeClr val="bg1"/>
                </a:solidFill>
              </a:rPr>
              <a:t>not having a righteousness of my own that comes from the law, but that which comes through faith in Christ</a:t>
            </a:r>
            <a:r>
              <a:rPr lang="en-US" sz="2800" dirty="0">
                <a:solidFill>
                  <a:schemeClr val="bg1"/>
                </a:solidFill>
              </a:rPr>
              <a:t>, the righteousness from God that depends on faith—</a:t>
            </a:r>
          </a:p>
        </p:txBody>
      </p:sp>
    </p:spTree>
    <p:extLst>
      <p:ext uri="{BB962C8B-B14F-4D97-AF65-F5344CB8AC3E}">
        <p14:creationId xmlns:p14="http://schemas.microsoft.com/office/powerpoint/2010/main" val="417867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sp>
        <p:nvSpPr>
          <p:cNvPr id="8" name="TextBox 7">
            <a:extLst>
              <a:ext uri="{FF2B5EF4-FFF2-40B4-BE49-F238E27FC236}">
                <a16:creationId xmlns:a16="http://schemas.microsoft.com/office/drawing/2014/main" id="{F568D7EE-7902-8C4B-8E4C-09142D2D439F}"/>
              </a:ext>
            </a:extLst>
          </p:cNvPr>
          <p:cNvSpPr txBox="1"/>
          <p:nvPr/>
        </p:nvSpPr>
        <p:spPr>
          <a:xfrm>
            <a:off x="7623322" y="1758269"/>
            <a:ext cx="3700330"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effectLst>
                  <a:outerShdw blurRad="50800" dist="38100" dir="2700000" algn="tl" rotWithShape="0">
                    <a:prstClr val="black">
                      <a:alpha val="40000"/>
                    </a:prstClr>
                  </a:outerShdw>
                </a:effectLst>
              </a:rPr>
              <a:t>Behold, your king is coming to you</a:t>
            </a:r>
          </a:p>
        </p:txBody>
      </p:sp>
      <p:sp>
        <p:nvSpPr>
          <p:cNvPr id="11" name="TextBox 10">
            <a:extLst>
              <a:ext uri="{FF2B5EF4-FFF2-40B4-BE49-F238E27FC236}">
                <a16:creationId xmlns:a16="http://schemas.microsoft.com/office/drawing/2014/main" id="{D058A022-D9F8-5448-88D3-2170D73F3AA5}"/>
              </a:ext>
            </a:extLst>
          </p:cNvPr>
          <p:cNvSpPr txBox="1"/>
          <p:nvPr/>
        </p:nvSpPr>
        <p:spPr>
          <a:xfrm>
            <a:off x="8169937" y="5465719"/>
            <a:ext cx="3700330" cy="64633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effectLst>
                  <a:outerShdw blurRad="50800" dist="38100" dir="2700000" algn="tl" rotWithShape="0">
                    <a:prstClr val="black">
                      <a:alpha val="40000"/>
                    </a:prstClr>
                  </a:outerShdw>
                </a:effectLst>
              </a:rPr>
              <a:t>Matthew 21:1-11</a:t>
            </a:r>
          </a:p>
        </p:txBody>
      </p:sp>
      <p:pic>
        <p:nvPicPr>
          <p:cNvPr id="6" name="Picture 5">
            <a:extLst>
              <a:ext uri="{FF2B5EF4-FFF2-40B4-BE49-F238E27FC236}">
                <a16:creationId xmlns:a16="http://schemas.microsoft.com/office/drawing/2014/main" id="{C7FDAC7A-1E7B-4949-90CA-42F65191B5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tretch>
            <a:fillRect/>
          </a:stretch>
        </p:blipFill>
        <p:spPr>
          <a:xfrm>
            <a:off x="0" y="3387"/>
            <a:ext cx="12192000" cy="6854613"/>
          </a:xfrm>
          <a:prstGeom prst="rect">
            <a:avLst/>
          </a:prstGeom>
          <a:effectLst>
            <a:outerShdw blurRad="88900" dist="88900" dir="5400000" algn="ctr" rotWithShape="0">
              <a:schemeClr val="tx1"/>
            </a:outerShdw>
          </a:effectLst>
        </p:spPr>
      </p:pic>
      <p:sp>
        <p:nvSpPr>
          <p:cNvPr id="9" name="TextBox 8">
            <a:extLst>
              <a:ext uri="{FF2B5EF4-FFF2-40B4-BE49-F238E27FC236}">
                <a16:creationId xmlns:a16="http://schemas.microsoft.com/office/drawing/2014/main" id="{D3D7A36F-730A-1843-A29E-5FE26D1E9E4E}"/>
              </a:ext>
            </a:extLst>
          </p:cNvPr>
          <p:cNvSpPr txBox="1"/>
          <p:nvPr/>
        </p:nvSpPr>
        <p:spPr>
          <a:xfrm>
            <a:off x="716127" y="535653"/>
            <a:ext cx="10205873" cy="1323439"/>
          </a:xfrm>
          <a:prstGeom prst="rect">
            <a:avLst/>
          </a:prstGeom>
          <a:noFill/>
        </p:spPr>
        <p:txBody>
          <a:bodyPr wrap="square" rtlCol="0">
            <a:spAutoFit/>
          </a:bodyPr>
          <a:lstStyle/>
          <a:p>
            <a:r>
              <a:rPr lang="en-US" sz="4000" b="1"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Forgiveness Fact #3: </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Believers Still Need to </a:t>
            </a:r>
            <a:r>
              <a:rPr lang="en-US" sz="4000" b="1" u="sng" dirty="0">
                <a:solidFill>
                  <a:srgbClr val="FFFF00"/>
                </a:solidFill>
                <a:effectLst>
                  <a:outerShdw blurRad="63500" dist="88900" algn="l" rotWithShape="0">
                    <a:srgbClr val="002060">
                      <a:alpha val="40000"/>
                    </a:srgbClr>
                  </a:outerShdw>
                </a:effectLst>
                <a:latin typeface="Roboto Slab" pitchFamily="2" charset="0"/>
                <a:ea typeface="Roboto Slab" pitchFamily="2" charset="0"/>
              </a:rPr>
              <a:t>Confess Sin Ask for Forgiveness</a:t>
            </a:r>
            <a:r>
              <a:rPr lang="en-US" sz="4000" b="1" dirty="0">
                <a:solidFill>
                  <a:schemeClr val="bg1"/>
                </a:solidFill>
                <a:effectLst>
                  <a:outerShdw blurRad="63500" dist="88900" algn="l" rotWithShape="0">
                    <a:srgbClr val="002060">
                      <a:alpha val="40000"/>
                    </a:srgbClr>
                  </a:outerShdw>
                </a:effectLst>
                <a:latin typeface="Roboto Slab" pitchFamily="2" charset="0"/>
                <a:ea typeface="Roboto Slab" pitchFamily="2" charset="0"/>
              </a:rPr>
              <a:t>.</a:t>
            </a:r>
          </a:p>
        </p:txBody>
      </p:sp>
      <p:pic>
        <p:nvPicPr>
          <p:cNvPr id="3" name="Picture 2">
            <a:extLst>
              <a:ext uri="{FF2B5EF4-FFF2-40B4-BE49-F238E27FC236}">
                <a16:creationId xmlns:a16="http://schemas.microsoft.com/office/drawing/2014/main" id="{11C75084-0FC6-0040-B03D-3D57B3246039}"/>
              </a:ext>
            </a:extLst>
          </p:cNvPr>
          <p:cNvPicPr>
            <a:picLocks noChangeAspect="1"/>
          </p:cNvPicPr>
          <p:nvPr/>
        </p:nvPicPr>
        <p:blipFill>
          <a:blip r:embed="rId6"/>
          <a:stretch>
            <a:fillRect/>
          </a:stretch>
        </p:blipFill>
        <p:spPr>
          <a:xfrm>
            <a:off x="3153142" y="2391358"/>
            <a:ext cx="4470180" cy="3347437"/>
          </a:xfrm>
          <a:prstGeom prst="rect">
            <a:avLst/>
          </a:prstGeom>
        </p:spPr>
      </p:pic>
    </p:spTree>
    <p:extLst>
      <p:ext uri="{BB962C8B-B14F-4D97-AF65-F5344CB8AC3E}">
        <p14:creationId xmlns:p14="http://schemas.microsoft.com/office/powerpoint/2010/main" val="201853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005012" cy="646331"/>
          </a:xfrm>
          <a:prstGeom prst="rect">
            <a:avLst/>
          </a:prstGeom>
          <a:noFill/>
        </p:spPr>
        <p:txBody>
          <a:bodyPr wrap="none" rtlCol="0">
            <a:spAutoFit/>
          </a:bodyPr>
          <a:lstStyle/>
          <a:p>
            <a:r>
              <a:rPr lang="en-US" sz="3600" dirty="0">
                <a:solidFill>
                  <a:srgbClr val="FFFF00"/>
                </a:solidFill>
              </a:rPr>
              <a:t>The Lord’s Prayer: Matthew 6:9b-13 NASB</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4647426"/>
          </a:xfrm>
          <a:prstGeom prst="rect">
            <a:avLst/>
          </a:prstGeom>
          <a:noFill/>
        </p:spPr>
        <p:txBody>
          <a:bodyPr wrap="square" rtlCol="0">
            <a:spAutoFit/>
          </a:bodyPr>
          <a:lstStyle/>
          <a:p>
            <a:r>
              <a:rPr lang="en-US" sz="2800" dirty="0">
                <a:solidFill>
                  <a:srgbClr val="FFFF00"/>
                </a:solidFill>
              </a:rPr>
              <a:t>9b</a:t>
            </a:r>
            <a:r>
              <a:rPr lang="en-US" sz="2800" dirty="0">
                <a:solidFill>
                  <a:schemeClr val="bg1"/>
                </a:solidFill>
              </a:rPr>
              <a:t> “Our Father who is in heaven, Hallowed be Your name.</a:t>
            </a:r>
          </a:p>
          <a:p>
            <a:r>
              <a:rPr lang="en-US" sz="2800" dirty="0">
                <a:solidFill>
                  <a:srgbClr val="FFFF00"/>
                </a:solidFill>
              </a:rPr>
              <a:t>10</a:t>
            </a:r>
            <a:r>
              <a:rPr lang="en-US" sz="2800" dirty="0">
                <a:solidFill>
                  <a:schemeClr val="bg1"/>
                </a:solidFill>
              </a:rPr>
              <a:t> Your kingdom come. Your will be done, On earth as it is in heaven.</a:t>
            </a:r>
          </a:p>
          <a:p>
            <a:r>
              <a:rPr lang="en-US" sz="2800" dirty="0">
                <a:solidFill>
                  <a:srgbClr val="FFFF00"/>
                </a:solidFill>
              </a:rPr>
              <a:t>11</a:t>
            </a:r>
            <a:r>
              <a:rPr lang="en-US" sz="2800" dirty="0">
                <a:solidFill>
                  <a:schemeClr val="bg1"/>
                </a:solidFill>
              </a:rPr>
              <a:t> Give us this day our daily bread.</a:t>
            </a:r>
          </a:p>
          <a:p>
            <a:r>
              <a:rPr lang="en-US" sz="2800" dirty="0">
                <a:solidFill>
                  <a:srgbClr val="FFFF00"/>
                </a:solidFill>
              </a:rPr>
              <a:t>12</a:t>
            </a:r>
            <a:r>
              <a:rPr lang="en-US" sz="2800" dirty="0">
                <a:solidFill>
                  <a:schemeClr val="bg1"/>
                </a:solidFill>
              </a:rPr>
              <a:t> </a:t>
            </a:r>
            <a:r>
              <a:rPr lang="en-US" sz="4400" dirty="0">
                <a:solidFill>
                  <a:srgbClr val="FFFF00"/>
                </a:solidFill>
              </a:rPr>
              <a:t>And forgive us our debts</a:t>
            </a:r>
            <a:r>
              <a:rPr lang="en-US" sz="2800" dirty="0">
                <a:solidFill>
                  <a:schemeClr val="bg1"/>
                </a:solidFill>
              </a:rPr>
              <a:t>, as we also have forgiven our debtors.</a:t>
            </a:r>
          </a:p>
          <a:p>
            <a:r>
              <a:rPr lang="en-US" sz="2800" dirty="0">
                <a:solidFill>
                  <a:srgbClr val="FFFF00"/>
                </a:solidFill>
              </a:rPr>
              <a:t>13</a:t>
            </a:r>
            <a:r>
              <a:rPr lang="en-US" sz="2800" dirty="0">
                <a:solidFill>
                  <a:schemeClr val="bg1"/>
                </a:solidFill>
              </a:rPr>
              <a:t> And do not lead us into temptation, but deliver us from evil. [For Yours is the kingdom and the power and the glory forever. Amen.]”</a:t>
            </a:r>
          </a:p>
          <a:p>
            <a:endParaRPr lang="en-US" sz="2800" dirty="0">
              <a:solidFill>
                <a:srgbClr val="FFFF00"/>
              </a:solidFill>
            </a:endParaRPr>
          </a:p>
          <a:p>
            <a:r>
              <a:rPr lang="en-US" sz="2800" dirty="0">
                <a:solidFill>
                  <a:srgbClr val="FFFF00"/>
                </a:solidFill>
              </a:rPr>
              <a:t>Jesus is telling believers how to pray…he’s telling them to ask for forgiveness and to forgive others.</a:t>
            </a:r>
          </a:p>
        </p:txBody>
      </p:sp>
    </p:spTree>
    <p:extLst>
      <p:ext uri="{BB962C8B-B14F-4D97-AF65-F5344CB8AC3E}">
        <p14:creationId xmlns:p14="http://schemas.microsoft.com/office/powerpoint/2010/main" val="1340203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1218</Words>
  <Application>Microsoft Office PowerPoint</Application>
  <PresentationFormat>Widescreen</PresentationFormat>
  <Paragraphs>91</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Andrea Allardice</cp:lastModifiedBy>
  <cp:revision>22</cp:revision>
  <cp:lastPrinted>2019-04-28T13:20:13Z</cp:lastPrinted>
  <dcterms:created xsi:type="dcterms:W3CDTF">2019-04-28T09:02:14Z</dcterms:created>
  <dcterms:modified xsi:type="dcterms:W3CDTF">2019-04-30T17:55:47Z</dcterms:modified>
</cp:coreProperties>
</file>