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01" r:id="rId2"/>
    <p:sldId id="542" r:id="rId3"/>
    <p:sldId id="568" r:id="rId4"/>
    <p:sldId id="579" r:id="rId5"/>
    <p:sldId id="583" r:id="rId6"/>
    <p:sldId id="580" r:id="rId7"/>
    <p:sldId id="584" r:id="rId8"/>
    <p:sldId id="581" r:id="rId9"/>
    <p:sldId id="582" r:id="rId10"/>
    <p:sldId id="585" r:id="rId11"/>
    <p:sldId id="573" r:id="rId12"/>
    <p:sldId id="586" r:id="rId13"/>
    <p:sldId id="575" r:id="rId14"/>
    <p:sldId id="576" r:id="rId15"/>
    <p:sldId id="577" r:id="rId16"/>
    <p:sldId id="565" r:id="rId17"/>
    <p:sldId id="587" r:id="rId18"/>
    <p:sldId id="588" r:id="rId19"/>
    <p:sldId id="578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B92"/>
    <a:srgbClr val="AB3211"/>
    <a:srgbClr val="8F1505"/>
    <a:srgbClr val="881B75"/>
    <a:srgbClr val="FF8834"/>
    <a:srgbClr val="FF8F33"/>
    <a:srgbClr val="AFD2FF"/>
    <a:srgbClr val="EAAC8A"/>
    <a:srgbClr val="FCBC66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4731"/>
  </p:normalViewPr>
  <p:slideViewPr>
    <p:cSldViewPr snapToGrid="0">
      <p:cViewPr varScale="1">
        <p:scale>
          <a:sx n="146" d="100"/>
          <a:sy n="146" d="100"/>
        </p:scale>
        <p:origin x="184" y="2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7D3A-F83E-4C2C-B8BE-A402C05D76F1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129AE-AD37-4363-8312-30846EB2B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0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7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1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40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13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3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3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99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83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06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8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2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3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12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8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EFF7579-B6A6-4C42-9A93-E15354666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1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8D7EE-7902-8C4B-8E4C-09142D2D439F}"/>
              </a:ext>
            </a:extLst>
          </p:cNvPr>
          <p:cNvSpPr txBox="1"/>
          <p:nvPr/>
        </p:nvSpPr>
        <p:spPr>
          <a:xfrm>
            <a:off x="7623322" y="1758269"/>
            <a:ext cx="370033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Behold, your king is coming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A022-D9F8-5448-88D3-2170D73F3AA5}"/>
              </a:ext>
            </a:extLst>
          </p:cNvPr>
          <p:cNvSpPr txBox="1"/>
          <p:nvPr/>
        </p:nvSpPr>
        <p:spPr>
          <a:xfrm>
            <a:off x="8169937" y="5465719"/>
            <a:ext cx="3700330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Matthew 21:1-11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DAC7A-1E7B-4949-90CA-42F65191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"/>
            <a:ext cx="12192000" cy="6854613"/>
          </a:xfrm>
          <a:prstGeom prst="rect">
            <a:avLst/>
          </a:prstGeom>
          <a:effectLst>
            <a:outerShdw blurRad="88900" dist="88900" dir="5400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7A36F-730A-1843-A29E-5FE26D1E9E4E}"/>
              </a:ext>
            </a:extLst>
          </p:cNvPr>
          <p:cNvSpPr txBox="1"/>
          <p:nvPr/>
        </p:nvSpPr>
        <p:spPr>
          <a:xfrm>
            <a:off x="716127" y="535653"/>
            <a:ext cx="9718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4: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Our resurrected body will be similar to our earthly one but much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1CD7C-FAE4-0E45-833F-8077DD468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48" y="2391357"/>
            <a:ext cx="33528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5517F3-6914-A240-8EE6-34921C750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072" y="2391358"/>
            <a:ext cx="604107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3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9144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15:40-43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41</a:t>
            </a:r>
            <a:r>
              <a:rPr lang="en-US" sz="2800" dirty="0">
                <a:solidFill>
                  <a:schemeClr val="bg1"/>
                </a:solidFill>
              </a:rPr>
              <a:t> There is one glory of the sun, and another glory of the moon, and another glory of the stars; for star differs from star in glory.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42</a:t>
            </a:r>
            <a:r>
              <a:rPr lang="en-US" sz="2800" dirty="0">
                <a:solidFill>
                  <a:schemeClr val="bg1"/>
                </a:solidFill>
              </a:rPr>
              <a:t> So is it with the resurrection of the dead. What is sown is perishable; what is raised is imperishable.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43</a:t>
            </a:r>
            <a:r>
              <a:rPr lang="en-US" sz="2800" dirty="0">
                <a:solidFill>
                  <a:schemeClr val="bg1"/>
                </a:solidFill>
              </a:rPr>
              <a:t> It is sown in dishonor; it is raised in glory. It is sown in weakness; it is raised in power. </a:t>
            </a:r>
          </a:p>
        </p:txBody>
      </p:sp>
    </p:spTree>
    <p:extLst>
      <p:ext uri="{BB962C8B-B14F-4D97-AF65-F5344CB8AC3E}">
        <p14:creationId xmlns:p14="http://schemas.microsoft.com/office/powerpoint/2010/main" val="332940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46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Philippians 3:20-21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20</a:t>
            </a:r>
            <a:r>
              <a:rPr lang="en-US" sz="2800" dirty="0">
                <a:solidFill>
                  <a:schemeClr val="bg1"/>
                </a:solidFill>
              </a:rPr>
              <a:t> But our citizenship is in heaven, and from it we await a Savior, the Lord Jesus Christ,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21</a:t>
            </a:r>
            <a:r>
              <a:rPr lang="en-US" sz="2800" dirty="0">
                <a:solidFill>
                  <a:schemeClr val="bg1"/>
                </a:solidFill>
              </a:rPr>
              <a:t> who will transform our lowly body </a:t>
            </a:r>
            <a:r>
              <a:rPr lang="en-US" sz="2800" u="sng" dirty="0">
                <a:solidFill>
                  <a:schemeClr val="bg1"/>
                </a:solidFill>
              </a:rPr>
              <a:t>to be like his glorious body</a:t>
            </a:r>
            <a:r>
              <a:rPr lang="en-US" sz="2800" dirty="0">
                <a:solidFill>
                  <a:schemeClr val="bg1"/>
                </a:solidFill>
              </a:rPr>
              <a:t>, by the power that enables him even to subject all things to himself.</a:t>
            </a:r>
          </a:p>
        </p:txBody>
      </p:sp>
    </p:spTree>
    <p:extLst>
      <p:ext uri="{BB962C8B-B14F-4D97-AF65-F5344CB8AC3E}">
        <p14:creationId xmlns:p14="http://schemas.microsoft.com/office/powerpoint/2010/main" val="2364056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9144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15:50-53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50</a:t>
            </a:r>
            <a:r>
              <a:rPr lang="en-US" sz="2800" dirty="0">
                <a:solidFill>
                  <a:schemeClr val="bg1"/>
                </a:solidFill>
              </a:rPr>
              <a:t> I tell you this, brothers: flesh and blood cannot inherit the kingdom of God, nor does the perishable inherit the imperishable.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51</a:t>
            </a:r>
            <a:r>
              <a:rPr lang="en-US" sz="2800" dirty="0">
                <a:solidFill>
                  <a:schemeClr val="bg1"/>
                </a:solidFill>
              </a:rPr>
              <a:t> Behold! I tell you a mystery. We shall not all sleep, but we shall all be changed,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52</a:t>
            </a:r>
            <a:r>
              <a:rPr lang="en-US" sz="2800" dirty="0">
                <a:solidFill>
                  <a:schemeClr val="bg1"/>
                </a:solidFill>
              </a:rPr>
              <a:t> in a moment, in the twinkling of an eye, at the last trumpet. For the trumpet will sound, and the dead will be raised imperishable, and we shall be changed.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53</a:t>
            </a:r>
            <a:r>
              <a:rPr lang="en-US" sz="2800" dirty="0">
                <a:solidFill>
                  <a:schemeClr val="bg1"/>
                </a:solidFill>
              </a:rPr>
              <a:t> For this perishable body must put on the imperishable, and this mortal body must put on immortality. </a:t>
            </a:r>
          </a:p>
        </p:txBody>
      </p:sp>
    </p:spTree>
    <p:extLst>
      <p:ext uri="{BB962C8B-B14F-4D97-AF65-F5344CB8AC3E}">
        <p14:creationId xmlns:p14="http://schemas.microsoft.com/office/powerpoint/2010/main" val="287930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9144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15:54-57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54</a:t>
            </a:r>
            <a:r>
              <a:rPr lang="en-US" sz="2800" dirty="0">
                <a:solidFill>
                  <a:schemeClr val="bg1"/>
                </a:solidFill>
              </a:rPr>
              <a:t> When the perishable puts on the imperishable, and the mortal puts on immortality, then shall come to pass the saying that is written: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 “Death is swallowed up in victory.”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55</a:t>
            </a:r>
            <a:r>
              <a:rPr lang="en-US" sz="2800" dirty="0">
                <a:solidFill>
                  <a:schemeClr val="bg1"/>
                </a:solidFill>
              </a:rPr>
              <a:t> “O death, where is your victory?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O death, where is your sting?”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56</a:t>
            </a:r>
            <a:r>
              <a:rPr lang="en-US" sz="2800" dirty="0">
                <a:solidFill>
                  <a:schemeClr val="bg1"/>
                </a:solidFill>
              </a:rPr>
              <a:t> The sting of death is sin, and the power of sin is the law.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57</a:t>
            </a:r>
            <a:r>
              <a:rPr lang="en-US" sz="2800" dirty="0">
                <a:solidFill>
                  <a:schemeClr val="bg1"/>
                </a:solidFill>
              </a:rPr>
              <a:t> But thanks be to God, who gives us the victory through our Lord Jesus Christ.</a:t>
            </a:r>
          </a:p>
        </p:txBody>
      </p:sp>
    </p:spTree>
    <p:extLst>
      <p:ext uri="{BB962C8B-B14F-4D97-AF65-F5344CB8AC3E}">
        <p14:creationId xmlns:p14="http://schemas.microsoft.com/office/powerpoint/2010/main" val="401258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9144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15:35-58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58</a:t>
            </a:r>
            <a:r>
              <a:rPr lang="en-US" sz="2800" dirty="0">
                <a:solidFill>
                  <a:schemeClr val="bg1"/>
                </a:solidFill>
              </a:rPr>
              <a:t> Therefore, my beloved brothers, be steadfast, immovable, always abounding in the work of the Lord, knowing that in the Lord your labor is not in vain.</a:t>
            </a:r>
          </a:p>
        </p:txBody>
      </p:sp>
    </p:spTree>
    <p:extLst>
      <p:ext uri="{BB962C8B-B14F-4D97-AF65-F5344CB8AC3E}">
        <p14:creationId xmlns:p14="http://schemas.microsoft.com/office/powerpoint/2010/main" val="190243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8D7EE-7902-8C4B-8E4C-09142D2D439F}"/>
              </a:ext>
            </a:extLst>
          </p:cNvPr>
          <p:cNvSpPr txBox="1"/>
          <p:nvPr/>
        </p:nvSpPr>
        <p:spPr>
          <a:xfrm>
            <a:off x="7623322" y="1758269"/>
            <a:ext cx="370033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Behold, your king is coming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A022-D9F8-5448-88D3-2170D73F3AA5}"/>
              </a:ext>
            </a:extLst>
          </p:cNvPr>
          <p:cNvSpPr txBox="1"/>
          <p:nvPr/>
        </p:nvSpPr>
        <p:spPr>
          <a:xfrm>
            <a:off x="8169937" y="5465719"/>
            <a:ext cx="3700330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Matthew 21:1-11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DAC7A-1E7B-4949-90CA-42F65191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"/>
            <a:ext cx="12192000" cy="6854613"/>
          </a:xfrm>
          <a:prstGeom prst="rect">
            <a:avLst/>
          </a:prstGeom>
          <a:effectLst>
            <a:outerShdw blurRad="88900" dist="88900" dir="5400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7A36F-730A-1843-A29E-5FE26D1E9E4E}"/>
              </a:ext>
            </a:extLst>
          </p:cNvPr>
          <p:cNvSpPr txBox="1"/>
          <p:nvPr/>
        </p:nvSpPr>
        <p:spPr>
          <a:xfrm>
            <a:off x="1647935" y="746148"/>
            <a:ext cx="7825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An Epitaph on a Tomb: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Pause Stranger, when you pass me by,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As you are now, so once was I.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As I am now, so you will be,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So prepare for death and follow me.</a:t>
            </a:r>
            <a:endParaRPr lang="en-US" sz="32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602675-6F6D-894C-A893-27311AE52307}"/>
              </a:ext>
            </a:extLst>
          </p:cNvPr>
          <p:cNvSpPr txBox="1"/>
          <p:nvPr/>
        </p:nvSpPr>
        <p:spPr>
          <a:xfrm>
            <a:off x="1647935" y="3800303"/>
            <a:ext cx="7825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Scratched below that someone wrote: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To follow you I’m not content,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Until I know which way you went.</a:t>
            </a:r>
            <a:endParaRPr lang="en-US" sz="32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730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John 5:28-29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28</a:t>
            </a:r>
            <a:r>
              <a:rPr lang="en-US" sz="2800" dirty="0">
                <a:solidFill>
                  <a:schemeClr val="bg1"/>
                </a:solidFill>
              </a:rPr>
              <a:t> Do not marvel at this, for an hour is coming when all who are in the tombs will hear his voice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29</a:t>
            </a:r>
            <a:r>
              <a:rPr lang="en-US" sz="2800" dirty="0">
                <a:solidFill>
                  <a:schemeClr val="bg1"/>
                </a:solidFill>
              </a:rPr>
              <a:t> and come out, those who have done good to the resurrection of life, and those who have done evil to the resurrection of judgment.</a:t>
            </a:r>
          </a:p>
        </p:txBody>
      </p:sp>
    </p:spTree>
    <p:extLst>
      <p:ext uri="{BB962C8B-B14F-4D97-AF65-F5344CB8AC3E}">
        <p14:creationId xmlns:p14="http://schemas.microsoft.com/office/powerpoint/2010/main" val="257504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7929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Romans 10:9-10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9</a:t>
            </a:r>
            <a:r>
              <a:rPr lang="en-US" sz="2800" dirty="0">
                <a:solidFill>
                  <a:schemeClr val="bg1"/>
                </a:solidFill>
              </a:rPr>
              <a:t> because, if you confess with your mouth that Jesus is Lord and believe in your heart that God raised him from the dead, you will be saved.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10</a:t>
            </a:r>
            <a:r>
              <a:rPr lang="en-US" sz="2800" dirty="0">
                <a:solidFill>
                  <a:schemeClr val="bg1"/>
                </a:solidFill>
              </a:rPr>
              <a:t> For with the heart one believes and is justified, and with the mouth one confesses and is saved.</a:t>
            </a:r>
          </a:p>
        </p:txBody>
      </p:sp>
    </p:spTree>
    <p:extLst>
      <p:ext uri="{BB962C8B-B14F-4D97-AF65-F5344CB8AC3E}">
        <p14:creationId xmlns:p14="http://schemas.microsoft.com/office/powerpoint/2010/main" val="80086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EFF7579-B6A6-4C42-9A93-E15354666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676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15:1-4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 Now I would remind you, brothers, of the gospel I preached to you, which you received, in which you stand,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and by which you are being saved, if you hold fast to the word I preached to you—unless you believed in vain.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For I delivered to you as of first importance what I also received: that Christ died for our sins in accordance with the Scriptures,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that he was buried, that he was raised on the third day in accordance with the Scriptures,</a:t>
            </a:r>
          </a:p>
        </p:txBody>
      </p:sp>
    </p:spTree>
    <p:extLst>
      <p:ext uri="{BB962C8B-B14F-4D97-AF65-F5344CB8AC3E}">
        <p14:creationId xmlns:p14="http://schemas.microsoft.com/office/powerpoint/2010/main" val="98804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8D7EE-7902-8C4B-8E4C-09142D2D439F}"/>
              </a:ext>
            </a:extLst>
          </p:cNvPr>
          <p:cNvSpPr txBox="1"/>
          <p:nvPr/>
        </p:nvSpPr>
        <p:spPr>
          <a:xfrm>
            <a:off x="7623322" y="1758269"/>
            <a:ext cx="370033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Behold, your king is coming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A022-D9F8-5448-88D3-2170D73F3AA5}"/>
              </a:ext>
            </a:extLst>
          </p:cNvPr>
          <p:cNvSpPr txBox="1"/>
          <p:nvPr/>
        </p:nvSpPr>
        <p:spPr>
          <a:xfrm>
            <a:off x="8169937" y="5465719"/>
            <a:ext cx="3700330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Matthew 21:1-11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DAC7A-1E7B-4949-90CA-42F65191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"/>
            <a:ext cx="12192000" cy="6854613"/>
          </a:xfrm>
          <a:prstGeom prst="rect">
            <a:avLst/>
          </a:prstGeom>
          <a:effectLst>
            <a:outerShdw blurRad="88900" dist="88900" dir="5400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7A36F-730A-1843-A29E-5FE26D1E9E4E}"/>
              </a:ext>
            </a:extLst>
          </p:cNvPr>
          <p:cNvSpPr txBox="1"/>
          <p:nvPr/>
        </p:nvSpPr>
        <p:spPr>
          <a:xfrm>
            <a:off x="655903" y="569837"/>
            <a:ext cx="7825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This is the gospel.  It includes the resurrection.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EFE1A9-B523-2648-BAB5-61EF6B970BC8}"/>
              </a:ext>
            </a:extLst>
          </p:cNvPr>
          <p:cNvSpPr/>
          <p:nvPr/>
        </p:nvSpPr>
        <p:spPr>
          <a:xfrm>
            <a:off x="2501385" y="2391487"/>
            <a:ext cx="8822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Christ died for our sins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He was buried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He was raised on the third day</a:t>
            </a:r>
          </a:p>
        </p:txBody>
      </p:sp>
    </p:spTree>
    <p:extLst>
      <p:ext uri="{BB962C8B-B14F-4D97-AF65-F5344CB8AC3E}">
        <p14:creationId xmlns:p14="http://schemas.microsoft.com/office/powerpoint/2010/main" val="258977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535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15:10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10</a:t>
            </a:r>
            <a:r>
              <a:rPr lang="en-US" sz="2800" dirty="0">
                <a:solidFill>
                  <a:schemeClr val="bg1"/>
                </a:solidFill>
              </a:rPr>
              <a:t> But by the grace of God I am what I am, and his grace toward me was not in vain. On the contrary, I worked harder than any of them, though it was not I, but the grace of God that is with me.</a:t>
            </a:r>
          </a:p>
        </p:txBody>
      </p:sp>
    </p:spTree>
    <p:extLst>
      <p:ext uri="{BB962C8B-B14F-4D97-AF65-F5344CB8AC3E}">
        <p14:creationId xmlns:p14="http://schemas.microsoft.com/office/powerpoint/2010/main" val="289040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8D7EE-7902-8C4B-8E4C-09142D2D439F}"/>
              </a:ext>
            </a:extLst>
          </p:cNvPr>
          <p:cNvSpPr txBox="1"/>
          <p:nvPr/>
        </p:nvSpPr>
        <p:spPr>
          <a:xfrm>
            <a:off x="7623322" y="1758269"/>
            <a:ext cx="370033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Behold, your king is coming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A022-D9F8-5448-88D3-2170D73F3AA5}"/>
              </a:ext>
            </a:extLst>
          </p:cNvPr>
          <p:cNvSpPr txBox="1"/>
          <p:nvPr/>
        </p:nvSpPr>
        <p:spPr>
          <a:xfrm>
            <a:off x="8169937" y="5465719"/>
            <a:ext cx="3700330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Matthew 21:1-11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DAC7A-1E7B-4949-90CA-42F65191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"/>
            <a:ext cx="12192000" cy="6854613"/>
          </a:xfrm>
          <a:prstGeom prst="rect">
            <a:avLst/>
          </a:prstGeom>
          <a:effectLst>
            <a:outerShdw blurRad="88900" dist="88900" dir="5400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7A36F-730A-1843-A29E-5FE26D1E9E4E}"/>
              </a:ext>
            </a:extLst>
          </p:cNvPr>
          <p:cNvSpPr txBox="1"/>
          <p:nvPr/>
        </p:nvSpPr>
        <p:spPr>
          <a:xfrm>
            <a:off x="2194550" y="1928618"/>
            <a:ext cx="7825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2: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This is a gospel of grace</a:t>
            </a:r>
          </a:p>
        </p:txBody>
      </p:sp>
    </p:spTree>
    <p:extLst>
      <p:ext uri="{BB962C8B-B14F-4D97-AF65-F5344CB8AC3E}">
        <p14:creationId xmlns:p14="http://schemas.microsoft.com/office/powerpoint/2010/main" val="62106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1044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15:12-13, 17-19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12 </a:t>
            </a:r>
            <a:r>
              <a:rPr lang="en-US" sz="2800" dirty="0">
                <a:solidFill>
                  <a:schemeClr val="bg1"/>
                </a:solidFill>
              </a:rPr>
              <a:t>Now if Christ is proclaimed as raised from the dead, how can some of you say that there is no resurrection of the dead?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13</a:t>
            </a:r>
            <a:r>
              <a:rPr lang="en-US" sz="2800" dirty="0">
                <a:solidFill>
                  <a:schemeClr val="bg1"/>
                </a:solidFill>
              </a:rPr>
              <a:t> But if there is no resurrection of the dead, then not even Christ has been raised.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17</a:t>
            </a:r>
            <a:r>
              <a:rPr lang="en-US" sz="2800" dirty="0">
                <a:solidFill>
                  <a:schemeClr val="bg1"/>
                </a:solidFill>
              </a:rPr>
              <a:t> And if Christ has not been raised, your faith is futile and you are still in your sins.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18</a:t>
            </a:r>
            <a:r>
              <a:rPr lang="en-US" sz="2800" dirty="0">
                <a:solidFill>
                  <a:schemeClr val="bg1"/>
                </a:solidFill>
              </a:rPr>
              <a:t> Then those also who have fallen asleep in Christ have perished.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19</a:t>
            </a:r>
            <a:r>
              <a:rPr lang="en-US" sz="2800" dirty="0">
                <a:solidFill>
                  <a:schemeClr val="bg1"/>
                </a:solidFill>
              </a:rPr>
              <a:t> If in Christ we have hope in this life only, we are of all people most to be pitied.</a:t>
            </a:r>
          </a:p>
        </p:txBody>
      </p:sp>
    </p:spTree>
    <p:extLst>
      <p:ext uri="{BB962C8B-B14F-4D97-AF65-F5344CB8AC3E}">
        <p14:creationId xmlns:p14="http://schemas.microsoft.com/office/powerpoint/2010/main" val="406831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8D7EE-7902-8C4B-8E4C-09142D2D439F}"/>
              </a:ext>
            </a:extLst>
          </p:cNvPr>
          <p:cNvSpPr txBox="1"/>
          <p:nvPr/>
        </p:nvSpPr>
        <p:spPr>
          <a:xfrm>
            <a:off x="7623322" y="1758269"/>
            <a:ext cx="370033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Behold, your king is coming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A022-D9F8-5448-88D3-2170D73F3AA5}"/>
              </a:ext>
            </a:extLst>
          </p:cNvPr>
          <p:cNvSpPr txBox="1"/>
          <p:nvPr/>
        </p:nvSpPr>
        <p:spPr>
          <a:xfrm>
            <a:off x="8169937" y="5465719"/>
            <a:ext cx="3700330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Matthew 21:1-11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DAC7A-1E7B-4949-90CA-42F65191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"/>
            <a:ext cx="12192000" cy="6854613"/>
          </a:xfrm>
          <a:prstGeom prst="rect">
            <a:avLst/>
          </a:prstGeom>
          <a:effectLst>
            <a:outerShdw blurRad="88900" dist="88900" dir="5400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7A36F-730A-1843-A29E-5FE26D1E9E4E}"/>
              </a:ext>
            </a:extLst>
          </p:cNvPr>
          <p:cNvSpPr txBox="1"/>
          <p:nvPr/>
        </p:nvSpPr>
        <p:spPr>
          <a:xfrm>
            <a:off x="716128" y="535653"/>
            <a:ext cx="7825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3: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resurrection of the dead is critical.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A5E25-C138-664F-9E80-5A64D979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00" y="2065918"/>
            <a:ext cx="5634833" cy="3178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E092A-57BD-9F4D-9588-FE5EFC799C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060"/>
          <a:stretch/>
        </p:blipFill>
        <p:spPr>
          <a:xfrm>
            <a:off x="6647454" y="2065918"/>
            <a:ext cx="3607500" cy="317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2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9832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15:20, 23-26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20</a:t>
            </a:r>
            <a:r>
              <a:rPr lang="en-US" sz="2800" dirty="0">
                <a:solidFill>
                  <a:schemeClr val="bg1"/>
                </a:solidFill>
              </a:rPr>
              <a:t> But in fact Christ has been raised from the dead, the </a:t>
            </a:r>
            <a:r>
              <a:rPr lang="en-US" sz="2800" dirty="0" err="1">
                <a:solidFill>
                  <a:schemeClr val="bg1"/>
                </a:solidFill>
              </a:rPr>
              <a:t>firstfruits</a:t>
            </a:r>
            <a:r>
              <a:rPr lang="en-US" sz="2800" dirty="0">
                <a:solidFill>
                  <a:schemeClr val="bg1"/>
                </a:solidFill>
              </a:rPr>
              <a:t> of those who have fallen asleep.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23</a:t>
            </a:r>
            <a:r>
              <a:rPr lang="en-US" sz="2800" dirty="0">
                <a:solidFill>
                  <a:schemeClr val="bg1"/>
                </a:solidFill>
              </a:rPr>
              <a:t> But each in his own order: Christ the </a:t>
            </a:r>
            <a:r>
              <a:rPr lang="en-US" sz="2800" dirty="0" err="1">
                <a:solidFill>
                  <a:schemeClr val="bg1"/>
                </a:solidFill>
              </a:rPr>
              <a:t>firstfruits</a:t>
            </a:r>
            <a:r>
              <a:rPr lang="en-US" sz="2800" dirty="0">
                <a:solidFill>
                  <a:schemeClr val="bg1"/>
                </a:solidFill>
              </a:rPr>
              <a:t>, then at his coming those who belong to Christ.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24</a:t>
            </a:r>
            <a:r>
              <a:rPr lang="en-US" sz="2800" dirty="0">
                <a:solidFill>
                  <a:schemeClr val="bg1"/>
                </a:solidFill>
              </a:rPr>
              <a:t> Then comes the end, when he delivers the kingdom to God the Father after destroying every rule and every authority and power.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25</a:t>
            </a:r>
            <a:r>
              <a:rPr lang="en-US" sz="2800" dirty="0">
                <a:solidFill>
                  <a:schemeClr val="bg1"/>
                </a:solidFill>
              </a:rPr>
              <a:t> For he must reign until he has put all his enemies under his feet.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26</a:t>
            </a:r>
            <a:r>
              <a:rPr lang="en-US" sz="2800" dirty="0">
                <a:solidFill>
                  <a:schemeClr val="bg1"/>
                </a:solidFill>
              </a:rPr>
              <a:t> The last enemy to be destroyed is death. </a:t>
            </a:r>
          </a:p>
        </p:txBody>
      </p:sp>
    </p:spTree>
    <p:extLst>
      <p:ext uri="{BB962C8B-B14F-4D97-AF65-F5344CB8AC3E}">
        <p14:creationId xmlns:p14="http://schemas.microsoft.com/office/powerpoint/2010/main" val="32878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9832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 Corinthians 15:35-37, 40 English Standard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76961" y="1213220"/>
            <a:ext cx="10761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35</a:t>
            </a:r>
            <a:r>
              <a:rPr lang="en-US" sz="2800" dirty="0">
                <a:solidFill>
                  <a:schemeClr val="bg1"/>
                </a:solidFill>
              </a:rPr>
              <a:t> But someone will ask, “How are the dead raised? With what kind of body do they come?”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36</a:t>
            </a:r>
            <a:r>
              <a:rPr lang="en-US" sz="2800" dirty="0">
                <a:solidFill>
                  <a:schemeClr val="bg1"/>
                </a:solidFill>
              </a:rPr>
              <a:t> You foolish person! What you sow does not come to life unless it dies.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37</a:t>
            </a:r>
            <a:r>
              <a:rPr lang="en-US" sz="2800" dirty="0">
                <a:solidFill>
                  <a:schemeClr val="bg1"/>
                </a:solidFill>
              </a:rPr>
              <a:t> And what you sow is not the body that is to be, but a bare kernel, perhaps of wheat or of some other grain.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40</a:t>
            </a:r>
            <a:r>
              <a:rPr lang="en-US" sz="2800" dirty="0">
                <a:solidFill>
                  <a:schemeClr val="bg1"/>
                </a:solidFill>
              </a:rPr>
              <a:t> There are heavenly bodies and earthly bodies, but the glory of the heavenly is of one kind, and the glory of the earthly is of another. </a:t>
            </a:r>
          </a:p>
        </p:txBody>
      </p:sp>
    </p:spTree>
    <p:extLst>
      <p:ext uri="{BB962C8B-B14F-4D97-AF65-F5344CB8AC3E}">
        <p14:creationId xmlns:p14="http://schemas.microsoft.com/office/powerpoint/2010/main" val="343383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1171</Words>
  <Application>Microsoft Macintosh PowerPoint</Application>
  <PresentationFormat>Widescreen</PresentationFormat>
  <Paragraphs>100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29</cp:revision>
  <dcterms:created xsi:type="dcterms:W3CDTF">2019-04-14T09:50:42Z</dcterms:created>
  <dcterms:modified xsi:type="dcterms:W3CDTF">2019-04-21T12:38:02Z</dcterms:modified>
</cp:coreProperties>
</file>