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515" r:id="rId2"/>
    <p:sldId id="501" r:id="rId3"/>
    <p:sldId id="520" r:id="rId4"/>
    <p:sldId id="544" r:id="rId5"/>
    <p:sldId id="543" r:id="rId6"/>
    <p:sldId id="542" r:id="rId7"/>
    <p:sldId id="538" r:id="rId8"/>
    <p:sldId id="539" r:id="rId9"/>
    <p:sldId id="505" r:id="rId10"/>
    <p:sldId id="509" r:id="rId11"/>
    <p:sldId id="545" r:id="rId12"/>
    <p:sldId id="546" r:id="rId13"/>
    <p:sldId id="547" r:id="rId14"/>
    <p:sldId id="548" r:id="rId15"/>
    <p:sldId id="541" r:id="rId16"/>
    <p:sldId id="540" r:id="rId17"/>
    <p:sldId id="549" r:id="rId18"/>
    <p:sldId id="552" r:id="rId19"/>
    <p:sldId id="550" r:id="rId20"/>
    <p:sldId id="551" r:id="rId21"/>
    <p:sldId id="498"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881B75"/>
    <a:srgbClr val="FF8834"/>
    <a:srgbClr val="FF8F33"/>
    <a:srgbClr val="AFD2FF"/>
    <a:srgbClr val="EAAC8A"/>
    <a:srgbClr val="FCBC66"/>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94697"/>
  </p:normalViewPr>
  <p:slideViewPr>
    <p:cSldViewPr snapToGrid="0">
      <p:cViewPr varScale="1">
        <p:scale>
          <a:sx n="108" d="100"/>
          <a:sy n="108" d="100"/>
        </p:scale>
        <p:origin x="536"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3067FD-053F-481D-AF80-08AAF8E1C88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E89E5-BE22-4013-A40D-AA9F9810B81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369D679-28E2-4797-ACBF-E651DC9EB029}" type="datetimeFigureOut">
              <a:rPr lang="en-US" smtClean="0"/>
              <a:t>3/31/19</a:t>
            </a:fld>
            <a:endParaRPr lang="en-US"/>
          </a:p>
        </p:txBody>
      </p:sp>
      <p:sp>
        <p:nvSpPr>
          <p:cNvPr id="4" name="Footer Placeholder 3">
            <a:extLst>
              <a:ext uri="{FF2B5EF4-FFF2-40B4-BE49-F238E27FC236}">
                <a16:creationId xmlns:a16="http://schemas.microsoft.com/office/drawing/2014/main" id="{A1C07471-32E4-4033-A623-E011F3C1DD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478963-EEA5-4DE9-A7DB-909652847F5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4454B94-D5B4-41CA-BE64-D6967262C8B8}" type="slidenum">
              <a:rPr lang="en-US" smtClean="0"/>
              <a:t>‹#›</a:t>
            </a:fld>
            <a:endParaRPr lang="en-US"/>
          </a:p>
        </p:txBody>
      </p:sp>
    </p:spTree>
    <p:extLst>
      <p:ext uri="{BB962C8B-B14F-4D97-AF65-F5344CB8AC3E}">
        <p14:creationId xmlns:p14="http://schemas.microsoft.com/office/powerpoint/2010/main" val="263638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6CE7D3A-F83E-4C2C-B8BE-A402C05D76F1}" type="datetimeFigureOut">
              <a:rPr lang="en-US" smtClean="0"/>
              <a:t>3/31/19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78129AE-AD37-4363-8312-30846EB2BE39}" type="slidenum">
              <a:rPr lang="en-US" smtClean="0"/>
              <a:t>‹#›</a:t>
            </a:fld>
            <a:endParaRPr lang="en-US"/>
          </a:p>
        </p:txBody>
      </p:sp>
    </p:spTree>
    <p:extLst>
      <p:ext uri="{BB962C8B-B14F-4D97-AF65-F5344CB8AC3E}">
        <p14:creationId xmlns:p14="http://schemas.microsoft.com/office/powerpoint/2010/main" val="24382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a:t>
            </a:fld>
            <a:endParaRPr lang="en-US"/>
          </a:p>
        </p:txBody>
      </p:sp>
    </p:spTree>
    <p:extLst>
      <p:ext uri="{BB962C8B-B14F-4D97-AF65-F5344CB8AC3E}">
        <p14:creationId xmlns:p14="http://schemas.microsoft.com/office/powerpoint/2010/main" val="3256796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10</a:t>
            </a:fld>
            <a:endParaRPr lang="en-US"/>
          </a:p>
        </p:txBody>
      </p:sp>
    </p:spTree>
    <p:extLst>
      <p:ext uri="{BB962C8B-B14F-4D97-AF65-F5344CB8AC3E}">
        <p14:creationId xmlns:p14="http://schemas.microsoft.com/office/powerpoint/2010/main" val="277241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11</a:t>
            </a:fld>
            <a:endParaRPr lang="en-US"/>
          </a:p>
        </p:txBody>
      </p:sp>
    </p:spTree>
    <p:extLst>
      <p:ext uri="{BB962C8B-B14F-4D97-AF65-F5344CB8AC3E}">
        <p14:creationId xmlns:p14="http://schemas.microsoft.com/office/powerpoint/2010/main" val="184031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12</a:t>
            </a:fld>
            <a:endParaRPr lang="en-US"/>
          </a:p>
        </p:txBody>
      </p:sp>
    </p:spTree>
    <p:extLst>
      <p:ext uri="{BB962C8B-B14F-4D97-AF65-F5344CB8AC3E}">
        <p14:creationId xmlns:p14="http://schemas.microsoft.com/office/powerpoint/2010/main" val="2730698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13</a:t>
            </a:fld>
            <a:endParaRPr lang="en-US"/>
          </a:p>
        </p:txBody>
      </p:sp>
    </p:spTree>
    <p:extLst>
      <p:ext uri="{BB962C8B-B14F-4D97-AF65-F5344CB8AC3E}">
        <p14:creationId xmlns:p14="http://schemas.microsoft.com/office/powerpoint/2010/main" val="170295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14</a:t>
            </a:fld>
            <a:endParaRPr lang="en-US"/>
          </a:p>
        </p:txBody>
      </p:sp>
    </p:spTree>
    <p:extLst>
      <p:ext uri="{BB962C8B-B14F-4D97-AF65-F5344CB8AC3E}">
        <p14:creationId xmlns:p14="http://schemas.microsoft.com/office/powerpoint/2010/main" val="1167414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15</a:t>
            </a:fld>
            <a:endParaRPr lang="en-US"/>
          </a:p>
        </p:txBody>
      </p:sp>
    </p:spTree>
    <p:extLst>
      <p:ext uri="{BB962C8B-B14F-4D97-AF65-F5344CB8AC3E}">
        <p14:creationId xmlns:p14="http://schemas.microsoft.com/office/powerpoint/2010/main" val="354304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16</a:t>
            </a:fld>
            <a:endParaRPr lang="en-US"/>
          </a:p>
        </p:txBody>
      </p:sp>
    </p:spTree>
    <p:extLst>
      <p:ext uri="{BB962C8B-B14F-4D97-AF65-F5344CB8AC3E}">
        <p14:creationId xmlns:p14="http://schemas.microsoft.com/office/powerpoint/2010/main" val="3384804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17</a:t>
            </a:fld>
            <a:endParaRPr lang="en-US"/>
          </a:p>
        </p:txBody>
      </p:sp>
    </p:spTree>
    <p:extLst>
      <p:ext uri="{BB962C8B-B14F-4D97-AF65-F5344CB8AC3E}">
        <p14:creationId xmlns:p14="http://schemas.microsoft.com/office/powerpoint/2010/main" val="1782731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18</a:t>
            </a:fld>
            <a:endParaRPr lang="en-US"/>
          </a:p>
        </p:txBody>
      </p:sp>
    </p:spTree>
    <p:extLst>
      <p:ext uri="{BB962C8B-B14F-4D97-AF65-F5344CB8AC3E}">
        <p14:creationId xmlns:p14="http://schemas.microsoft.com/office/powerpoint/2010/main" val="326363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19</a:t>
            </a:fld>
            <a:endParaRPr lang="en-US"/>
          </a:p>
        </p:txBody>
      </p:sp>
    </p:spTree>
    <p:extLst>
      <p:ext uri="{BB962C8B-B14F-4D97-AF65-F5344CB8AC3E}">
        <p14:creationId xmlns:p14="http://schemas.microsoft.com/office/powerpoint/2010/main" val="190060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War Room video clip to introduce the message</a:t>
            </a:r>
          </a:p>
        </p:txBody>
      </p:sp>
      <p:sp>
        <p:nvSpPr>
          <p:cNvPr id="4" name="Slide Number Placeholder 3"/>
          <p:cNvSpPr>
            <a:spLocks noGrp="1"/>
          </p:cNvSpPr>
          <p:nvPr>
            <p:ph type="sldNum" sz="quarter" idx="10"/>
          </p:nvPr>
        </p:nvSpPr>
        <p:spPr/>
        <p:txBody>
          <a:bodyPr/>
          <a:lstStyle/>
          <a:p>
            <a:fld id="{978129AE-AD37-4363-8312-30846EB2BE39}" type="slidenum">
              <a:rPr lang="en-US" smtClean="0"/>
              <a:t>2</a:t>
            </a:fld>
            <a:endParaRPr lang="en-US"/>
          </a:p>
        </p:txBody>
      </p:sp>
    </p:spTree>
    <p:extLst>
      <p:ext uri="{BB962C8B-B14F-4D97-AF65-F5344CB8AC3E}">
        <p14:creationId xmlns:p14="http://schemas.microsoft.com/office/powerpoint/2010/main" val="1504350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20</a:t>
            </a:fld>
            <a:endParaRPr lang="en-US"/>
          </a:p>
        </p:txBody>
      </p:sp>
    </p:spTree>
    <p:extLst>
      <p:ext uri="{BB962C8B-B14F-4D97-AF65-F5344CB8AC3E}">
        <p14:creationId xmlns:p14="http://schemas.microsoft.com/office/powerpoint/2010/main" val="78218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21</a:t>
            </a:fld>
            <a:endParaRPr lang="en-US"/>
          </a:p>
        </p:txBody>
      </p:sp>
    </p:spTree>
    <p:extLst>
      <p:ext uri="{BB962C8B-B14F-4D97-AF65-F5344CB8AC3E}">
        <p14:creationId xmlns:p14="http://schemas.microsoft.com/office/powerpoint/2010/main" val="313952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3</a:t>
            </a:fld>
            <a:endParaRPr lang="en-US"/>
          </a:p>
        </p:txBody>
      </p:sp>
    </p:spTree>
    <p:extLst>
      <p:ext uri="{BB962C8B-B14F-4D97-AF65-F5344CB8AC3E}">
        <p14:creationId xmlns:p14="http://schemas.microsoft.com/office/powerpoint/2010/main" val="44022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4</a:t>
            </a:fld>
            <a:endParaRPr lang="en-US"/>
          </a:p>
        </p:txBody>
      </p:sp>
    </p:spTree>
    <p:extLst>
      <p:ext uri="{BB962C8B-B14F-4D97-AF65-F5344CB8AC3E}">
        <p14:creationId xmlns:p14="http://schemas.microsoft.com/office/powerpoint/2010/main" val="99375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5</a:t>
            </a:fld>
            <a:endParaRPr lang="en-US"/>
          </a:p>
        </p:txBody>
      </p:sp>
    </p:spTree>
    <p:extLst>
      <p:ext uri="{BB962C8B-B14F-4D97-AF65-F5344CB8AC3E}">
        <p14:creationId xmlns:p14="http://schemas.microsoft.com/office/powerpoint/2010/main" val="418984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6</a:t>
            </a:fld>
            <a:endParaRPr lang="en-US"/>
          </a:p>
        </p:txBody>
      </p:sp>
    </p:spTree>
    <p:extLst>
      <p:ext uri="{BB962C8B-B14F-4D97-AF65-F5344CB8AC3E}">
        <p14:creationId xmlns:p14="http://schemas.microsoft.com/office/powerpoint/2010/main" val="1287889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7</a:t>
            </a:fld>
            <a:endParaRPr lang="en-US"/>
          </a:p>
        </p:txBody>
      </p:sp>
    </p:spTree>
    <p:extLst>
      <p:ext uri="{BB962C8B-B14F-4D97-AF65-F5344CB8AC3E}">
        <p14:creationId xmlns:p14="http://schemas.microsoft.com/office/powerpoint/2010/main" val="106572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129AE-AD37-4363-8312-30846EB2BE39}" type="slidenum">
              <a:rPr lang="en-US" smtClean="0"/>
              <a:t>8</a:t>
            </a:fld>
            <a:endParaRPr lang="en-US"/>
          </a:p>
        </p:txBody>
      </p:sp>
    </p:spTree>
    <p:extLst>
      <p:ext uri="{BB962C8B-B14F-4D97-AF65-F5344CB8AC3E}">
        <p14:creationId xmlns:p14="http://schemas.microsoft.com/office/powerpoint/2010/main" val="401410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129AE-AD37-4363-8312-30846EB2BE39}" type="slidenum">
              <a:rPr lang="en-US" smtClean="0"/>
              <a:t>9</a:t>
            </a:fld>
            <a:endParaRPr lang="en-US"/>
          </a:p>
        </p:txBody>
      </p:sp>
    </p:spTree>
    <p:extLst>
      <p:ext uri="{BB962C8B-B14F-4D97-AF65-F5344CB8AC3E}">
        <p14:creationId xmlns:p14="http://schemas.microsoft.com/office/powerpoint/2010/main" val="249832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4C13-53E4-4BF0-B3D8-D4EEC7713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371B9-432A-49D4-B481-7AF158D1F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E2CBC1-B69D-42FF-8714-A356926C2036}"/>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45144019-4C1E-4F06-9FF1-1434AA0AF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B5F7D-B2B5-45F2-8DD5-B26AC43DDE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39011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6ADB-07F0-40A3-AA8B-63A0059E1B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838603-98BE-4B21-ACD7-82BFC68874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CF91E-1953-481F-AD05-A82D61D27877}"/>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EE0E5ED6-7919-4532-A0A3-4A98214C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6AE13-34A6-4629-8F47-849CA3B7AED7}"/>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73620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B63A55-8BB3-40A6-88A6-442015703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F31BC9-FCF5-4BEC-9FE9-E9F51ED974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F6D2F-2B35-43FA-9E4E-8D436E4A6689}"/>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6C02134A-0FF1-44AE-AB75-DEE90BDB1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7DB92-4EFC-4D68-AD6A-442F4DEAF83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722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0D03-E85B-4952-B59A-666B3F896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ED9-BEED-4842-95B1-261DB8525C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90A89-5C8C-49A5-8A58-8341055B2B52}"/>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0CBE1364-B5C0-4A0D-A0FA-EA4C8008C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939F8-B551-46E8-82EF-A9F0ED1863C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57647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9FB-84FD-4BF6-90C8-17FA19FF6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926F7-A006-4ECE-B706-DCE13B61A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F1E3E-39AE-4A5D-84A0-B5D203677DEC}"/>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15D79A02-7EBA-4A47-B650-E1561E2F3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7C7E4-660F-4420-80CD-294CF79519D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831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BC4-DDA6-4701-950F-15D41F557C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C0F0E-3AFF-4A37-917F-6D1EB4D4A6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C7A7-3BED-4140-B490-5788178746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1FCA2-A746-4EF3-A24B-DC79F4309A44}"/>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6" name="Footer Placeholder 5">
            <a:extLst>
              <a:ext uri="{FF2B5EF4-FFF2-40B4-BE49-F238E27FC236}">
                <a16:creationId xmlns:a16="http://schemas.microsoft.com/office/drawing/2014/main" id="{80F4B378-C0C9-4883-8DF0-2FB5DBDDA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8EB97-2E50-4B58-91AD-1FB30B6717E5}"/>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58160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086-8B9C-4706-B9DC-C309E9A3C7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CCDD6-CC82-4898-A5B6-9D5720A28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6F54D-98E6-46F4-AD44-FCBD41AAB7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8793B-9B58-4612-902E-AFAF1A229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4116A5-A3E7-4F19-9059-A96C21BF84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2FC124-15BF-4635-9518-5592DD5F8C99}"/>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8" name="Footer Placeholder 7">
            <a:extLst>
              <a:ext uri="{FF2B5EF4-FFF2-40B4-BE49-F238E27FC236}">
                <a16:creationId xmlns:a16="http://schemas.microsoft.com/office/drawing/2014/main" id="{5C26276C-4B93-4E77-B3FD-31CD71934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9DFA0-8083-4106-9B7B-C871415B9CE6}"/>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405564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637-D99D-457A-AE49-F71386E46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25469B-1F9E-47BA-BAE9-B77BFBF90D2F}"/>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4" name="Footer Placeholder 3">
            <a:extLst>
              <a:ext uri="{FF2B5EF4-FFF2-40B4-BE49-F238E27FC236}">
                <a16:creationId xmlns:a16="http://schemas.microsoft.com/office/drawing/2014/main" id="{2B2C7BAD-50F1-43C2-9C7F-E0750760E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C713E-B010-485F-A56B-AF3287CDE431}"/>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672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EF157D-2F0C-4C8E-9313-718981BFEEAC}"/>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3" name="Footer Placeholder 2">
            <a:extLst>
              <a:ext uri="{FF2B5EF4-FFF2-40B4-BE49-F238E27FC236}">
                <a16:creationId xmlns:a16="http://schemas.microsoft.com/office/drawing/2014/main" id="{D8A65603-4C39-4476-BE1F-B055B5F53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D062F9-6CD3-4449-8BF0-834962F7F36B}"/>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390255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E62-850D-423B-8A89-C7ACAE735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5649A9-9708-4C4A-8FF6-10052580B9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8462A-17A3-4B4C-ACC8-419280DA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7CE627-5CF9-406C-82DF-6999E08FDA43}"/>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6" name="Footer Placeholder 5">
            <a:extLst>
              <a:ext uri="{FF2B5EF4-FFF2-40B4-BE49-F238E27FC236}">
                <a16:creationId xmlns:a16="http://schemas.microsoft.com/office/drawing/2014/main" id="{99D8B525-1009-4A95-B2AF-342D9C12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AF35C-19CD-4616-AF32-AA28C2DD0A9D}"/>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748744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B8CD-86A0-4D02-A768-D5B45E2CB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A32CE-2350-4AB9-8529-0F92C8980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B8D1C4-8038-42F3-9DD6-6A53EC15B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0DA64-E594-4768-BDD2-45114C561DDD}"/>
              </a:ext>
            </a:extLst>
          </p:cNvPr>
          <p:cNvSpPr>
            <a:spLocks noGrp="1"/>
          </p:cNvSpPr>
          <p:nvPr>
            <p:ph type="dt" sz="half" idx="10"/>
          </p:nvPr>
        </p:nvSpPr>
        <p:spPr/>
        <p:txBody>
          <a:bodyPr/>
          <a:lstStyle/>
          <a:p>
            <a:fld id="{CB9C7175-54D9-4F3E-A899-3E0E6A19D225}" type="datetimeFigureOut">
              <a:rPr lang="en-US" smtClean="0"/>
              <a:t>3/31/19</a:t>
            </a:fld>
            <a:endParaRPr lang="en-US"/>
          </a:p>
        </p:txBody>
      </p:sp>
      <p:sp>
        <p:nvSpPr>
          <p:cNvPr id="6" name="Footer Placeholder 5">
            <a:extLst>
              <a:ext uri="{FF2B5EF4-FFF2-40B4-BE49-F238E27FC236}">
                <a16:creationId xmlns:a16="http://schemas.microsoft.com/office/drawing/2014/main" id="{AF507B08-3BAB-422D-BFFA-F57A2214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118F-1065-4C6C-A227-DC152DBDA16A}"/>
              </a:ext>
            </a:extLst>
          </p:cNvPr>
          <p:cNvSpPr>
            <a:spLocks noGrp="1"/>
          </p:cNvSpPr>
          <p:nvPr>
            <p:ph type="sldNum" sz="quarter" idx="12"/>
          </p:nvPr>
        </p:nvSpPr>
        <p:spPr/>
        <p:txBody>
          <a:bodyPr/>
          <a:lstStyle/>
          <a:p>
            <a:fld id="{9EF650BB-3FDA-4B35-9717-CF46DB3C749B}" type="slidenum">
              <a:rPr lang="en-US" smtClean="0"/>
              <a:t>‹#›</a:t>
            </a:fld>
            <a:endParaRPr lang="en-US"/>
          </a:p>
        </p:txBody>
      </p:sp>
    </p:spTree>
    <p:extLst>
      <p:ext uri="{BB962C8B-B14F-4D97-AF65-F5344CB8AC3E}">
        <p14:creationId xmlns:p14="http://schemas.microsoft.com/office/powerpoint/2010/main" val="190295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F5CC17-B0BB-4110-B797-ACEDDD3A1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150FD-4570-4B8E-B715-DA7A615B1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1A380-E1FB-414E-AE3F-3E801BD49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C7175-54D9-4F3E-A899-3E0E6A19D225}" type="datetimeFigureOut">
              <a:rPr lang="en-US" smtClean="0"/>
              <a:t>3/31/19</a:t>
            </a:fld>
            <a:endParaRPr lang="en-US"/>
          </a:p>
        </p:txBody>
      </p:sp>
      <p:sp>
        <p:nvSpPr>
          <p:cNvPr id="5" name="Footer Placeholder 4">
            <a:extLst>
              <a:ext uri="{FF2B5EF4-FFF2-40B4-BE49-F238E27FC236}">
                <a16:creationId xmlns:a16="http://schemas.microsoft.com/office/drawing/2014/main" id="{00FA5332-2FAD-40D8-AC23-5B389D80F3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581DD-EF16-4E56-8F48-4C517833F7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650BB-3FDA-4B35-9717-CF46DB3C749B}" type="slidenum">
              <a:rPr lang="en-US" smtClean="0"/>
              <a:t>‹#›</a:t>
            </a:fld>
            <a:endParaRPr lang="en-US"/>
          </a:p>
        </p:txBody>
      </p:sp>
    </p:spTree>
    <p:extLst>
      <p:ext uri="{BB962C8B-B14F-4D97-AF65-F5344CB8AC3E}">
        <p14:creationId xmlns:p14="http://schemas.microsoft.com/office/powerpoint/2010/main" val="9387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ar/folders/qy/cv6jb4bd6dqdf4f22pzmyzbm0000gn/T/com.microsoft.Powerpoint/converted_emf.em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7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6CD16951-80CF-F944-A0F4-C99706B38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764" y="643467"/>
            <a:ext cx="7188472" cy="5571066"/>
          </a:xfrm>
          <a:prstGeom prst="rect">
            <a:avLst/>
          </a:prstGeom>
        </p:spPr>
      </p:pic>
    </p:spTree>
    <p:extLst>
      <p:ext uri="{BB962C8B-B14F-4D97-AF65-F5344CB8AC3E}">
        <p14:creationId xmlns:p14="http://schemas.microsoft.com/office/powerpoint/2010/main" val="487078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0" y="951580"/>
            <a:ext cx="8741651"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You are a Temple of the Holy Spirit</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2336393"/>
            <a:ext cx="8741650" cy="1200329"/>
          </a:xfrm>
          <a:prstGeom prst="rect">
            <a:avLst/>
          </a:prstGeom>
          <a:noFill/>
        </p:spPr>
        <p:txBody>
          <a:bodyPr wrap="square" rtlCol="0">
            <a:spAutoFit/>
          </a:bodyPr>
          <a:lstStyle/>
          <a:p>
            <a:pPr marL="742950" indent="-742950">
              <a:buAutoNum type="arabicPeriod"/>
            </a:pPr>
            <a:r>
              <a:rPr lang="en-US" sz="3600" dirty="0">
                <a:latin typeface="Bryndan Write" panose="02000503000000000000" pitchFamily="2" charset="0"/>
              </a:rPr>
              <a:t>A distorted view Christian freedom</a:t>
            </a:r>
          </a:p>
          <a:p>
            <a:pPr marL="742950" indent="-742950">
              <a:buAutoNum type="arabicPeriod"/>
            </a:pPr>
            <a:r>
              <a:rPr lang="en-US" sz="3600" dirty="0">
                <a:latin typeface="Bryndan Write" panose="02000503000000000000" pitchFamily="2" charset="0"/>
              </a:rPr>
              <a:t>A distorted view of the body and sex</a:t>
            </a:r>
          </a:p>
        </p:txBody>
      </p:sp>
    </p:spTree>
    <p:extLst>
      <p:ext uri="{BB962C8B-B14F-4D97-AF65-F5344CB8AC3E}">
        <p14:creationId xmlns:p14="http://schemas.microsoft.com/office/powerpoint/2010/main" val="357789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Christian Freedom </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1853148"/>
            <a:ext cx="8741650" cy="3970318"/>
          </a:xfrm>
          <a:prstGeom prst="rect">
            <a:avLst/>
          </a:prstGeom>
          <a:noFill/>
        </p:spPr>
        <p:txBody>
          <a:bodyPr wrap="square" rtlCol="0">
            <a:spAutoFit/>
          </a:bodyPr>
          <a:lstStyle/>
          <a:p>
            <a:r>
              <a:rPr lang="en-US" sz="3600" dirty="0">
                <a:latin typeface="Bryndan Write" panose="02000503000000000000" pitchFamily="2" charset="0"/>
              </a:rPr>
              <a:t>Vs 12: “All things are lawful for me”</a:t>
            </a:r>
          </a:p>
          <a:p>
            <a:endParaRPr lang="en-US" sz="3600" dirty="0">
              <a:latin typeface="Bryndan Write" panose="02000503000000000000" pitchFamily="2" charset="0"/>
            </a:endParaRPr>
          </a:p>
          <a:p>
            <a:r>
              <a:rPr lang="en-US" sz="3600" dirty="0">
                <a:latin typeface="Bryndan Write" panose="02000503000000000000" pitchFamily="2" charset="0"/>
              </a:rPr>
              <a:t>“I’m no longer under the law; I’ve been set free from the O.T. law; I’ve been forgiven in Jesus and therefore I’m free to do what I wish as long as</a:t>
            </a:r>
          </a:p>
          <a:p>
            <a:r>
              <a:rPr lang="en-US" sz="3600" dirty="0">
                <a:latin typeface="Bryndan Write" panose="02000503000000000000" pitchFamily="2" charset="0"/>
              </a:rPr>
              <a:t>NT does not prohibit it explicitly”</a:t>
            </a:r>
          </a:p>
        </p:txBody>
      </p:sp>
    </p:spTree>
    <p:extLst>
      <p:ext uri="{BB962C8B-B14F-4D97-AF65-F5344CB8AC3E}">
        <p14:creationId xmlns:p14="http://schemas.microsoft.com/office/powerpoint/2010/main" val="724280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Christian Freedom </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1853148"/>
            <a:ext cx="8741650" cy="1754326"/>
          </a:xfrm>
          <a:prstGeom prst="rect">
            <a:avLst/>
          </a:prstGeom>
          <a:noFill/>
        </p:spPr>
        <p:txBody>
          <a:bodyPr wrap="square" rtlCol="0">
            <a:spAutoFit/>
          </a:bodyPr>
          <a:lstStyle/>
          <a:p>
            <a:r>
              <a:rPr lang="en-US" sz="3600" dirty="0">
                <a:latin typeface="Bryndan Write" panose="02000503000000000000" pitchFamily="2" charset="0"/>
              </a:rPr>
              <a:t>The correct view:  I can do what is not explicitly forbidden within certain qualifications</a:t>
            </a:r>
          </a:p>
        </p:txBody>
      </p:sp>
    </p:spTree>
    <p:extLst>
      <p:ext uri="{BB962C8B-B14F-4D97-AF65-F5344CB8AC3E}">
        <p14:creationId xmlns:p14="http://schemas.microsoft.com/office/powerpoint/2010/main" val="101510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Christian Freedom </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1853148"/>
            <a:ext cx="8741650" cy="646331"/>
          </a:xfrm>
          <a:prstGeom prst="rect">
            <a:avLst/>
          </a:prstGeom>
          <a:noFill/>
        </p:spPr>
        <p:txBody>
          <a:bodyPr wrap="square" rtlCol="0">
            <a:spAutoFit/>
          </a:bodyPr>
          <a:lstStyle/>
          <a:p>
            <a:r>
              <a:rPr lang="en-US" sz="3600" dirty="0">
                <a:latin typeface="Bryndan Write" panose="02000503000000000000" pitchFamily="2" charset="0"/>
              </a:rPr>
              <a:t>Qualifications on Christian Freedom</a:t>
            </a:r>
          </a:p>
        </p:txBody>
      </p:sp>
      <p:sp>
        <p:nvSpPr>
          <p:cNvPr id="7" name="TextBox 6">
            <a:extLst>
              <a:ext uri="{FF2B5EF4-FFF2-40B4-BE49-F238E27FC236}">
                <a16:creationId xmlns:a16="http://schemas.microsoft.com/office/drawing/2014/main" id="{BF6141F6-127D-3245-A9C5-E12BA40B7F01}"/>
              </a:ext>
            </a:extLst>
          </p:cNvPr>
          <p:cNvSpPr txBox="1"/>
          <p:nvPr/>
        </p:nvSpPr>
        <p:spPr>
          <a:xfrm>
            <a:off x="2107581" y="2662886"/>
            <a:ext cx="8741650" cy="2308324"/>
          </a:xfrm>
          <a:prstGeom prst="rect">
            <a:avLst/>
          </a:prstGeom>
          <a:noFill/>
        </p:spPr>
        <p:txBody>
          <a:bodyPr wrap="square" rtlCol="0">
            <a:spAutoFit/>
          </a:bodyPr>
          <a:lstStyle/>
          <a:p>
            <a:r>
              <a:rPr lang="en-US" sz="3600" dirty="0">
                <a:latin typeface="Bryndan Write" panose="02000503000000000000" pitchFamily="2" charset="0"/>
              </a:rPr>
              <a:t>1. Is it helpful / beneficial for those around me? (vs. 12)</a:t>
            </a:r>
          </a:p>
          <a:p>
            <a:r>
              <a:rPr lang="en-US" sz="3600" dirty="0">
                <a:latin typeface="Bryndan Write" panose="02000503000000000000" pitchFamily="2" charset="0"/>
              </a:rPr>
              <a:t>2. Is it helpful for me and my walk with God? (vs. 12)</a:t>
            </a:r>
          </a:p>
        </p:txBody>
      </p:sp>
    </p:spTree>
    <p:extLst>
      <p:ext uri="{BB962C8B-B14F-4D97-AF65-F5344CB8AC3E}">
        <p14:creationId xmlns:p14="http://schemas.microsoft.com/office/powerpoint/2010/main" val="1013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the Body &amp; Sex</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1853148"/>
            <a:ext cx="8741650" cy="3970318"/>
          </a:xfrm>
          <a:prstGeom prst="rect">
            <a:avLst/>
          </a:prstGeom>
          <a:noFill/>
        </p:spPr>
        <p:txBody>
          <a:bodyPr wrap="square" rtlCol="0">
            <a:spAutoFit/>
          </a:bodyPr>
          <a:lstStyle/>
          <a:p>
            <a:r>
              <a:rPr lang="en-US" sz="3600" dirty="0">
                <a:latin typeface="Bryndan Write" panose="02000503000000000000" pitchFamily="2" charset="0"/>
              </a:rPr>
              <a:t>Vs 13: “Food is meant for the stomach and the stomach for food”</a:t>
            </a:r>
          </a:p>
          <a:p>
            <a:endParaRPr lang="en-US" sz="3600" dirty="0">
              <a:latin typeface="Bryndan Write" panose="02000503000000000000" pitchFamily="2" charset="0"/>
            </a:endParaRPr>
          </a:p>
          <a:p>
            <a:r>
              <a:rPr lang="en-US" sz="3600" dirty="0">
                <a:latin typeface="Bryndan Write" panose="02000503000000000000" pitchFamily="2" charset="0"/>
              </a:rPr>
              <a:t>“My body has various appetites.  Food is one of them.  Sex is just another appetite that needs satisfied. So I can do</a:t>
            </a:r>
          </a:p>
          <a:p>
            <a:r>
              <a:rPr lang="en-US" sz="3600" dirty="0">
                <a:latin typeface="Bryndan Write" panose="02000503000000000000" pitchFamily="2" charset="0"/>
              </a:rPr>
              <a:t>whatever I need with my body"</a:t>
            </a:r>
          </a:p>
        </p:txBody>
      </p:sp>
    </p:spTree>
    <p:extLst>
      <p:ext uri="{BB962C8B-B14F-4D97-AF65-F5344CB8AC3E}">
        <p14:creationId xmlns:p14="http://schemas.microsoft.com/office/powerpoint/2010/main" val="779970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D509104-D6C3-0942-9E3B-8852C6E45209}"/>
              </a:ext>
            </a:extLst>
          </p:cNvPr>
          <p:cNvPicPr>
            <a:picLocks noChangeAspect="1"/>
          </p:cNvPicPr>
          <p:nvPr/>
        </p:nvPicPr>
        <p:blipFill>
          <a:blip r:embed="rId4"/>
          <a:stretch>
            <a:fillRect/>
          </a:stretch>
        </p:blipFill>
        <p:spPr>
          <a:xfrm>
            <a:off x="2282477" y="807259"/>
            <a:ext cx="5877428" cy="5243482"/>
          </a:xfrm>
          <a:prstGeom prst="rect">
            <a:avLst/>
          </a:prstGeom>
        </p:spPr>
      </p:pic>
    </p:spTree>
    <p:extLst>
      <p:ext uri="{BB962C8B-B14F-4D97-AF65-F5344CB8AC3E}">
        <p14:creationId xmlns:p14="http://schemas.microsoft.com/office/powerpoint/2010/main" val="413289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905074F-C2EF-E641-AC98-0DB4CED734F0}"/>
              </a:ext>
            </a:extLst>
          </p:cNvPr>
          <p:cNvPicPr>
            <a:picLocks noChangeAspect="1"/>
          </p:cNvPicPr>
          <p:nvPr/>
        </p:nvPicPr>
        <p:blipFill>
          <a:blip r:embed="rId4"/>
          <a:stretch>
            <a:fillRect/>
          </a:stretch>
        </p:blipFill>
        <p:spPr>
          <a:xfrm>
            <a:off x="970728" y="898945"/>
            <a:ext cx="8242163" cy="4353063"/>
          </a:xfrm>
          <a:prstGeom prst="rect">
            <a:avLst/>
          </a:prstGeom>
        </p:spPr>
      </p:pic>
    </p:spTree>
    <p:extLst>
      <p:ext uri="{BB962C8B-B14F-4D97-AF65-F5344CB8AC3E}">
        <p14:creationId xmlns:p14="http://schemas.microsoft.com/office/powerpoint/2010/main" val="1667439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the Body &amp; Sex</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2133487"/>
            <a:ext cx="8741650" cy="1754326"/>
          </a:xfrm>
          <a:prstGeom prst="rect">
            <a:avLst/>
          </a:prstGeom>
          <a:noFill/>
        </p:spPr>
        <p:txBody>
          <a:bodyPr wrap="square" rtlCol="0">
            <a:spAutoFit/>
          </a:bodyPr>
          <a:lstStyle/>
          <a:p>
            <a:r>
              <a:rPr lang="en-US" sz="3600" dirty="0">
                <a:latin typeface="Bryndan Write" panose="02000503000000000000" pitchFamily="2" charset="0"/>
              </a:rPr>
              <a:t>Define sexual immorality = any sexual activity outside of marriage between a man and a woman.</a:t>
            </a:r>
          </a:p>
        </p:txBody>
      </p:sp>
    </p:spTree>
    <p:extLst>
      <p:ext uri="{BB962C8B-B14F-4D97-AF65-F5344CB8AC3E}">
        <p14:creationId xmlns:p14="http://schemas.microsoft.com/office/powerpoint/2010/main" val="244133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the Body &amp; Sex</a:t>
            </a:r>
          </a:p>
        </p:txBody>
      </p:sp>
      <p:sp>
        <p:nvSpPr>
          <p:cNvPr id="4" name="TextBox 3">
            <a:extLst>
              <a:ext uri="{FF2B5EF4-FFF2-40B4-BE49-F238E27FC236}">
                <a16:creationId xmlns:a16="http://schemas.microsoft.com/office/drawing/2014/main" id="{C8BC5C46-4B9A-1843-B2B4-B3E1B4D76A92}"/>
              </a:ext>
            </a:extLst>
          </p:cNvPr>
          <p:cNvSpPr txBox="1"/>
          <p:nvPr/>
        </p:nvSpPr>
        <p:spPr>
          <a:xfrm>
            <a:off x="2107581" y="2133487"/>
            <a:ext cx="8741650" cy="1754326"/>
          </a:xfrm>
          <a:prstGeom prst="rect">
            <a:avLst/>
          </a:prstGeom>
          <a:noFill/>
        </p:spPr>
        <p:txBody>
          <a:bodyPr wrap="square" rtlCol="0">
            <a:spAutoFit/>
          </a:bodyPr>
          <a:lstStyle/>
          <a:p>
            <a:r>
              <a:rPr lang="en-US" sz="3600" dirty="0">
                <a:latin typeface="Bryndan Write" panose="02000503000000000000" pitchFamily="2" charset="0"/>
              </a:rPr>
              <a:t>Correct View: What I do with my body does matter.  My body is to be used to glorify the Lord.</a:t>
            </a:r>
          </a:p>
        </p:txBody>
      </p:sp>
    </p:spTree>
    <p:extLst>
      <p:ext uri="{BB962C8B-B14F-4D97-AF65-F5344CB8AC3E}">
        <p14:creationId xmlns:p14="http://schemas.microsoft.com/office/powerpoint/2010/main" val="407756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the Body &amp; Sex</a:t>
            </a:r>
          </a:p>
        </p:txBody>
      </p:sp>
      <p:sp>
        <p:nvSpPr>
          <p:cNvPr id="4" name="TextBox 3">
            <a:extLst>
              <a:ext uri="{FF2B5EF4-FFF2-40B4-BE49-F238E27FC236}">
                <a16:creationId xmlns:a16="http://schemas.microsoft.com/office/drawing/2014/main" id="{C8BC5C46-4B9A-1843-B2B4-B3E1B4D76A92}"/>
              </a:ext>
            </a:extLst>
          </p:cNvPr>
          <p:cNvSpPr txBox="1"/>
          <p:nvPr/>
        </p:nvSpPr>
        <p:spPr>
          <a:xfrm>
            <a:off x="2488366" y="1924378"/>
            <a:ext cx="7506425" cy="2308324"/>
          </a:xfrm>
          <a:prstGeom prst="rect">
            <a:avLst/>
          </a:prstGeom>
          <a:noFill/>
        </p:spPr>
        <p:txBody>
          <a:bodyPr wrap="square" rtlCol="0">
            <a:spAutoFit/>
          </a:bodyPr>
          <a:lstStyle/>
          <a:p>
            <a:r>
              <a:rPr lang="en-US" sz="3600" dirty="0">
                <a:latin typeface="Bryndan Write" panose="02000503000000000000" pitchFamily="2" charset="0"/>
              </a:rPr>
              <a:t>1. You were bought with a price….[which leads to] vs 20</a:t>
            </a:r>
          </a:p>
          <a:p>
            <a:r>
              <a:rPr lang="en-US" sz="3600" dirty="0">
                <a:latin typeface="Bryndan Write" panose="02000503000000000000" pitchFamily="2" charset="0"/>
              </a:rPr>
              <a:t>2. You are not your own (you belong to God). [therefore]. vs 19</a:t>
            </a:r>
          </a:p>
        </p:txBody>
      </p:sp>
    </p:spTree>
    <p:extLst>
      <p:ext uri="{BB962C8B-B14F-4D97-AF65-F5344CB8AC3E}">
        <p14:creationId xmlns:p14="http://schemas.microsoft.com/office/powerpoint/2010/main" val="426474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295491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8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A3CADF0-9EB8-D14C-B3CF-FA2AF55CFE80}"/>
              </a:ext>
            </a:extLst>
          </p:cNvPr>
          <p:cNvPicPr>
            <a:picLocks noChangeAspect="1"/>
          </p:cNvPicPr>
          <p:nvPr/>
        </p:nvPicPr>
        <p:blipFill rotWithShape="1">
          <a:blip r:embed="rId3">
            <a:extLst>
              <a:ext uri="{28A0092B-C50C-407E-A947-70E740481C1C}">
                <a14:useLocalDpi xmlns:a14="http://schemas.microsoft.com/office/drawing/2010/main" val="0"/>
              </a:ext>
            </a:extLst>
          </a:blip>
          <a:srcRect t="9179" r="1" b="1"/>
          <a:stretch/>
        </p:blipFill>
        <p:spPr>
          <a:xfrm>
            <a:off x="643467" y="643467"/>
            <a:ext cx="10905066" cy="5571066"/>
          </a:xfrm>
          <a:prstGeom prst="rect">
            <a:avLst/>
          </a:prstGeom>
        </p:spPr>
      </p:pic>
      <p:sp>
        <p:nvSpPr>
          <p:cNvPr id="23" name="Rectangle 2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96978D-ECE6-BB47-B4C3-1842CDB9E20D}"/>
              </a:ext>
            </a:extLst>
          </p:cNvPr>
          <p:cNvSpPr txBox="1"/>
          <p:nvPr/>
        </p:nvSpPr>
        <p:spPr>
          <a:xfrm>
            <a:off x="2107581" y="1034534"/>
            <a:ext cx="9139184" cy="707886"/>
          </a:xfrm>
          <a:prstGeom prst="rect">
            <a:avLst/>
          </a:prstGeom>
          <a:noFill/>
        </p:spPr>
        <p:txBody>
          <a:bodyPr wrap="square" rtlCol="0">
            <a:spAutoFit/>
          </a:bodyPr>
          <a:lstStyle/>
          <a:p>
            <a:pPr algn="ctr"/>
            <a:r>
              <a:rPr lang="en-US" sz="4000" b="1" dirty="0">
                <a:highlight>
                  <a:srgbClr val="FFFF00"/>
                </a:highlight>
                <a:latin typeface="Bryndan Write" panose="02000503000000000000" pitchFamily="2" charset="0"/>
              </a:rPr>
              <a:t>A Distorted View of the Body &amp; Sex</a:t>
            </a:r>
          </a:p>
        </p:txBody>
      </p:sp>
      <p:sp>
        <p:nvSpPr>
          <p:cNvPr id="4" name="TextBox 3">
            <a:extLst>
              <a:ext uri="{FF2B5EF4-FFF2-40B4-BE49-F238E27FC236}">
                <a16:creationId xmlns:a16="http://schemas.microsoft.com/office/drawing/2014/main" id="{C8BC5C46-4B9A-1843-B2B4-B3E1B4D76A92}"/>
              </a:ext>
            </a:extLst>
          </p:cNvPr>
          <p:cNvSpPr txBox="1"/>
          <p:nvPr/>
        </p:nvSpPr>
        <p:spPr>
          <a:xfrm>
            <a:off x="2432728" y="1997839"/>
            <a:ext cx="7326543" cy="2862322"/>
          </a:xfrm>
          <a:prstGeom prst="rect">
            <a:avLst/>
          </a:prstGeom>
          <a:noFill/>
        </p:spPr>
        <p:txBody>
          <a:bodyPr wrap="square" rtlCol="0">
            <a:spAutoFit/>
          </a:bodyPr>
          <a:lstStyle/>
          <a:p>
            <a:r>
              <a:rPr lang="en-US" sz="3600" dirty="0">
                <a:latin typeface="Bryndan Write" panose="02000503000000000000" pitchFamily="2" charset="0"/>
              </a:rPr>
              <a:t>3. His Spirit was put in you  [so….] vs 19</a:t>
            </a:r>
          </a:p>
          <a:p>
            <a:r>
              <a:rPr lang="en-US" sz="3600" dirty="0">
                <a:latin typeface="Bryndan Write" panose="02000503000000000000" pitchFamily="2" charset="0"/>
              </a:rPr>
              <a:t>4. Glorify God with your body vs 20.   [and in vs 18 FLEE sexual immorality]</a:t>
            </a:r>
          </a:p>
        </p:txBody>
      </p:sp>
    </p:spTree>
    <p:extLst>
      <p:ext uri="{BB962C8B-B14F-4D97-AF65-F5344CB8AC3E}">
        <p14:creationId xmlns:p14="http://schemas.microsoft.com/office/powerpoint/2010/main" val="20397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716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DCE8CF-29CD-417C-88E8-3D6151555E2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mj-lt"/>
                <a:ea typeface="+mj-ea"/>
                <a:cs typeface="+mj-cs"/>
              </a:rPr>
              <a:t>What do you see?</a:t>
            </a:r>
          </a:p>
        </p:txBody>
      </p:sp>
      <p:pic>
        <p:nvPicPr>
          <p:cNvPr id="3" name="Picture 2">
            <a:extLst>
              <a:ext uri="{FF2B5EF4-FFF2-40B4-BE49-F238E27FC236}">
                <a16:creationId xmlns:a16="http://schemas.microsoft.com/office/drawing/2014/main" id="{1E87D01F-9C77-514B-A9E7-D5B639BD72A4}"/>
              </a:ext>
            </a:extLst>
          </p:cNvPr>
          <p:cNvPicPr>
            <a:picLocks noChangeAspect="1"/>
          </p:cNvPicPr>
          <p:nvPr/>
        </p:nvPicPr>
        <p:blipFill>
          <a:blip r:embed="rId3"/>
          <a:stretch>
            <a:fillRect/>
          </a:stretch>
        </p:blipFill>
        <p:spPr>
          <a:xfrm>
            <a:off x="5300780" y="1078932"/>
            <a:ext cx="3603996" cy="5012831"/>
          </a:xfrm>
          <a:prstGeom prst="rect">
            <a:avLst/>
          </a:prstGeom>
        </p:spPr>
      </p:pic>
    </p:spTree>
    <p:extLst>
      <p:ext uri="{BB962C8B-B14F-4D97-AF65-F5344CB8AC3E}">
        <p14:creationId xmlns:p14="http://schemas.microsoft.com/office/powerpoint/2010/main" val="214534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DCE8CF-29CD-417C-88E8-3D6151555E2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mj-lt"/>
                <a:ea typeface="+mj-ea"/>
                <a:cs typeface="+mj-cs"/>
              </a:rPr>
              <a:t>What do you see?</a:t>
            </a:r>
          </a:p>
        </p:txBody>
      </p:sp>
      <p:pic>
        <p:nvPicPr>
          <p:cNvPr id="2" name="Picture 1">
            <a:extLst>
              <a:ext uri="{FF2B5EF4-FFF2-40B4-BE49-F238E27FC236}">
                <a16:creationId xmlns:a16="http://schemas.microsoft.com/office/drawing/2014/main" id="{8A47968E-9D25-3341-80BE-9F9FA5AB043D}"/>
              </a:ext>
            </a:extLst>
          </p:cNvPr>
          <p:cNvPicPr>
            <a:picLocks noChangeAspect="1"/>
          </p:cNvPicPr>
          <p:nvPr/>
        </p:nvPicPr>
        <p:blipFill>
          <a:blip r:embed="rId3"/>
          <a:stretch>
            <a:fillRect/>
          </a:stretch>
        </p:blipFill>
        <p:spPr>
          <a:xfrm>
            <a:off x="5178631" y="741218"/>
            <a:ext cx="3846568" cy="5128757"/>
          </a:xfrm>
          <a:prstGeom prst="rect">
            <a:avLst/>
          </a:prstGeom>
        </p:spPr>
      </p:pic>
    </p:spTree>
    <p:extLst>
      <p:ext uri="{BB962C8B-B14F-4D97-AF65-F5344CB8AC3E}">
        <p14:creationId xmlns:p14="http://schemas.microsoft.com/office/powerpoint/2010/main" val="245915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DCE8CF-29CD-417C-88E8-3D6151555E2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FFFFFF"/>
                </a:solidFill>
                <a:latin typeface="+mj-lt"/>
                <a:ea typeface="+mj-ea"/>
                <a:cs typeface="+mj-cs"/>
              </a:rPr>
              <a:t>What do you see?</a:t>
            </a:r>
          </a:p>
        </p:txBody>
      </p:sp>
      <p:pic>
        <p:nvPicPr>
          <p:cNvPr id="2" name="Picture 1">
            <a:extLst>
              <a:ext uri="{FF2B5EF4-FFF2-40B4-BE49-F238E27FC236}">
                <a16:creationId xmlns:a16="http://schemas.microsoft.com/office/drawing/2014/main" id="{5DAA1D22-CB1A-0343-940F-E907B10F37D9}"/>
              </a:ext>
            </a:extLst>
          </p:cNvPr>
          <p:cNvPicPr>
            <a:picLocks noChangeAspect="1"/>
          </p:cNvPicPr>
          <p:nvPr/>
        </p:nvPicPr>
        <p:blipFill rotWithShape="1">
          <a:blip r:embed="rId3"/>
          <a:srcRect t="20015" b="8849"/>
          <a:stretch/>
        </p:blipFill>
        <p:spPr>
          <a:xfrm>
            <a:off x="4032514" y="1365880"/>
            <a:ext cx="7332056" cy="4420323"/>
          </a:xfrm>
          <a:prstGeom prst="rect">
            <a:avLst/>
          </a:prstGeom>
        </p:spPr>
      </p:pic>
    </p:spTree>
    <p:extLst>
      <p:ext uri="{BB962C8B-B14F-4D97-AF65-F5344CB8AC3E}">
        <p14:creationId xmlns:p14="http://schemas.microsoft.com/office/powerpoint/2010/main" val="2469259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910773" cy="646331"/>
          </a:xfrm>
          <a:prstGeom prst="rect">
            <a:avLst/>
          </a:prstGeom>
          <a:noFill/>
        </p:spPr>
        <p:txBody>
          <a:bodyPr wrap="none" rtlCol="0">
            <a:spAutoFit/>
          </a:bodyPr>
          <a:lstStyle/>
          <a:p>
            <a:r>
              <a:rPr lang="en-US" sz="3600" dirty="0">
                <a:solidFill>
                  <a:srgbClr val="FFFF00"/>
                </a:solidFill>
              </a:rPr>
              <a:t>1 Corinthians 6:12-20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2677656"/>
          </a:xfrm>
          <a:prstGeom prst="rect">
            <a:avLst/>
          </a:prstGeom>
          <a:noFill/>
        </p:spPr>
        <p:txBody>
          <a:bodyPr wrap="square" rtlCol="0">
            <a:spAutoFit/>
          </a:bodyPr>
          <a:lstStyle/>
          <a:p>
            <a:r>
              <a:rPr lang="en-US" sz="2800" dirty="0">
                <a:solidFill>
                  <a:schemeClr val="bg1"/>
                </a:solidFill>
              </a:rPr>
              <a:t>12 “All things are lawful for me,” but not all things are helpful. “All things are lawful for me,” but I will not be dominated by anything. </a:t>
            </a:r>
          </a:p>
          <a:p>
            <a:r>
              <a:rPr lang="en-US" sz="2800" dirty="0">
                <a:solidFill>
                  <a:schemeClr val="bg1"/>
                </a:solidFill>
              </a:rPr>
              <a:t>13 “Food is meant for the stomach and the stomach for food”—and God will destroy both one and the other. The body is not meant for sexual immorality, but for the Lord, and the Lord for the body. </a:t>
            </a:r>
          </a:p>
          <a:p>
            <a:r>
              <a:rPr lang="en-US" sz="2800" dirty="0">
                <a:solidFill>
                  <a:schemeClr val="bg1"/>
                </a:solidFill>
              </a:rPr>
              <a:t>14 And God raised the Lord and will also raise us up by his power. </a:t>
            </a:r>
          </a:p>
        </p:txBody>
      </p:sp>
    </p:spTree>
    <p:extLst>
      <p:ext uri="{BB962C8B-B14F-4D97-AF65-F5344CB8AC3E}">
        <p14:creationId xmlns:p14="http://schemas.microsoft.com/office/powerpoint/2010/main" val="988041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910773" cy="646331"/>
          </a:xfrm>
          <a:prstGeom prst="rect">
            <a:avLst/>
          </a:prstGeom>
          <a:noFill/>
        </p:spPr>
        <p:txBody>
          <a:bodyPr wrap="none" rtlCol="0">
            <a:spAutoFit/>
          </a:bodyPr>
          <a:lstStyle/>
          <a:p>
            <a:r>
              <a:rPr lang="en-US" sz="3600" dirty="0">
                <a:solidFill>
                  <a:srgbClr val="FFFF00"/>
                </a:solidFill>
              </a:rPr>
              <a:t>1 Corinthians 6:12-20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2677656"/>
          </a:xfrm>
          <a:prstGeom prst="rect">
            <a:avLst/>
          </a:prstGeom>
          <a:noFill/>
        </p:spPr>
        <p:txBody>
          <a:bodyPr wrap="square" rtlCol="0">
            <a:spAutoFit/>
          </a:bodyPr>
          <a:lstStyle/>
          <a:p>
            <a:r>
              <a:rPr lang="en-US" sz="2800" dirty="0">
                <a:solidFill>
                  <a:schemeClr val="bg1"/>
                </a:solidFill>
              </a:rPr>
              <a:t>15 Do you not know that your bodies are members of Christ? Shall I then take the members of Christ and make them members of a prostitute? Never! </a:t>
            </a:r>
          </a:p>
          <a:p>
            <a:r>
              <a:rPr lang="en-US" sz="2800" dirty="0">
                <a:solidFill>
                  <a:schemeClr val="bg1"/>
                </a:solidFill>
              </a:rPr>
              <a:t>16 Or do you not know that he who is joined[a] to a prostitute becomes one body with her? For, as it is written, “The two will become one flesh.” </a:t>
            </a:r>
          </a:p>
          <a:p>
            <a:r>
              <a:rPr lang="en-US" sz="2800" dirty="0">
                <a:solidFill>
                  <a:schemeClr val="bg1"/>
                </a:solidFill>
              </a:rPr>
              <a:t>17 But he who is joined to the Lord becomes one spirit with him. </a:t>
            </a:r>
          </a:p>
        </p:txBody>
      </p:sp>
    </p:spTree>
    <p:extLst>
      <p:ext uri="{BB962C8B-B14F-4D97-AF65-F5344CB8AC3E}">
        <p14:creationId xmlns:p14="http://schemas.microsoft.com/office/powerpoint/2010/main" val="325790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DCE8CF-29CD-417C-88E8-3D6151555E23}"/>
              </a:ext>
            </a:extLst>
          </p:cNvPr>
          <p:cNvSpPr txBox="1"/>
          <p:nvPr/>
        </p:nvSpPr>
        <p:spPr>
          <a:xfrm>
            <a:off x="407963" y="393895"/>
            <a:ext cx="8910773" cy="646331"/>
          </a:xfrm>
          <a:prstGeom prst="rect">
            <a:avLst/>
          </a:prstGeom>
          <a:noFill/>
        </p:spPr>
        <p:txBody>
          <a:bodyPr wrap="none" rtlCol="0">
            <a:spAutoFit/>
          </a:bodyPr>
          <a:lstStyle/>
          <a:p>
            <a:r>
              <a:rPr lang="en-US" sz="3600" dirty="0">
                <a:solidFill>
                  <a:srgbClr val="FFFF00"/>
                </a:solidFill>
              </a:rPr>
              <a:t>1 Corinthians 6:12-20 English Standard Version</a:t>
            </a:r>
          </a:p>
        </p:txBody>
      </p:sp>
      <p:sp>
        <p:nvSpPr>
          <p:cNvPr id="5" name="TextBox 4">
            <a:extLst>
              <a:ext uri="{FF2B5EF4-FFF2-40B4-BE49-F238E27FC236}">
                <a16:creationId xmlns:a16="http://schemas.microsoft.com/office/drawing/2014/main" id="{58D02B44-D672-42DB-AB0A-7B80D5D6B9CF}"/>
              </a:ext>
            </a:extLst>
          </p:cNvPr>
          <p:cNvSpPr txBox="1"/>
          <p:nvPr/>
        </p:nvSpPr>
        <p:spPr>
          <a:xfrm>
            <a:off x="676961" y="1213220"/>
            <a:ext cx="10761784" cy="2677656"/>
          </a:xfrm>
          <a:prstGeom prst="rect">
            <a:avLst/>
          </a:prstGeom>
          <a:noFill/>
        </p:spPr>
        <p:txBody>
          <a:bodyPr wrap="square" rtlCol="0">
            <a:spAutoFit/>
          </a:bodyPr>
          <a:lstStyle/>
          <a:p>
            <a:r>
              <a:rPr lang="en-US" sz="2800" dirty="0">
                <a:solidFill>
                  <a:schemeClr val="bg1"/>
                </a:solidFill>
              </a:rPr>
              <a:t>18 Flee from sexual immorality. Every other sin a person commits is outside the body, but the sexually immoral person sins against his own body. </a:t>
            </a:r>
          </a:p>
          <a:p>
            <a:r>
              <a:rPr lang="en-US" sz="2800" dirty="0">
                <a:solidFill>
                  <a:schemeClr val="bg1"/>
                </a:solidFill>
              </a:rPr>
              <a:t>19 Or do you not know that your body is a temple of the Holy Spirit within you, whom you have from God? You are not your own, </a:t>
            </a:r>
          </a:p>
          <a:p>
            <a:r>
              <a:rPr lang="en-US" sz="2800" dirty="0">
                <a:solidFill>
                  <a:schemeClr val="bg1"/>
                </a:solidFill>
              </a:rPr>
              <a:t>20 for you were bought with a price. So glorify God in your body.</a:t>
            </a:r>
          </a:p>
        </p:txBody>
      </p:sp>
    </p:spTree>
    <p:extLst>
      <p:ext uri="{BB962C8B-B14F-4D97-AF65-F5344CB8AC3E}">
        <p14:creationId xmlns:p14="http://schemas.microsoft.com/office/powerpoint/2010/main" val="3474713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4F34B31-4454-554D-8C01-C888B32F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834FC-8EAF-8B49-8B75-5604BD0186FB}"/>
              </a:ext>
            </a:extLst>
          </p:cNvPr>
          <p:cNvPicPr>
            <a:picLocks noChangeAspect="1"/>
          </p:cNvPicPr>
          <p:nvPr/>
        </p:nvPicPr>
        <p:blipFill>
          <a:blip r:link="rId4"/>
          <a:stretch>
            <a:fillRect/>
          </a:stretch>
        </p:blipFill>
        <p:spPr>
          <a:xfrm>
            <a:off x="1270000" y="1270000"/>
            <a:ext cx="63500" cy="76200"/>
          </a:xfrm>
          <a:prstGeom prst="rect">
            <a:avLst/>
          </a:prstGeom>
        </p:spPr>
      </p:pic>
    </p:spTree>
    <p:extLst>
      <p:ext uri="{BB962C8B-B14F-4D97-AF65-F5344CB8AC3E}">
        <p14:creationId xmlns:p14="http://schemas.microsoft.com/office/powerpoint/2010/main" val="524685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658</Words>
  <Application>Microsoft Macintosh PowerPoint</Application>
  <PresentationFormat>Widescreen</PresentationFormat>
  <Paragraphs>66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Bryndan Write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Burlile</dc:creator>
  <cp:lastModifiedBy>Greg Burlile</cp:lastModifiedBy>
  <cp:revision>6</cp:revision>
  <cp:lastPrinted>2019-03-31T13:07:09Z</cp:lastPrinted>
  <dcterms:created xsi:type="dcterms:W3CDTF">2019-03-31T12:21:20Z</dcterms:created>
  <dcterms:modified xsi:type="dcterms:W3CDTF">2019-03-31T13:18:29Z</dcterms:modified>
</cp:coreProperties>
</file>