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00" r:id="rId2"/>
    <p:sldId id="515" r:id="rId3"/>
    <p:sldId id="501" r:id="rId4"/>
    <p:sldId id="474" r:id="rId5"/>
    <p:sldId id="538" r:id="rId6"/>
    <p:sldId id="520" r:id="rId7"/>
    <p:sldId id="505" r:id="rId8"/>
    <p:sldId id="509" r:id="rId9"/>
    <p:sldId id="527" r:id="rId10"/>
    <p:sldId id="526" r:id="rId11"/>
    <p:sldId id="521" r:id="rId12"/>
    <p:sldId id="522" r:id="rId13"/>
    <p:sldId id="523" r:id="rId14"/>
    <p:sldId id="528" r:id="rId15"/>
    <p:sldId id="529" r:id="rId16"/>
    <p:sldId id="524" r:id="rId17"/>
    <p:sldId id="530" r:id="rId18"/>
    <p:sldId id="525" r:id="rId19"/>
    <p:sldId id="531" r:id="rId20"/>
    <p:sldId id="533" r:id="rId21"/>
    <p:sldId id="532" r:id="rId22"/>
    <p:sldId id="534" r:id="rId23"/>
    <p:sldId id="536" r:id="rId24"/>
    <p:sldId id="537" r:id="rId25"/>
    <p:sldId id="49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881B75"/>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94697"/>
  </p:normalViewPr>
  <p:slideViewPr>
    <p:cSldViewPr snapToGrid="0">
      <p:cViewPr varScale="1">
        <p:scale>
          <a:sx n="108" d="100"/>
          <a:sy n="108" d="100"/>
        </p:scale>
        <p:origin x="536"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3/24/19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3/24/19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246762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80830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354438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151408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94865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3583019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366894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166351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2959006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89254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19</a:t>
            </a:fld>
            <a:endParaRPr lang="en-US"/>
          </a:p>
        </p:txBody>
      </p:sp>
    </p:spTree>
    <p:extLst>
      <p:ext uri="{BB962C8B-B14F-4D97-AF65-F5344CB8AC3E}">
        <p14:creationId xmlns:p14="http://schemas.microsoft.com/office/powerpoint/2010/main" val="392758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325679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20</a:t>
            </a:fld>
            <a:endParaRPr lang="en-US"/>
          </a:p>
        </p:txBody>
      </p:sp>
    </p:spTree>
    <p:extLst>
      <p:ext uri="{BB962C8B-B14F-4D97-AF65-F5344CB8AC3E}">
        <p14:creationId xmlns:p14="http://schemas.microsoft.com/office/powerpoint/2010/main" val="378878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21</a:t>
            </a:fld>
            <a:endParaRPr lang="en-US"/>
          </a:p>
        </p:txBody>
      </p:sp>
    </p:spTree>
    <p:extLst>
      <p:ext uri="{BB962C8B-B14F-4D97-AF65-F5344CB8AC3E}">
        <p14:creationId xmlns:p14="http://schemas.microsoft.com/office/powerpoint/2010/main" val="3769269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22</a:t>
            </a:fld>
            <a:endParaRPr lang="en-US"/>
          </a:p>
        </p:txBody>
      </p:sp>
    </p:spTree>
    <p:extLst>
      <p:ext uri="{BB962C8B-B14F-4D97-AF65-F5344CB8AC3E}">
        <p14:creationId xmlns:p14="http://schemas.microsoft.com/office/powerpoint/2010/main" val="131081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23</a:t>
            </a:fld>
            <a:endParaRPr lang="en-US"/>
          </a:p>
        </p:txBody>
      </p:sp>
    </p:spTree>
    <p:extLst>
      <p:ext uri="{BB962C8B-B14F-4D97-AF65-F5344CB8AC3E}">
        <p14:creationId xmlns:p14="http://schemas.microsoft.com/office/powerpoint/2010/main" val="172002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Elders / GCLI meeting and prayer time last week (planned / yet spontaneity within the planned prayer time)</a:t>
            </a:r>
          </a:p>
        </p:txBody>
      </p:sp>
      <p:sp>
        <p:nvSpPr>
          <p:cNvPr id="4" name="Slide Number Placeholder 3"/>
          <p:cNvSpPr>
            <a:spLocks noGrp="1"/>
          </p:cNvSpPr>
          <p:nvPr>
            <p:ph type="sldNum" sz="quarter" idx="10"/>
          </p:nvPr>
        </p:nvSpPr>
        <p:spPr/>
        <p:txBody>
          <a:bodyPr/>
          <a:lstStyle/>
          <a:p>
            <a:fld id="{978129AE-AD37-4363-8312-30846EB2BE39}" type="slidenum">
              <a:rPr lang="en-US" smtClean="0"/>
              <a:t>24</a:t>
            </a:fld>
            <a:endParaRPr lang="en-US"/>
          </a:p>
        </p:txBody>
      </p:sp>
    </p:spTree>
    <p:extLst>
      <p:ext uri="{BB962C8B-B14F-4D97-AF65-F5344CB8AC3E}">
        <p14:creationId xmlns:p14="http://schemas.microsoft.com/office/powerpoint/2010/main" val="280276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25</a:t>
            </a:fld>
            <a:endParaRPr lang="en-US"/>
          </a:p>
        </p:txBody>
      </p:sp>
    </p:spTree>
    <p:extLst>
      <p:ext uri="{BB962C8B-B14F-4D97-AF65-F5344CB8AC3E}">
        <p14:creationId xmlns:p14="http://schemas.microsoft.com/office/powerpoint/2010/main" val="313952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War Room video clip to introduce the message</a:t>
            </a:r>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150435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2261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379672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44022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49832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277241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48705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3/24/19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3/24/19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darbycreek.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file:////var/folders/qy/cv6jb4bd6dqdf4f22pzmyzbm0000gn/T/com.microsoft.Powerpoint/converted_emf.emf" TargetMode="External"/><Relationship Id="rId5" Type="http://schemas.openxmlformats.org/officeDocument/2006/relationships/hyperlink" Target="http://www.photos-public-domain.com/2011/02/15/april-calendar/"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700F0C-2935-4C42-828A-B467EADD7E82}"/>
              </a:ext>
            </a:extLst>
          </p:cNvPr>
          <p:cNvSpPr txBox="1"/>
          <p:nvPr/>
        </p:nvSpPr>
        <p:spPr>
          <a:xfrm>
            <a:off x="378359" y="1669418"/>
            <a:ext cx="6288102" cy="495848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800" dirty="0"/>
              <a:t>Are you new to Darby Creek or have you been around for a while and would like to know more about our church? Sign up for C.L.A.S.S. 101 that will be held from 9a - 12n in the Sanctuary. Topics such as our Statement of Faith, salvation, baptism, and church history &amp; structure will be covered.</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Childcare will be provided. Please contact the Church Office at 614-878-6542 or </a:t>
            </a:r>
            <a:r>
              <a:rPr lang="en-US" sz="2800" dirty="0">
                <a:solidFill>
                  <a:srgbClr val="FFFF00"/>
                </a:solidFill>
                <a:hlinkClick r:id="rId3">
                  <a:extLst>
                    <a:ext uri="{A12FA001-AC4F-418D-AE19-62706E023703}">
                      <ahyp:hlinkClr xmlns:ahyp="http://schemas.microsoft.com/office/drawing/2018/hyperlinkcolor" val="tx"/>
                    </a:ext>
                  </a:extLst>
                </a:hlinkClick>
              </a:rPr>
              <a:t>andrea@darbycreek.org</a:t>
            </a:r>
            <a:r>
              <a:rPr lang="en-US" sz="2800" dirty="0">
                <a:solidFill>
                  <a:srgbClr val="FFFF00"/>
                </a:solidFill>
              </a:rPr>
              <a:t> </a:t>
            </a:r>
            <a:r>
              <a:rPr lang="en-US" sz="2800" dirty="0"/>
              <a:t>to register or ask any questions.</a:t>
            </a:r>
          </a:p>
        </p:txBody>
      </p:sp>
      <p:sp>
        <p:nvSpPr>
          <p:cNvPr id="20"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object&#10;&#10;Description automatically generated">
            <a:extLst>
              <a:ext uri="{FF2B5EF4-FFF2-40B4-BE49-F238E27FC236}">
                <a16:creationId xmlns:a16="http://schemas.microsoft.com/office/drawing/2014/main" id="{9436CF49-25B7-C444-96E0-00663E4E514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563" r="1920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6"/>
          <a:stretch>
            <a:fillRect/>
          </a:stretch>
        </p:blipFill>
        <p:spPr>
          <a:xfrm>
            <a:off x="1270000" y="1270000"/>
            <a:ext cx="63500" cy="76200"/>
          </a:xfrm>
          <a:prstGeom prst="rect">
            <a:avLst/>
          </a:prstGeom>
        </p:spPr>
      </p:pic>
      <p:sp>
        <p:nvSpPr>
          <p:cNvPr id="7" name="TextBox 6">
            <a:extLst>
              <a:ext uri="{FF2B5EF4-FFF2-40B4-BE49-F238E27FC236}">
                <a16:creationId xmlns:a16="http://schemas.microsoft.com/office/drawing/2014/main" id="{9701EC6C-F97A-F144-B67E-B79A3B6A515C}"/>
              </a:ext>
            </a:extLst>
          </p:cNvPr>
          <p:cNvSpPr txBox="1"/>
          <p:nvPr/>
        </p:nvSpPr>
        <p:spPr>
          <a:xfrm>
            <a:off x="931402" y="230094"/>
            <a:ext cx="4677819" cy="1323439"/>
          </a:xfrm>
          <a:prstGeom prst="rect">
            <a:avLst/>
          </a:prstGeom>
          <a:noFill/>
        </p:spPr>
        <p:txBody>
          <a:bodyPr wrap="none" rtlCol="0">
            <a:spAutoFit/>
          </a:bodyPr>
          <a:lstStyle/>
          <a:p>
            <a:pPr algn="ctr"/>
            <a:r>
              <a:rPr lang="en-US" sz="4000" b="1" dirty="0">
                <a:solidFill>
                  <a:srgbClr val="00FB92"/>
                </a:solidFill>
              </a:rPr>
              <a:t>Saturday, April 6 </a:t>
            </a:r>
          </a:p>
          <a:p>
            <a:pPr algn="ctr"/>
            <a:r>
              <a:rPr lang="en-US" sz="4000" b="1" dirty="0">
                <a:solidFill>
                  <a:srgbClr val="00FB92"/>
                </a:solidFill>
              </a:rPr>
              <a:t>from 9am to 12 noon</a:t>
            </a:r>
          </a:p>
        </p:txBody>
      </p:sp>
      <p:pic>
        <p:nvPicPr>
          <p:cNvPr id="5" name="Picture 4">
            <a:extLst>
              <a:ext uri="{FF2B5EF4-FFF2-40B4-BE49-F238E27FC236}">
                <a16:creationId xmlns:a16="http://schemas.microsoft.com/office/drawing/2014/main" id="{AE2FCC3C-E55F-0A46-8294-30F77BCA1C81}"/>
              </a:ext>
            </a:extLst>
          </p:cNvPr>
          <p:cNvPicPr>
            <a:picLocks noChangeAspect="1"/>
          </p:cNvPicPr>
          <p:nvPr/>
        </p:nvPicPr>
        <p:blipFill>
          <a:blip r:link="rId6"/>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FB2F0166-655A-4741-AE37-FA99854CE515}"/>
              </a:ext>
            </a:extLst>
          </p:cNvPr>
          <p:cNvPicPr>
            <a:picLocks noChangeAspect="1"/>
          </p:cNvPicPr>
          <p:nvPr/>
        </p:nvPicPr>
        <p:blipFill>
          <a:blip r:link="rId6"/>
          <a:stretch>
            <a:fillRect/>
          </a:stretch>
        </p:blipFill>
        <p:spPr>
          <a:xfrm>
            <a:off x="1270000" y="1270000"/>
            <a:ext cx="63500" cy="76200"/>
          </a:xfrm>
          <a:prstGeom prst="rect">
            <a:avLst/>
          </a:prstGeom>
        </p:spPr>
      </p:pic>
    </p:spTree>
    <p:extLst>
      <p:ext uri="{BB962C8B-B14F-4D97-AF65-F5344CB8AC3E}">
        <p14:creationId xmlns:p14="http://schemas.microsoft.com/office/powerpoint/2010/main" val="978544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2308324"/>
          </a:xfrm>
          <a:prstGeom prst="rect">
            <a:avLst/>
          </a:prstGeom>
          <a:noFill/>
        </p:spPr>
        <p:txBody>
          <a:bodyPr wrap="square" rtlCol="0">
            <a:spAutoFit/>
          </a:bodyPr>
          <a:lstStyle/>
          <a:p>
            <a:r>
              <a:rPr lang="en-US" sz="3600" dirty="0">
                <a:latin typeface="Bryndan Write" panose="02000503000000000000" pitchFamily="2" charset="0"/>
              </a:rPr>
              <a:t>1. Praying in the Spirit is NOT </a:t>
            </a:r>
            <a:r>
              <a:rPr lang="en-US" sz="3600" dirty="0">
                <a:highlight>
                  <a:srgbClr val="FFFF00"/>
                </a:highlight>
                <a:latin typeface="Bryndan Write" panose="02000503000000000000" pitchFamily="2" charset="0"/>
              </a:rPr>
              <a:t>a special form of prayer</a:t>
            </a:r>
          </a:p>
          <a:p>
            <a:r>
              <a:rPr lang="en-US" sz="3600" dirty="0">
                <a:latin typeface="Bryndan Write" panose="02000503000000000000" pitchFamily="2" charset="0"/>
              </a:rPr>
              <a:t>2. Praying in the Spirit, in this context, is not </a:t>
            </a:r>
            <a:r>
              <a:rPr lang="en-US" sz="3600" dirty="0">
                <a:highlight>
                  <a:srgbClr val="FFFF00"/>
                </a:highlight>
                <a:latin typeface="Bryndan Write" panose="02000503000000000000" pitchFamily="2" charset="0"/>
              </a:rPr>
              <a:t>praying in tongues</a:t>
            </a:r>
          </a:p>
        </p:txBody>
      </p:sp>
    </p:spTree>
    <p:extLst>
      <p:ext uri="{BB962C8B-B14F-4D97-AF65-F5344CB8AC3E}">
        <p14:creationId xmlns:p14="http://schemas.microsoft.com/office/powerpoint/2010/main" val="11850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9144811" cy="646331"/>
          </a:xfrm>
          <a:prstGeom prst="rect">
            <a:avLst/>
          </a:prstGeom>
          <a:noFill/>
        </p:spPr>
        <p:txBody>
          <a:bodyPr wrap="none" rtlCol="0">
            <a:spAutoFit/>
          </a:bodyPr>
          <a:lstStyle/>
          <a:p>
            <a:r>
              <a:rPr lang="en-US" sz="3600" dirty="0">
                <a:solidFill>
                  <a:srgbClr val="FFFF00"/>
                </a:solidFill>
              </a:rPr>
              <a:t>1 Corinthians 14:13-19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4770537"/>
          </a:xfrm>
          <a:prstGeom prst="rect">
            <a:avLst/>
          </a:prstGeom>
          <a:noFill/>
        </p:spPr>
        <p:txBody>
          <a:bodyPr wrap="square" rtlCol="0">
            <a:spAutoFit/>
          </a:bodyPr>
          <a:lstStyle/>
          <a:p>
            <a:r>
              <a:rPr lang="en-US" sz="2800" dirty="0">
                <a:solidFill>
                  <a:srgbClr val="FFFF00"/>
                </a:solidFill>
              </a:rPr>
              <a:t>13</a:t>
            </a:r>
            <a:r>
              <a:rPr lang="en-US" sz="2800" dirty="0">
                <a:solidFill>
                  <a:schemeClr val="bg1"/>
                </a:solidFill>
              </a:rPr>
              <a:t> Therefore, one who speaks in a tongue should pray that he may interpret. </a:t>
            </a:r>
          </a:p>
          <a:p>
            <a:r>
              <a:rPr lang="en-US" sz="2800" dirty="0">
                <a:solidFill>
                  <a:srgbClr val="FFFF00"/>
                </a:solidFill>
              </a:rPr>
              <a:t>14</a:t>
            </a:r>
            <a:r>
              <a:rPr lang="en-US" sz="2800" dirty="0">
                <a:solidFill>
                  <a:schemeClr val="bg1"/>
                </a:solidFill>
              </a:rPr>
              <a:t> </a:t>
            </a:r>
            <a:r>
              <a:rPr lang="en-US" sz="4000" dirty="0">
                <a:solidFill>
                  <a:srgbClr val="FFFF00"/>
                </a:solidFill>
              </a:rPr>
              <a:t>For if I pray in a tongue, my spirit prays but my mind is unfruitful</a:t>
            </a:r>
            <a:r>
              <a:rPr lang="en-US" sz="2800" dirty="0">
                <a:solidFill>
                  <a:schemeClr val="bg1"/>
                </a:solidFill>
              </a:rPr>
              <a:t>. </a:t>
            </a:r>
          </a:p>
          <a:p>
            <a:r>
              <a:rPr lang="en-US" sz="2800" dirty="0">
                <a:solidFill>
                  <a:srgbClr val="FFFF00"/>
                </a:solidFill>
              </a:rPr>
              <a:t>15</a:t>
            </a:r>
            <a:r>
              <a:rPr lang="en-US" sz="2800" dirty="0">
                <a:solidFill>
                  <a:schemeClr val="bg1"/>
                </a:solidFill>
              </a:rPr>
              <a:t> What am I to do? I will pray with my spirit, but I will pray with my mind also; I will sing praise with my spirit, but I will sing with my mind also. </a:t>
            </a:r>
          </a:p>
          <a:p>
            <a:r>
              <a:rPr lang="en-US" sz="2800" dirty="0">
                <a:solidFill>
                  <a:srgbClr val="FFFF00"/>
                </a:solidFill>
              </a:rPr>
              <a:t>16</a:t>
            </a:r>
            <a:r>
              <a:rPr lang="en-US" sz="2800" dirty="0">
                <a:solidFill>
                  <a:schemeClr val="bg1"/>
                </a:solidFill>
              </a:rPr>
              <a:t> Otherwise, if you give thanks with your spirit, how can anyone in the position of an outsider say “Amen” to your thanksgiving when he does not know what you are saying? </a:t>
            </a:r>
          </a:p>
        </p:txBody>
      </p:sp>
    </p:spTree>
    <p:extLst>
      <p:ext uri="{BB962C8B-B14F-4D97-AF65-F5344CB8AC3E}">
        <p14:creationId xmlns:p14="http://schemas.microsoft.com/office/powerpoint/2010/main" val="124011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9144811" cy="646331"/>
          </a:xfrm>
          <a:prstGeom prst="rect">
            <a:avLst/>
          </a:prstGeom>
          <a:noFill/>
        </p:spPr>
        <p:txBody>
          <a:bodyPr wrap="none" rtlCol="0">
            <a:spAutoFit/>
          </a:bodyPr>
          <a:lstStyle/>
          <a:p>
            <a:r>
              <a:rPr lang="en-US" sz="3600" dirty="0">
                <a:solidFill>
                  <a:srgbClr val="FFFF00"/>
                </a:solidFill>
              </a:rPr>
              <a:t>1 Corinthians 14:13-19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246769"/>
          </a:xfrm>
          <a:prstGeom prst="rect">
            <a:avLst/>
          </a:prstGeom>
          <a:noFill/>
        </p:spPr>
        <p:txBody>
          <a:bodyPr wrap="square" rtlCol="0">
            <a:spAutoFit/>
          </a:bodyPr>
          <a:lstStyle/>
          <a:p>
            <a:r>
              <a:rPr lang="en-US" sz="2800" dirty="0">
                <a:solidFill>
                  <a:srgbClr val="FFFF00"/>
                </a:solidFill>
              </a:rPr>
              <a:t>17</a:t>
            </a:r>
            <a:r>
              <a:rPr lang="en-US" sz="2800" dirty="0">
                <a:solidFill>
                  <a:schemeClr val="bg1"/>
                </a:solidFill>
              </a:rPr>
              <a:t> For you may be giving thanks well enough, but the other person is not being built up. </a:t>
            </a:r>
          </a:p>
          <a:p>
            <a:r>
              <a:rPr lang="en-US" sz="2800" dirty="0">
                <a:solidFill>
                  <a:srgbClr val="FFFF00"/>
                </a:solidFill>
              </a:rPr>
              <a:t>18</a:t>
            </a:r>
            <a:r>
              <a:rPr lang="en-US" sz="2800" dirty="0">
                <a:solidFill>
                  <a:schemeClr val="bg1"/>
                </a:solidFill>
              </a:rPr>
              <a:t> I thank God that I speak in tongues more than all of you. </a:t>
            </a:r>
          </a:p>
          <a:p>
            <a:r>
              <a:rPr lang="en-US" sz="2800" dirty="0">
                <a:solidFill>
                  <a:srgbClr val="FFFF00"/>
                </a:solidFill>
              </a:rPr>
              <a:t>19</a:t>
            </a:r>
            <a:r>
              <a:rPr lang="en-US" sz="2800" dirty="0">
                <a:solidFill>
                  <a:schemeClr val="bg1"/>
                </a:solidFill>
              </a:rPr>
              <a:t> Nevertheless, in church I would rather speak five words with my mind in order to instruct others, than ten thousand words in a tongue.</a:t>
            </a:r>
          </a:p>
        </p:txBody>
      </p:sp>
    </p:spTree>
    <p:extLst>
      <p:ext uri="{BB962C8B-B14F-4D97-AF65-F5344CB8AC3E}">
        <p14:creationId xmlns:p14="http://schemas.microsoft.com/office/powerpoint/2010/main" val="256577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9144811" cy="646331"/>
          </a:xfrm>
          <a:prstGeom prst="rect">
            <a:avLst/>
          </a:prstGeom>
          <a:noFill/>
        </p:spPr>
        <p:txBody>
          <a:bodyPr wrap="none" rtlCol="0">
            <a:spAutoFit/>
          </a:bodyPr>
          <a:lstStyle/>
          <a:p>
            <a:r>
              <a:rPr lang="en-US" sz="3600" dirty="0">
                <a:solidFill>
                  <a:srgbClr val="FFFF00"/>
                </a:solidFill>
              </a:rPr>
              <a:t>1 Corinthians 12:28-30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4154984"/>
          </a:xfrm>
          <a:prstGeom prst="rect">
            <a:avLst/>
          </a:prstGeom>
          <a:noFill/>
        </p:spPr>
        <p:txBody>
          <a:bodyPr wrap="square" rtlCol="0">
            <a:spAutoFit/>
          </a:bodyPr>
          <a:lstStyle/>
          <a:p>
            <a:r>
              <a:rPr lang="en-US" sz="2800" dirty="0">
                <a:solidFill>
                  <a:srgbClr val="FFFF00"/>
                </a:solidFill>
              </a:rPr>
              <a:t>28</a:t>
            </a:r>
            <a:r>
              <a:rPr lang="en-US" sz="2800" dirty="0">
                <a:solidFill>
                  <a:schemeClr val="bg1"/>
                </a:solidFill>
              </a:rPr>
              <a:t> And God has appointed in the church first apostles, second prophets, third teachers, then miracles, then gifts of healing, helping, administrating, and various kinds of tongues. </a:t>
            </a:r>
          </a:p>
          <a:p>
            <a:r>
              <a:rPr lang="en-US" sz="2800" dirty="0">
                <a:solidFill>
                  <a:srgbClr val="FFFF00"/>
                </a:solidFill>
              </a:rPr>
              <a:t>29</a:t>
            </a:r>
            <a:r>
              <a:rPr lang="en-US" sz="2800" dirty="0">
                <a:solidFill>
                  <a:schemeClr val="bg1"/>
                </a:solidFill>
              </a:rPr>
              <a:t> Are all apostles? Are all prophets? Are all teachers? Do all work miracles? </a:t>
            </a:r>
          </a:p>
          <a:p>
            <a:r>
              <a:rPr lang="en-US" sz="2800" dirty="0">
                <a:solidFill>
                  <a:srgbClr val="FFFF00"/>
                </a:solidFill>
              </a:rPr>
              <a:t>30</a:t>
            </a:r>
            <a:r>
              <a:rPr lang="en-US" sz="2800" dirty="0">
                <a:solidFill>
                  <a:schemeClr val="bg1"/>
                </a:solidFill>
              </a:rPr>
              <a:t> Do all possess gifts of healing? </a:t>
            </a:r>
            <a:r>
              <a:rPr lang="en-US" sz="4000" dirty="0">
                <a:solidFill>
                  <a:srgbClr val="FFFF00"/>
                </a:solidFill>
              </a:rPr>
              <a:t>Do all speak with tongues</a:t>
            </a:r>
            <a:r>
              <a:rPr lang="en-US" sz="2800" dirty="0">
                <a:solidFill>
                  <a:schemeClr val="bg1"/>
                </a:solidFill>
              </a:rPr>
              <a:t>? Do all interpret? </a:t>
            </a:r>
          </a:p>
          <a:p>
            <a:r>
              <a:rPr lang="en-US" sz="2800" dirty="0">
                <a:solidFill>
                  <a:srgbClr val="FFFF00"/>
                </a:solidFill>
              </a:rPr>
              <a:t>31</a:t>
            </a:r>
            <a:r>
              <a:rPr lang="en-US" sz="2800" dirty="0">
                <a:solidFill>
                  <a:schemeClr val="bg1"/>
                </a:solidFill>
              </a:rPr>
              <a:t> But earnestly desire the higher gifts.</a:t>
            </a:r>
          </a:p>
          <a:p>
            <a:r>
              <a:rPr lang="en-US" sz="2800" dirty="0">
                <a:solidFill>
                  <a:schemeClr val="bg1"/>
                </a:solidFill>
              </a:rPr>
              <a:t>And I will show you a still more excellent way.</a:t>
            </a:r>
          </a:p>
        </p:txBody>
      </p:sp>
    </p:spTree>
    <p:extLst>
      <p:ext uri="{BB962C8B-B14F-4D97-AF65-F5344CB8AC3E}">
        <p14:creationId xmlns:p14="http://schemas.microsoft.com/office/powerpoint/2010/main" val="40550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3231654"/>
          </a:xfrm>
          <a:prstGeom prst="rect">
            <a:avLst/>
          </a:prstGeom>
          <a:noFill/>
        </p:spPr>
        <p:txBody>
          <a:bodyPr wrap="square" rtlCol="0">
            <a:spAutoFit/>
          </a:bodyPr>
          <a:lstStyle/>
          <a:p>
            <a:r>
              <a:rPr lang="en-US" sz="3600" dirty="0">
                <a:latin typeface="Bryndan Write" panose="02000503000000000000" pitchFamily="2" charset="0"/>
              </a:rPr>
              <a:t>What is Praying in the Spirit?</a:t>
            </a:r>
          </a:p>
          <a:p>
            <a:endParaRPr lang="en-US" sz="2000" dirty="0">
              <a:highlight>
                <a:srgbClr val="FFFF00"/>
              </a:highlight>
              <a:latin typeface="Bryndan Write" panose="02000503000000000000" pitchFamily="2" charset="0"/>
            </a:endParaRPr>
          </a:p>
          <a:p>
            <a:r>
              <a:rPr lang="en-US" sz="2800" dirty="0">
                <a:latin typeface="Bryndan Write" panose="02000503000000000000" pitchFamily="2" charset="0"/>
              </a:rPr>
              <a:t>To Pray in the Spirit is to be moved and guided by the Holy Spirit in prayer.</a:t>
            </a:r>
          </a:p>
          <a:p>
            <a:endParaRPr lang="en-US" sz="2800" dirty="0">
              <a:latin typeface="Bryndan Write" panose="02000503000000000000" pitchFamily="2" charset="0"/>
            </a:endParaRPr>
          </a:p>
          <a:p>
            <a:r>
              <a:rPr lang="en-US" sz="2800" dirty="0">
                <a:latin typeface="Bryndan Write" panose="02000503000000000000" pitchFamily="2" charset="0"/>
              </a:rPr>
              <a:t>When we are praying in the Spirit, we pray by His power and according to His direction.</a:t>
            </a:r>
            <a:endParaRPr lang="en-US" sz="2800" dirty="0">
              <a:highlight>
                <a:srgbClr val="FFFF00"/>
              </a:highlight>
              <a:latin typeface="Bryndan Write" panose="02000503000000000000" pitchFamily="2" charset="0"/>
            </a:endParaRPr>
          </a:p>
        </p:txBody>
      </p:sp>
    </p:spTree>
    <p:extLst>
      <p:ext uri="{BB962C8B-B14F-4D97-AF65-F5344CB8AC3E}">
        <p14:creationId xmlns:p14="http://schemas.microsoft.com/office/powerpoint/2010/main" val="369285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2862322"/>
          </a:xfrm>
          <a:prstGeom prst="rect">
            <a:avLst/>
          </a:prstGeom>
          <a:noFill/>
        </p:spPr>
        <p:txBody>
          <a:bodyPr wrap="square" rtlCol="0">
            <a:spAutoFit/>
          </a:bodyPr>
          <a:lstStyle/>
          <a:p>
            <a:r>
              <a:rPr lang="en-US" sz="3600" dirty="0">
                <a:latin typeface="Bryndan Write" panose="02000503000000000000" pitchFamily="2" charset="0"/>
              </a:rPr>
              <a:t>Praying with the Help and Strength of the Holy Spirit</a:t>
            </a:r>
            <a:endParaRPr lang="en-US" sz="2800" dirty="0">
              <a:latin typeface="Bryndan Write" panose="02000503000000000000" pitchFamily="2" charset="0"/>
            </a:endParaRPr>
          </a:p>
          <a:p>
            <a:endParaRPr lang="en-US" sz="3600" dirty="0">
              <a:latin typeface="Bryndan Write" panose="02000503000000000000" pitchFamily="2" charset="0"/>
            </a:endParaRPr>
          </a:p>
          <a:p>
            <a:r>
              <a:rPr lang="en-US" sz="3600" dirty="0">
                <a:latin typeface="Bryndan Write" panose="02000503000000000000" pitchFamily="2" charset="0"/>
              </a:rPr>
              <a:t>1. The Holy Spirit helps us pray to make up </a:t>
            </a:r>
            <a:r>
              <a:rPr lang="en-US" sz="3600" dirty="0">
                <a:highlight>
                  <a:srgbClr val="FFFF00"/>
                </a:highlight>
                <a:latin typeface="Bryndan Write" panose="02000503000000000000" pitchFamily="2" charset="0"/>
              </a:rPr>
              <a:t>for our weakness</a:t>
            </a:r>
            <a:r>
              <a:rPr lang="en-US" sz="3600" dirty="0">
                <a:latin typeface="Bryndan Write" panose="02000503000000000000" pitchFamily="2" charset="0"/>
              </a:rPr>
              <a:t>.  (Romans 8:26)</a:t>
            </a:r>
          </a:p>
        </p:txBody>
      </p:sp>
    </p:spTree>
    <p:extLst>
      <p:ext uri="{BB962C8B-B14F-4D97-AF65-F5344CB8AC3E}">
        <p14:creationId xmlns:p14="http://schemas.microsoft.com/office/powerpoint/2010/main" val="82808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320209" cy="646331"/>
          </a:xfrm>
          <a:prstGeom prst="rect">
            <a:avLst/>
          </a:prstGeom>
          <a:noFill/>
        </p:spPr>
        <p:txBody>
          <a:bodyPr wrap="none" rtlCol="0">
            <a:spAutoFit/>
          </a:bodyPr>
          <a:lstStyle/>
          <a:p>
            <a:r>
              <a:rPr lang="en-US" sz="3600" dirty="0">
                <a:solidFill>
                  <a:srgbClr val="FFFF00"/>
                </a:solidFill>
              </a:rPr>
              <a:t>Romans 8:26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1384995"/>
          </a:xfrm>
          <a:prstGeom prst="rect">
            <a:avLst/>
          </a:prstGeom>
          <a:noFill/>
        </p:spPr>
        <p:txBody>
          <a:bodyPr wrap="square" rtlCol="0">
            <a:spAutoFit/>
          </a:bodyPr>
          <a:lstStyle/>
          <a:p>
            <a:r>
              <a:rPr lang="en-US" sz="2800" dirty="0">
                <a:solidFill>
                  <a:schemeClr val="bg1"/>
                </a:solidFill>
              </a:rPr>
              <a:t>Likewise the Spirit helps us in our weakness. For we do not know what to pray for as we ought, but the Spirit himself intercedes for us with groanings too deep for words.</a:t>
            </a:r>
          </a:p>
        </p:txBody>
      </p:sp>
    </p:spTree>
    <p:extLst>
      <p:ext uri="{BB962C8B-B14F-4D97-AF65-F5344CB8AC3E}">
        <p14:creationId xmlns:p14="http://schemas.microsoft.com/office/powerpoint/2010/main" val="69125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3416320"/>
          </a:xfrm>
          <a:prstGeom prst="rect">
            <a:avLst/>
          </a:prstGeom>
          <a:noFill/>
        </p:spPr>
        <p:txBody>
          <a:bodyPr wrap="square" rtlCol="0">
            <a:spAutoFit/>
          </a:bodyPr>
          <a:lstStyle/>
          <a:p>
            <a:r>
              <a:rPr lang="en-US" sz="3600" dirty="0">
                <a:latin typeface="Bryndan Write" panose="02000503000000000000" pitchFamily="2" charset="0"/>
              </a:rPr>
              <a:t>Praying with the Help and Strength of the Holy Spirit</a:t>
            </a:r>
            <a:endParaRPr lang="en-US" sz="2800" dirty="0">
              <a:latin typeface="Bryndan Write" panose="02000503000000000000" pitchFamily="2" charset="0"/>
            </a:endParaRPr>
          </a:p>
          <a:p>
            <a:endParaRPr lang="en-US" sz="3600" dirty="0">
              <a:latin typeface="Bryndan Write" panose="02000503000000000000" pitchFamily="2" charset="0"/>
            </a:endParaRPr>
          </a:p>
          <a:p>
            <a:r>
              <a:rPr lang="en-US" sz="3600" dirty="0">
                <a:latin typeface="Bryndan Write" panose="02000503000000000000" pitchFamily="2" charset="0"/>
              </a:rPr>
              <a:t>2. The Holy Spirit </a:t>
            </a:r>
            <a:r>
              <a:rPr lang="en-US" sz="3600" dirty="0">
                <a:highlight>
                  <a:srgbClr val="FFFF00"/>
                </a:highlight>
                <a:latin typeface="Bryndan Write" panose="02000503000000000000" pitchFamily="2" charset="0"/>
              </a:rPr>
              <a:t>emboldens us</a:t>
            </a:r>
            <a:r>
              <a:rPr lang="en-US" sz="3600" dirty="0">
                <a:latin typeface="Bryndan Write" panose="02000503000000000000" pitchFamily="2" charset="0"/>
              </a:rPr>
              <a:t> in prayer as He assures us we are children of God (Romans 8:15-16; Galatians 4:6)</a:t>
            </a:r>
          </a:p>
        </p:txBody>
      </p:sp>
    </p:spTree>
    <p:extLst>
      <p:ext uri="{BB962C8B-B14F-4D97-AF65-F5344CB8AC3E}">
        <p14:creationId xmlns:p14="http://schemas.microsoft.com/office/powerpoint/2010/main" val="37109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4788940" cy="646331"/>
          </a:xfrm>
          <a:prstGeom prst="rect">
            <a:avLst/>
          </a:prstGeom>
          <a:noFill/>
        </p:spPr>
        <p:txBody>
          <a:bodyPr wrap="none" rtlCol="0">
            <a:spAutoFit/>
          </a:bodyPr>
          <a:lstStyle/>
          <a:p>
            <a:r>
              <a:rPr lang="en-US" sz="3600" dirty="0">
                <a:solidFill>
                  <a:srgbClr val="FFFF00"/>
                </a:solidFill>
              </a:rPr>
              <a:t>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246769"/>
          </a:xfrm>
          <a:prstGeom prst="rect">
            <a:avLst/>
          </a:prstGeom>
          <a:noFill/>
        </p:spPr>
        <p:txBody>
          <a:bodyPr wrap="square" rtlCol="0">
            <a:spAutoFit/>
          </a:bodyPr>
          <a:lstStyle/>
          <a:p>
            <a:r>
              <a:rPr lang="en-US" sz="2800" dirty="0">
                <a:solidFill>
                  <a:srgbClr val="FFFF00"/>
                </a:solidFill>
              </a:rPr>
              <a:t>Romans 8:15</a:t>
            </a:r>
            <a:r>
              <a:rPr lang="en-US" sz="2800" dirty="0">
                <a:solidFill>
                  <a:schemeClr val="bg1"/>
                </a:solidFill>
              </a:rPr>
              <a:t> For you did not receive the spirit of slavery to fall back into fear, but you have received the Spirit of adoption as sons, by whom we cry, “Abba! Father!” </a:t>
            </a:r>
          </a:p>
          <a:p>
            <a:r>
              <a:rPr lang="en-US" sz="2800" dirty="0">
                <a:solidFill>
                  <a:srgbClr val="FFFF00"/>
                </a:solidFill>
              </a:rPr>
              <a:t>16</a:t>
            </a:r>
            <a:r>
              <a:rPr lang="en-US" sz="2800" dirty="0">
                <a:solidFill>
                  <a:schemeClr val="bg1"/>
                </a:solidFill>
              </a:rPr>
              <a:t> The Spirit himself bears witness with our spirit that we are children of God,</a:t>
            </a:r>
          </a:p>
        </p:txBody>
      </p:sp>
      <p:sp>
        <p:nvSpPr>
          <p:cNvPr id="6" name="TextBox 5">
            <a:extLst>
              <a:ext uri="{FF2B5EF4-FFF2-40B4-BE49-F238E27FC236}">
                <a16:creationId xmlns:a16="http://schemas.microsoft.com/office/drawing/2014/main" id="{A52BB869-05FC-5945-B3D4-14401620676D}"/>
              </a:ext>
            </a:extLst>
          </p:cNvPr>
          <p:cNvSpPr txBox="1"/>
          <p:nvPr/>
        </p:nvSpPr>
        <p:spPr>
          <a:xfrm>
            <a:off x="676961" y="3885796"/>
            <a:ext cx="10761784" cy="1384995"/>
          </a:xfrm>
          <a:prstGeom prst="rect">
            <a:avLst/>
          </a:prstGeom>
          <a:noFill/>
        </p:spPr>
        <p:txBody>
          <a:bodyPr wrap="square" rtlCol="0">
            <a:spAutoFit/>
          </a:bodyPr>
          <a:lstStyle/>
          <a:p>
            <a:r>
              <a:rPr lang="en-US" sz="2800" dirty="0">
                <a:solidFill>
                  <a:srgbClr val="FFFF00"/>
                </a:solidFill>
              </a:rPr>
              <a:t>Galatians 4:6</a:t>
            </a:r>
            <a:r>
              <a:rPr lang="en-US" sz="2800" dirty="0">
                <a:solidFill>
                  <a:schemeClr val="bg1"/>
                </a:solidFill>
              </a:rPr>
              <a:t> And because you are sons, God has sent the Spirit of his Son into our hearts, crying, “Abba! Father!” </a:t>
            </a:r>
            <a:r>
              <a:rPr lang="en-US" sz="2800" dirty="0">
                <a:solidFill>
                  <a:srgbClr val="FFFF00"/>
                </a:solidFill>
              </a:rPr>
              <a:t>7</a:t>
            </a:r>
            <a:r>
              <a:rPr lang="en-US" sz="2800" dirty="0">
                <a:solidFill>
                  <a:schemeClr val="bg1"/>
                </a:solidFill>
              </a:rPr>
              <a:t> So you are no longer a slave, but a son, and if a son, then an heir through God.</a:t>
            </a:r>
          </a:p>
        </p:txBody>
      </p:sp>
    </p:spTree>
    <p:extLst>
      <p:ext uri="{BB962C8B-B14F-4D97-AF65-F5344CB8AC3E}">
        <p14:creationId xmlns:p14="http://schemas.microsoft.com/office/powerpoint/2010/main" val="352969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3416320"/>
          </a:xfrm>
          <a:prstGeom prst="rect">
            <a:avLst/>
          </a:prstGeom>
          <a:noFill/>
        </p:spPr>
        <p:txBody>
          <a:bodyPr wrap="square" rtlCol="0">
            <a:spAutoFit/>
          </a:bodyPr>
          <a:lstStyle/>
          <a:p>
            <a:r>
              <a:rPr lang="en-US" sz="3600" dirty="0">
                <a:latin typeface="Bryndan Write" panose="02000503000000000000" pitchFamily="2" charset="0"/>
              </a:rPr>
              <a:t>Praying According to the Guidance of the Holy Spirit</a:t>
            </a:r>
          </a:p>
          <a:p>
            <a:endParaRPr lang="en-US" sz="3600" dirty="0">
              <a:latin typeface="Bryndan Write" panose="02000503000000000000" pitchFamily="2" charset="0"/>
            </a:endParaRPr>
          </a:p>
          <a:p>
            <a:r>
              <a:rPr lang="en-US" sz="3600" dirty="0">
                <a:latin typeface="Bryndan Write" panose="02000503000000000000" pitchFamily="2" charset="0"/>
              </a:rPr>
              <a:t>1. The Holy Spirit will often use the </a:t>
            </a:r>
            <a:r>
              <a:rPr lang="en-US" sz="3600" dirty="0">
                <a:highlight>
                  <a:srgbClr val="FFFF00"/>
                </a:highlight>
                <a:latin typeface="Bryndan Write" panose="02000503000000000000" pitchFamily="2" charset="0"/>
              </a:rPr>
              <a:t>Sword of the Spirit (God’s Word) </a:t>
            </a:r>
            <a:r>
              <a:rPr lang="en-US" sz="3600" dirty="0">
                <a:latin typeface="Bryndan Write" panose="02000503000000000000" pitchFamily="2" charset="0"/>
              </a:rPr>
              <a:t>to guide us in prayer. (Ephesians 6:17-18)</a:t>
            </a:r>
          </a:p>
        </p:txBody>
      </p:sp>
    </p:spTree>
    <p:extLst>
      <p:ext uri="{BB962C8B-B14F-4D97-AF65-F5344CB8AC3E}">
        <p14:creationId xmlns:p14="http://schemas.microsoft.com/office/powerpoint/2010/main" val="261918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6CD16951-80CF-F944-A0F4-C99706B38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764" y="643467"/>
            <a:ext cx="7188472" cy="5571066"/>
          </a:xfrm>
          <a:prstGeom prst="rect">
            <a:avLst/>
          </a:prstGeom>
        </p:spPr>
      </p:pic>
    </p:spTree>
    <p:extLst>
      <p:ext uri="{BB962C8B-B14F-4D97-AF65-F5344CB8AC3E}">
        <p14:creationId xmlns:p14="http://schemas.microsoft.com/office/powerpoint/2010/main" val="48707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6:16-20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477875"/>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In all circumstances take up the shield of faith, with which you can extinguish all the flaming darts of the evil one; </a:t>
            </a:r>
          </a:p>
          <a:p>
            <a:r>
              <a:rPr lang="en-US" sz="2800" dirty="0">
                <a:solidFill>
                  <a:srgbClr val="FFFF00"/>
                </a:solidFill>
              </a:rPr>
              <a:t>17</a:t>
            </a:r>
            <a:r>
              <a:rPr lang="en-US" sz="2800" dirty="0">
                <a:solidFill>
                  <a:schemeClr val="bg1"/>
                </a:solidFill>
              </a:rPr>
              <a:t> and take the helmet of salvation, </a:t>
            </a:r>
            <a:r>
              <a:rPr lang="en-US" sz="3600" dirty="0">
                <a:solidFill>
                  <a:srgbClr val="FFFF00"/>
                </a:solidFill>
              </a:rPr>
              <a:t>and the sword of the Spirit, which is the word of God, </a:t>
            </a:r>
          </a:p>
          <a:p>
            <a:r>
              <a:rPr lang="en-US" sz="3600" dirty="0">
                <a:solidFill>
                  <a:srgbClr val="FFFF00"/>
                </a:solidFill>
              </a:rPr>
              <a:t>18 praying at all times in the Spirit</a:t>
            </a:r>
            <a:r>
              <a:rPr lang="en-US" sz="2800" dirty="0">
                <a:solidFill>
                  <a:schemeClr val="bg1"/>
                </a:solidFill>
              </a:rPr>
              <a:t>, with all prayer and supplication. To that end, keep alert with all perseverance, making supplication for all the saints, </a:t>
            </a:r>
          </a:p>
        </p:txBody>
      </p:sp>
    </p:spTree>
    <p:extLst>
      <p:ext uri="{BB962C8B-B14F-4D97-AF65-F5344CB8AC3E}">
        <p14:creationId xmlns:p14="http://schemas.microsoft.com/office/powerpoint/2010/main" val="170054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3416320"/>
          </a:xfrm>
          <a:prstGeom prst="rect">
            <a:avLst/>
          </a:prstGeom>
          <a:noFill/>
        </p:spPr>
        <p:txBody>
          <a:bodyPr wrap="square" rtlCol="0">
            <a:spAutoFit/>
          </a:bodyPr>
          <a:lstStyle/>
          <a:p>
            <a:r>
              <a:rPr lang="en-US" sz="3600" dirty="0">
                <a:latin typeface="Bryndan Write" panose="02000503000000000000" pitchFamily="2" charset="0"/>
              </a:rPr>
              <a:t>Praying According to the Guidance of the Holy Spirit</a:t>
            </a:r>
          </a:p>
          <a:p>
            <a:endParaRPr lang="en-US" sz="3600" dirty="0">
              <a:latin typeface="Bryndan Write" panose="02000503000000000000" pitchFamily="2" charset="0"/>
            </a:endParaRPr>
          </a:p>
          <a:p>
            <a:r>
              <a:rPr lang="en-US" sz="3600" dirty="0">
                <a:latin typeface="Bryndan Write" panose="02000503000000000000" pitchFamily="2" charset="0"/>
              </a:rPr>
              <a:t>2. The Spirit will sometimes </a:t>
            </a:r>
            <a:r>
              <a:rPr lang="en-US" sz="3600" dirty="0">
                <a:highlight>
                  <a:srgbClr val="FFFF00"/>
                </a:highlight>
                <a:latin typeface="Bryndan Write" panose="02000503000000000000" pitchFamily="2" charset="0"/>
              </a:rPr>
              <a:t>motivate or burden us </a:t>
            </a:r>
            <a:r>
              <a:rPr lang="en-US" sz="3600" dirty="0">
                <a:latin typeface="Bryndan Write" panose="02000503000000000000" pitchFamily="2" charset="0"/>
              </a:rPr>
              <a:t>to pray about something or for someone.</a:t>
            </a:r>
          </a:p>
        </p:txBody>
      </p:sp>
    </p:spTree>
    <p:extLst>
      <p:ext uri="{BB962C8B-B14F-4D97-AF65-F5344CB8AC3E}">
        <p14:creationId xmlns:p14="http://schemas.microsoft.com/office/powerpoint/2010/main" val="311658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67324" y="862702"/>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accent4">
                    <a:lumMod val="60000"/>
                    <a:lumOff val="40000"/>
                  </a:schemeClr>
                </a:solidFill>
                <a:latin typeface="+mj-lt"/>
                <a:ea typeface="+mj-ea"/>
                <a:cs typeface="+mj-cs"/>
              </a:rPr>
              <a:t>Charles Spurgeon on Praying in the Spirit</a:t>
            </a:r>
          </a:p>
        </p:txBody>
      </p:sp>
      <p:sp>
        <p:nvSpPr>
          <p:cNvPr id="6" name="TextBox 5">
            <a:extLst>
              <a:ext uri="{FF2B5EF4-FFF2-40B4-BE49-F238E27FC236}">
                <a16:creationId xmlns:a16="http://schemas.microsoft.com/office/drawing/2014/main" id="{E512B47B-ACB7-8848-9C72-E94C6B78DF42}"/>
              </a:ext>
            </a:extLst>
          </p:cNvPr>
          <p:cNvSpPr txBox="1"/>
          <p:nvPr/>
        </p:nvSpPr>
        <p:spPr>
          <a:xfrm>
            <a:off x="467324" y="2279017"/>
            <a:ext cx="5609219" cy="4109907"/>
          </a:xfrm>
          <a:prstGeom prst="rect">
            <a:avLst/>
          </a:prstGeom>
        </p:spPr>
        <p:txBody>
          <a:bodyPr vert="horz" lIns="91440" tIns="45720" rIns="91440" bIns="45720" rtlCol="0" anchor="t">
            <a:normAutofit fontScale="92500"/>
          </a:bodyPr>
          <a:lstStyle/>
          <a:p>
            <a:pPr>
              <a:lnSpc>
                <a:spcPct val="90000"/>
              </a:lnSpc>
              <a:spcAft>
                <a:spcPts val="600"/>
              </a:spcAft>
            </a:pPr>
            <a:r>
              <a:rPr lang="en-US" sz="2800" dirty="0"/>
              <a:t>He [the Spirit] guides us in prayer; thus, he helps our infirmities. But the blessed Spirit does more than this; he will often direct the mind to the special subject of prayer. He dwells within us as our Counselor and points out to us what it is we should seek at the hands of God. We do not know why it is so, but we sometimes find our minds carried as by a strong undercurrent into a particular line of prayer for some definite purpose. </a:t>
            </a:r>
          </a:p>
        </p:txBody>
      </p:sp>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wearing a suit and tie&#10;&#10;Description automatically generated">
            <a:extLst>
              <a:ext uri="{FF2B5EF4-FFF2-40B4-BE49-F238E27FC236}">
                <a16:creationId xmlns:a16="http://schemas.microsoft.com/office/drawing/2014/main" id="{43DE31EF-3F9D-C84E-9876-7693880E973B}"/>
              </a:ext>
            </a:extLst>
          </p:cNvPr>
          <p:cNvPicPr>
            <a:picLocks noChangeAspect="1"/>
          </p:cNvPicPr>
          <p:nvPr/>
        </p:nvPicPr>
        <p:blipFill rotWithShape="1">
          <a:blip r:embed="rId3"/>
          <a:srcRect l="17123" r="1912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9477239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67324" y="268936"/>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accent4">
                    <a:lumMod val="60000"/>
                    <a:lumOff val="40000"/>
                  </a:schemeClr>
                </a:solidFill>
                <a:latin typeface="+mj-lt"/>
                <a:ea typeface="+mj-ea"/>
                <a:cs typeface="+mj-cs"/>
              </a:rPr>
              <a:t>Charles Spurgeon on Praying in the Spirit</a:t>
            </a:r>
          </a:p>
        </p:txBody>
      </p:sp>
      <p:sp>
        <p:nvSpPr>
          <p:cNvPr id="6" name="TextBox 5">
            <a:extLst>
              <a:ext uri="{FF2B5EF4-FFF2-40B4-BE49-F238E27FC236}">
                <a16:creationId xmlns:a16="http://schemas.microsoft.com/office/drawing/2014/main" id="{E512B47B-ACB7-8848-9C72-E94C6B78DF42}"/>
              </a:ext>
            </a:extLst>
          </p:cNvPr>
          <p:cNvSpPr txBox="1"/>
          <p:nvPr/>
        </p:nvSpPr>
        <p:spPr>
          <a:xfrm>
            <a:off x="467325" y="1594500"/>
            <a:ext cx="6115456" cy="5126934"/>
          </a:xfrm>
          <a:prstGeom prst="rect">
            <a:avLst/>
          </a:prstGeom>
        </p:spPr>
        <p:txBody>
          <a:bodyPr vert="horz" lIns="91440" tIns="45720" rIns="91440" bIns="45720" rtlCol="0" anchor="t">
            <a:normAutofit/>
          </a:bodyPr>
          <a:lstStyle/>
          <a:p>
            <a:pPr>
              <a:lnSpc>
                <a:spcPct val="90000"/>
              </a:lnSpc>
              <a:spcAft>
                <a:spcPts val="600"/>
              </a:spcAft>
            </a:pPr>
            <a:r>
              <a:rPr lang="en-US" sz="2800" dirty="0"/>
              <a:t>It is not merely that our judgment leads us in that direction, though usually the Spirit of God acts upon us by enlightening our judgment, but we often feel an unaccountable and irresistible desire rising within our hearts. </a:t>
            </a:r>
          </a:p>
          <a:p>
            <a:pPr>
              <a:lnSpc>
                <a:spcPct val="90000"/>
              </a:lnSpc>
              <a:spcAft>
                <a:spcPts val="600"/>
              </a:spcAft>
            </a:pPr>
            <a:endParaRPr lang="en-US" sz="2800" dirty="0"/>
          </a:p>
          <a:p>
            <a:pPr>
              <a:lnSpc>
                <a:spcPct val="90000"/>
              </a:lnSpc>
              <a:spcAft>
                <a:spcPts val="600"/>
              </a:spcAft>
            </a:pPr>
            <a:r>
              <a:rPr lang="en-US" dirty="0"/>
              <a:t>(Charles Spurgeon, Spurgeon on the Holy Spirit (New Kensington, Pa.: Whitaker House, 2000)</a:t>
            </a:r>
          </a:p>
          <a:p>
            <a:pPr>
              <a:lnSpc>
                <a:spcPct val="90000"/>
              </a:lnSpc>
              <a:spcAft>
                <a:spcPts val="600"/>
              </a:spcAft>
            </a:pPr>
            <a:endParaRPr lang="en-US" sz="2800" dirty="0"/>
          </a:p>
        </p:txBody>
      </p:sp>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wearing a suit and tie&#10;&#10;Description automatically generated">
            <a:extLst>
              <a:ext uri="{FF2B5EF4-FFF2-40B4-BE49-F238E27FC236}">
                <a16:creationId xmlns:a16="http://schemas.microsoft.com/office/drawing/2014/main" id="{43DE31EF-3F9D-C84E-9876-7693880E973B}"/>
              </a:ext>
            </a:extLst>
          </p:cNvPr>
          <p:cNvPicPr>
            <a:picLocks noChangeAspect="1"/>
          </p:cNvPicPr>
          <p:nvPr/>
        </p:nvPicPr>
        <p:blipFill rotWithShape="1">
          <a:blip r:embed="rId3"/>
          <a:srcRect l="17123" r="1912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6158947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771921"/>
            <a:ext cx="8741650" cy="3416320"/>
          </a:xfrm>
          <a:prstGeom prst="rect">
            <a:avLst/>
          </a:prstGeom>
          <a:noFill/>
        </p:spPr>
        <p:txBody>
          <a:bodyPr wrap="square" rtlCol="0">
            <a:spAutoFit/>
          </a:bodyPr>
          <a:lstStyle/>
          <a:p>
            <a:r>
              <a:rPr lang="en-US" sz="3600" dirty="0">
                <a:latin typeface="Bryndan Write" panose="02000503000000000000" pitchFamily="2" charset="0"/>
              </a:rPr>
              <a:t>Praying According to the Guidance of the Holy Spirit</a:t>
            </a:r>
          </a:p>
          <a:p>
            <a:endParaRPr lang="en-US" sz="3600" dirty="0">
              <a:latin typeface="Bryndan Write" panose="02000503000000000000" pitchFamily="2" charset="0"/>
            </a:endParaRPr>
          </a:p>
          <a:p>
            <a:r>
              <a:rPr lang="en-US" sz="3600" dirty="0">
                <a:latin typeface="Bryndan Write" panose="02000503000000000000" pitchFamily="2" charset="0"/>
              </a:rPr>
              <a:t>2. The Spirit will sometimes </a:t>
            </a:r>
            <a:r>
              <a:rPr lang="en-US" sz="3600" dirty="0">
                <a:highlight>
                  <a:srgbClr val="FFFF00"/>
                </a:highlight>
                <a:latin typeface="Bryndan Write" panose="02000503000000000000" pitchFamily="2" charset="0"/>
              </a:rPr>
              <a:t>motivate or burden us </a:t>
            </a:r>
            <a:r>
              <a:rPr lang="en-US" sz="3600" dirty="0">
                <a:latin typeface="Bryndan Write" panose="02000503000000000000" pitchFamily="2" charset="0"/>
              </a:rPr>
              <a:t>to pray about something or for someone.</a:t>
            </a:r>
          </a:p>
        </p:txBody>
      </p:sp>
    </p:spTree>
    <p:extLst>
      <p:ext uri="{BB962C8B-B14F-4D97-AF65-F5344CB8AC3E}">
        <p14:creationId xmlns:p14="http://schemas.microsoft.com/office/powerpoint/2010/main" val="371528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716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295491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562648" cy="646331"/>
          </a:xfrm>
          <a:prstGeom prst="rect">
            <a:avLst/>
          </a:prstGeom>
          <a:noFill/>
        </p:spPr>
        <p:txBody>
          <a:bodyPr wrap="none" rtlCol="0">
            <a:spAutoFit/>
          </a:bodyPr>
          <a:lstStyle/>
          <a:p>
            <a:r>
              <a:rPr lang="en-US" sz="3600" dirty="0">
                <a:solidFill>
                  <a:srgbClr val="FFFF00"/>
                </a:solidFill>
              </a:rPr>
              <a:t>Galatians 5:25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523220"/>
          </a:xfrm>
          <a:prstGeom prst="rect">
            <a:avLst/>
          </a:prstGeom>
          <a:noFill/>
        </p:spPr>
        <p:txBody>
          <a:bodyPr wrap="square" rtlCol="0">
            <a:spAutoFit/>
          </a:bodyPr>
          <a:lstStyle/>
          <a:p>
            <a:r>
              <a:rPr lang="en-US" sz="2800" dirty="0">
                <a:solidFill>
                  <a:schemeClr val="bg1"/>
                </a:solidFill>
              </a:rPr>
              <a:t>If we live by the Spirit, let us also keep in step with the Spirit.</a:t>
            </a:r>
          </a:p>
        </p:txBody>
      </p:sp>
    </p:spTree>
    <p:extLst>
      <p:ext uri="{BB962C8B-B14F-4D97-AF65-F5344CB8AC3E}">
        <p14:creationId xmlns:p14="http://schemas.microsoft.com/office/powerpoint/2010/main" val="118686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6:16-20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108543"/>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In all circumstances take up the shield of faith, with which you can extinguish all the flaming darts of the evil one; </a:t>
            </a:r>
          </a:p>
          <a:p>
            <a:r>
              <a:rPr lang="en-US" sz="2800" dirty="0">
                <a:solidFill>
                  <a:srgbClr val="FFFF00"/>
                </a:solidFill>
              </a:rPr>
              <a:t>17</a:t>
            </a:r>
            <a:r>
              <a:rPr lang="en-US" sz="2800" dirty="0">
                <a:solidFill>
                  <a:schemeClr val="bg1"/>
                </a:solidFill>
              </a:rPr>
              <a:t> and take the helmet of salvation, and the sword of the Spirit, which is the word of God, </a:t>
            </a:r>
          </a:p>
          <a:p>
            <a:r>
              <a:rPr lang="en-US" sz="2800" dirty="0">
                <a:solidFill>
                  <a:srgbClr val="FFFF00"/>
                </a:solidFill>
              </a:rPr>
              <a:t>18</a:t>
            </a:r>
            <a:r>
              <a:rPr lang="en-US" sz="2800" dirty="0">
                <a:solidFill>
                  <a:schemeClr val="bg1"/>
                </a:solidFill>
              </a:rPr>
              <a:t> praying at all times in the Spirit, with all prayer and supplication. To that end, keep alert with all perseverance, making supplication for all the saints, </a:t>
            </a:r>
          </a:p>
        </p:txBody>
      </p:sp>
    </p:spTree>
    <p:extLst>
      <p:ext uri="{BB962C8B-B14F-4D97-AF65-F5344CB8AC3E}">
        <p14:creationId xmlns:p14="http://schemas.microsoft.com/office/powerpoint/2010/main" val="221691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6:16-20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1815882"/>
          </a:xfrm>
          <a:prstGeom prst="rect">
            <a:avLst/>
          </a:prstGeom>
          <a:noFill/>
        </p:spPr>
        <p:txBody>
          <a:bodyPr wrap="square" rtlCol="0">
            <a:spAutoFit/>
          </a:bodyPr>
          <a:lstStyle/>
          <a:p>
            <a:r>
              <a:rPr lang="en-US" sz="2800" dirty="0">
                <a:solidFill>
                  <a:srgbClr val="FFFF00"/>
                </a:solidFill>
              </a:rPr>
              <a:t>19</a:t>
            </a:r>
            <a:r>
              <a:rPr lang="en-US" sz="2800" dirty="0">
                <a:solidFill>
                  <a:schemeClr val="bg1"/>
                </a:solidFill>
              </a:rPr>
              <a:t> and also for me, that words may be given to me in opening my mouth boldly to proclaim the mystery of the gospel, </a:t>
            </a:r>
          </a:p>
          <a:p>
            <a:r>
              <a:rPr lang="en-US" sz="2800" dirty="0">
                <a:solidFill>
                  <a:srgbClr val="FFFF00"/>
                </a:solidFill>
              </a:rPr>
              <a:t>20 </a:t>
            </a:r>
            <a:r>
              <a:rPr lang="en-US" sz="2800" dirty="0">
                <a:solidFill>
                  <a:schemeClr val="bg1"/>
                </a:solidFill>
              </a:rPr>
              <a:t>for which I am an ambassador in chains, that I may declare it boldly, as I ought to speak.</a:t>
            </a:r>
          </a:p>
        </p:txBody>
      </p:sp>
    </p:spTree>
    <p:extLst>
      <p:ext uri="{BB962C8B-B14F-4D97-AF65-F5344CB8AC3E}">
        <p14:creationId xmlns:p14="http://schemas.microsoft.com/office/powerpoint/2010/main" val="214534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52468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Praying in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1200329"/>
          </a:xfrm>
          <a:prstGeom prst="rect">
            <a:avLst/>
          </a:prstGeom>
          <a:noFill/>
        </p:spPr>
        <p:txBody>
          <a:bodyPr wrap="square" rtlCol="0">
            <a:spAutoFit/>
          </a:bodyPr>
          <a:lstStyle/>
          <a:p>
            <a:r>
              <a:rPr lang="en-US" sz="3600" dirty="0">
                <a:latin typeface="Bryndan Write" panose="02000503000000000000" pitchFamily="2" charset="0"/>
              </a:rPr>
              <a:t>1. Praying in the Spirit is NOT </a:t>
            </a:r>
            <a:r>
              <a:rPr lang="en-US" sz="3600" dirty="0">
                <a:highlight>
                  <a:srgbClr val="FFFF00"/>
                </a:highlight>
                <a:latin typeface="Bryndan Write" panose="02000503000000000000" pitchFamily="2" charset="0"/>
              </a:rPr>
              <a:t>a special form of prayer</a:t>
            </a:r>
          </a:p>
        </p:txBody>
      </p:sp>
    </p:spTree>
    <p:extLst>
      <p:ext uri="{BB962C8B-B14F-4D97-AF65-F5344CB8AC3E}">
        <p14:creationId xmlns:p14="http://schemas.microsoft.com/office/powerpoint/2010/main" val="357789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6:16-20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293209"/>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In all circumstances take up the shield of faith, with which you can extinguish all the flaming darts of the evil one; </a:t>
            </a:r>
          </a:p>
          <a:p>
            <a:r>
              <a:rPr lang="en-US" sz="2800" dirty="0">
                <a:solidFill>
                  <a:srgbClr val="FFFF00"/>
                </a:solidFill>
              </a:rPr>
              <a:t>17</a:t>
            </a:r>
            <a:r>
              <a:rPr lang="en-US" sz="2800" dirty="0">
                <a:solidFill>
                  <a:schemeClr val="bg1"/>
                </a:solidFill>
              </a:rPr>
              <a:t> and take the helmet of salvation, and the sword of the Spirit, which is the word of God, </a:t>
            </a:r>
          </a:p>
          <a:p>
            <a:r>
              <a:rPr lang="en-US" sz="2800" dirty="0">
                <a:solidFill>
                  <a:srgbClr val="FFFF00"/>
                </a:solidFill>
              </a:rPr>
              <a:t>18</a:t>
            </a:r>
            <a:r>
              <a:rPr lang="en-US" sz="2800" dirty="0">
                <a:solidFill>
                  <a:schemeClr val="bg1"/>
                </a:solidFill>
              </a:rPr>
              <a:t> </a:t>
            </a:r>
            <a:r>
              <a:rPr lang="en-US" sz="4000" dirty="0">
                <a:solidFill>
                  <a:srgbClr val="FFFF00"/>
                </a:solidFill>
              </a:rPr>
              <a:t>praying at all times in the Spirit</a:t>
            </a:r>
            <a:r>
              <a:rPr lang="en-US" sz="2800" dirty="0">
                <a:solidFill>
                  <a:schemeClr val="bg1"/>
                </a:solidFill>
              </a:rPr>
              <a:t>, with all prayer and supplication. To that end, keep alert with all perseverance, making supplication for all the saints, </a:t>
            </a:r>
          </a:p>
        </p:txBody>
      </p:sp>
    </p:spTree>
    <p:extLst>
      <p:ext uri="{BB962C8B-B14F-4D97-AF65-F5344CB8AC3E}">
        <p14:creationId xmlns:p14="http://schemas.microsoft.com/office/powerpoint/2010/main" val="105024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1362</Words>
  <Application>Microsoft Macintosh PowerPoint</Application>
  <PresentationFormat>Widescreen</PresentationFormat>
  <Paragraphs>107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Bryndan Write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5</cp:revision>
  <dcterms:created xsi:type="dcterms:W3CDTF">2019-03-24T12:57:50Z</dcterms:created>
  <dcterms:modified xsi:type="dcterms:W3CDTF">2019-03-24T13:16:50Z</dcterms:modified>
</cp:coreProperties>
</file>