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500" r:id="rId2"/>
    <p:sldId id="515" r:id="rId3"/>
    <p:sldId id="501" r:id="rId4"/>
    <p:sldId id="474" r:id="rId5"/>
    <p:sldId id="516" r:id="rId6"/>
    <p:sldId id="505" r:id="rId7"/>
    <p:sldId id="509" r:id="rId8"/>
    <p:sldId id="517" r:id="rId9"/>
    <p:sldId id="518" r:id="rId10"/>
    <p:sldId id="519" r:id="rId11"/>
    <p:sldId id="498"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B92"/>
    <a:srgbClr val="881B75"/>
    <a:srgbClr val="FF8834"/>
    <a:srgbClr val="FF8F33"/>
    <a:srgbClr val="AFD2FF"/>
    <a:srgbClr val="EAAC8A"/>
    <a:srgbClr val="FCBC66"/>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0" autoAdjust="0"/>
    <p:restoredTop sz="94660"/>
  </p:normalViewPr>
  <p:slideViewPr>
    <p:cSldViewPr snapToGrid="0">
      <p:cViewPr varScale="1">
        <p:scale>
          <a:sx n="128" d="100"/>
          <a:sy n="128" d="100"/>
        </p:scale>
        <p:origin x="256" y="1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3/17/19</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3/17/19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246762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115332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313952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325679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3</a:t>
            </a:fld>
            <a:endParaRPr lang="en-US"/>
          </a:p>
        </p:txBody>
      </p:sp>
    </p:spTree>
    <p:extLst>
      <p:ext uri="{BB962C8B-B14F-4D97-AF65-F5344CB8AC3E}">
        <p14:creationId xmlns:p14="http://schemas.microsoft.com/office/powerpoint/2010/main" val="150435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122615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267250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249832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277241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31859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184097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3/17/19</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3/17/19</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3/17/19</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3/17/19</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3/17/19</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3/17/19</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3/17/19</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3/17/19</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3/17/19</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3/17/19</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3/17/19</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3/17/19</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rea@darbycreek.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file:////var/folders/qy/cv6jb4bd6dqdf4f22pzmyzbm0000gn/T/com.microsoft.Powerpoint/converted_emf.emf" TargetMode="External"/><Relationship Id="rId5" Type="http://schemas.openxmlformats.org/officeDocument/2006/relationships/hyperlink" Target="http://www.photos-public-domain.com/2011/02/15/april-calendar/"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700F0C-2935-4C42-828A-B467EADD7E82}"/>
              </a:ext>
            </a:extLst>
          </p:cNvPr>
          <p:cNvSpPr txBox="1"/>
          <p:nvPr/>
        </p:nvSpPr>
        <p:spPr>
          <a:xfrm>
            <a:off x="378359" y="1669418"/>
            <a:ext cx="6288102" cy="4958488"/>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2800" dirty="0"/>
              <a:t>Are you new to Darby Creek or have you been around for a while and would like to know more about our church? Sign up for C.L.A.S.S. 101 that will be held from 9a - 12n in the Sanctuary. Topics such as our Statement of Faith, salvation, baptism, and church history &amp; structure will be covered.</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a:t>Childcare will be provided. Please contact the Church Office at 614-878-6542 or </a:t>
            </a:r>
            <a:r>
              <a:rPr lang="en-US" sz="2800" dirty="0">
                <a:solidFill>
                  <a:srgbClr val="FFFF00"/>
                </a:solidFill>
                <a:hlinkClick r:id="rId3">
                  <a:extLst>
                    <a:ext uri="{A12FA001-AC4F-418D-AE19-62706E023703}">
                      <ahyp:hlinkClr xmlns:ahyp="http://schemas.microsoft.com/office/drawing/2018/hyperlinkcolor" val="tx"/>
                    </a:ext>
                  </a:extLst>
                </a:hlinkClick>
              </a:rPr>
              <a:t>andrea@darbycreek.org</a:t>
            </a:r>
            <a:r>
              <a:rPr lang="en-US" sz="2800" dirty="0">
                <a:solidFill>
                  <a:srgbClr val="FFFF00"/>
                </a:solidFill>
              </a:rPr>
              <a:t> </a:t>
            </a:r>
            <a:r>
              <a:rPr lang="en-US" sz="2800" dirty="0"/>
              <a:t>to register or ask any questions.</a:t>
            </a:r>
          </a:p>
        </p:txBody>
      </p:sp>
      <p:sp>
        <p:nvSpPr>
          <p:cNvPr id="20"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object&#10;&#10;Description automatically generated">
            <a:extLst>
              <a:ext uri="{FF2B5EF4-FFF2-40B4-BE49-F238E27FC236}">
                <a16:creationId xmlns:a16="http://schemas.microsoft.com/office/drawing/2014/main" id="{9436CF49-25B7-C444-96E0-00663E4E514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563" r="19203"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6"/>
          <a:stretch>
            <a:fillRect/>
          </a:stretch>
        </p:blipFill>
        <p:spPr>
          <a:xfrm>
            <a:off x="1270000" y="1270000"/>
            <a:ext cx="63500" cy="76200"/>
          </a:xfrm>
          <a:prstGeom prst="rect">
            <a:avLst/>
          </a:prstGeom>
        </p:spPr>
      </p:pic>
      <p:sp>
        <p:nvSpPr>
          <p:cNvPr id="7" name="TextBox 6">
            <a:extLst>
              <a:ext uri="{FF2B5EF4-FFF2-40B4-BE49-F238E27FC236}">
                <a16:creationId xmlns:a16="http://schemas.microsoft.com/office/drawing/2014/main" id="{9701EC6C-F97A-F144-B67E-B79A3B6A515C}"/>
              </a:ext>
            </a:extLst>
          </p:cNvPr>
          <p:cNvSpPr txBox="1"/>
          <p:nvPr/>
        </p:nvSpPr>
        <p:spPr>
          <a:xfrm>
            <a:off x="931402" y="230094"/>
            <a:ext cx="4677819" cy="1323439"/>
          </a:xfrm>
          <a:prstGeom prst="rect">
            <a:avLst/>
          </a:prstGeom>
          <a:noFill/>
        </p:spPr>
        <p:txBody>
          <a:bodyPr wrap="none" rtlCol="0">
            <a:spAutoFit/>
          </a:bodyPr>
          <a:lstStyle/>
          <a:p>
            <a:pPr algn="ctr"/>
            <a:r>
              <a:rPr lang="en-US" sz="4000" b="1" dirty="0">
                <a:solidFill>
                  <a:srgbClr val="00FB92"/>
                </a:solidFill>
              </a:rPr>
              <a:t>Saturday, April 6 </a:t>
            </a:r>
          </a:p>
          <a:p>
            <a:pPr algn="ctr"/>
            <a:r>
              <a:rPr lang="en-US" sz="4000" b="1" dirty="0">
                <a:solidFill>
                  <a:srgbClr val="00FB92"/>
                </a:solidFill>
              </a:rPr>
              <a:t>from 9am to 12 noon</a:t>
            </a:r>
          </a:p>
        </p:txBody>
      </p:sp>
    </p:spTree>
    <p:extLst>
      <p:ext uri="{BB962C8B-B14F-4D97-AF65-F5344CB8AC3E}">
        <p14:creationId xmlns:p14="http://schemas.microsoft.com/office/powerpoint/2010/main" val="978544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Do Not Grieve the Holy Spirit of God</a:t>
            </a:r>
          </a:p>
        </p:txBody>
      </p:sp>
      <p:sp>
        <p:nvSpPr>
          <p:cNvPr id="4" name="TextBox 3">
            <a:extLst>
              <a:ext uri="{FF2B5EF4-FFF2-40B4-BE49-F238E27FC236}">
                <a16:creationId xmlns:a16="http://schemas.microsoft.com/office/drawing/2014/main" id="{C8BC5C46-4B9A-1843-B2B4-B3E1B4D76A92}"/>
              </a:ext>
            </a:extLst>
          </p:cNvPr>
          <p:cNvSpPr txBox="1"/>
          <p:nvPr/>
        </p:nvSpPr>
        <p:spPr>
          <a:xfrm>
            <a:off x="2018129" y="2139526"/>
            <a:ext cx="8741650" cy="646331"/>
          </a:xfrm>
          <a:prstGeom prst="rect">
            <a:avLst/>
          </a:prstGeom>
          <a:noFill/>
        </p:spPr>
        <p:txBody>
          <a:bodyPr wrap="square" rtlCol="0">
            <a:spAutoFit/>
          </a:bodyPr>
          <a:lstStyle/>
          <a:p>
            <a:r>
              <a:rPr lang="en-US" sz="3600" dirty="0">
                <a:latin typeface="Bryndan Write" panose="02000503000000000000" pitchFamily="2" charset="0"/>
              </a:rPr>
              <a:t>What Grieves the Holy Spirit?</a:t>
            </a:r>
          </a:p>
        </p:txBody>
      </p:sp>
      <p:sp>
        <p:nvSpPr>
          <p:cNvPr id="7" name="TextBox 6">
            <a:extLst>
              <a:ext uri="{FF2B5EF4-FFF2-40B4-BE49-F238E27FC236}">
                <a16:creationId xmlns:a16="http://schemas.microsoft.com/office/drawing/2014/main" id="{C11965C1-60D9-B94F-A923-F06BA0F8C37F}"/>
              </a:ext>
            </a:extLst>
          </p:cNvPr>
          <p:cNvSpPr txBox="1"/>
          <p:nvPr/>
        </p:nvSpPr>
        <p:spPr>
          <a:xfrm>
            <a:off x="2107581" y="3007483"/>
            <a:ext cx="8741650" cy="1754326"/>
          </a:xfrm>
          <a:prstGeom prst="rect">
            <a:avLst/>
          </a:prstGeom>
          <a:noFill/>
        </p:spPr>
        <p:txBody>
          <a:bodyPr wrap="square" rtlCol="0">
            <a:spAutoFit/>
          </a:bodyPr>
          <a:lstStyle/>
          <a:p>
            <a:r>
              <a:rPr lang="en-US" sz="3600" dirty="0">
                <a:highlight>
                  <a:srgbClr val="FFFF00"/>
                </a:highlight>
                <a:latin typeface="Bryndan Write" panose="02000503000000000000" pitchFamily="2" charset="0"/>
              </a:rPr>
              <a:t>Impurity</a:t>
            </a:r>
            <a:r>
              <a:rPr lang="en-US" sz="3600" dirty="0">
                <a:latin typeface="Bryndan Write" panose="02000503000000000000" pitchFamily="2" charset="0"/>
              </a:rPr>
              <a:t> in the church</a:t>
            </a:r>
          </a:p>
          <a:p>
            <a:r>
              <a:rPr lang="en-US" sz="3600" dirty="0">
                <a:highlight>
                  <a:srgbClr val="FFFF00"/>
                </a:highlight>
                <a:latin typeface="Bryndan Write" panose="02000503000000000000" pitchFamily="2" charset="0"/>
              </a:rPr>
              <a:t>Falsehood</a:t>
            </a:r>
            <a:r>
              <a:rPr lang="en-US" sz="3600" dirty="0">
                <a:latin typeface="Bryndan Write" panose="02000503000000000000" pitchFamily="2" charset="0"/>
              </a:rPr>
              <a:t> in the church</a:t>
            </a:r>
          </a:p>
          <a:p>
            <a:r>
              <a:rPr lang="en-US" sz="3600" dirty="0">
                <a:highlight>
                  <a:srgbClr val="FFFF00"/>
                </a:highlight>
                <a:latin typeface="Bryndan Write" panose="02000503000000000000" pitchFamily="2" charset="0"/>
              </a:rPr>
              <a:t>Disunity</a:t>
            </a:r>
            <a:r>
              <a:rPr lang="en-US" sz="3600" dirty="0">
                <a:latin typeface="Bryndan Write" panose="02000503000000000000" pitchFamily="2" charset="0"/>
              </a:rPr>
              <a:t> in the church </a:t>
            </a:r>
          </a:p>
        </p:txBody>
      </p:sp>
    </p:spTree>
    <p:extLst>
      <p:ext uri="{BB962C8B-B14F-4D97-AF65-F5344CB8AC3E}">
        <p14:creationId xmlns:p14="http://schemas.microsoft.com/office/powerpoint/2010/main" val="167894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4F34B31-4454-554D-8C01-C888B32FE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716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7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6CD16951-80CF-F944-A0F4-C99706B38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764" y="643467"/>
            <a:ext cx="7188472" cy="5571066"/>
          </a:xfrm>
          <a:prstGeom prst="rect">
            <a:avLst/>
          </a:prstGeom>
        </p:spPr>
      </p:pic>
    </p:spTree>
    <p:extLst>
      <p:ext uri="{BB962C8B-B14F-4D97-AF65-F5344CB8AC3E}">
        <p14:creationId xmlns:p14="http://schemas.microsoft.com/office/powerpoint/2010/main" val="48707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4F34B31-4454-554D-8C01-C888B32FE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Tree>
    <p:extLst>
      <p:ext uri="{BB962C8B-B14F-4D97-AF65-F5344CB8AC3E}">
        <p14:creationId xmlns:p14="http://schemas.microsoft.com/office/powerpoint/2010/main" val="295491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302722" cy="646331"/>
          </a:xfrm>
          <a:prstGeom prst="rect">
            <a:avLst/>
          </a:prstGeom>
          <a:noFill/>
        </p:spPr>
        <p:txBody>
          <a:bodyPr wrap="none" rtlCol="0">
            <a:spAutoFit/>
          </a:bodyPr>
          <a:lstStyle/>
          <a:p>
            <a:r>
              <a:rPr lang="en-US" sz="3600" dirty="0">
                <a:solidFill>
                  <a:srgbClr val="FFFF00"/>
                </a:solidFill>
              </a:rPr>
              <a:t>Ephesians 4:25-32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108543"/>
          </a:xfrm>
          <a:prstGeom prst="rect">
            <a:avLst/>
          </a:prstGeom>
          <a:noFill/>
        </p:spPr>
        <p:txBody>
          <a:bodyPr wrap="square" rtlCol="0">
            <a:spAutoFit/>
          </a:bodyPr>
          <a:lstStyle/>
          <a:p>
            <a:r>
              <a:rPr lang="en-US" sz="2800" dirty="0">
                <a:solidFill>
                  <a:schemeClr val="bg1"/>
                </a:solidFill>
              </a:rPr>
              <a:t>25 Therefore, having put away falsehood, let each one of you speak the truth with his neighbor, for we are members one of another. </a:t>
            </a:r>
          </a:p>
          <a:p>
            <a:r>
              <a:rPr lang="en-US" sz="2800" dirty="0">
                <a:solidFill>
                  <a:schemeClr val="bg1"/>
                </a:solidFill>
              </a:rPr>
              <a:t>26 Be angry and do not sin; do not let the sun go down on your anger, </a:t>
            </a:r>
          </a:p>
          <a:p>
            <a:r>
              <a:rPr lang="en-US" sz="2800" dirty="0">
                <a:solidFill>
                  <a:schemeClr val="bg1"/>
                </a:solidFill>
              </a:rPr>
              <a:t>27 and give no opportunity to the devil. </a:t>
            </a:r>
          </a:p>
          <a:p>
            <a:r>
              <a:rPr lang="en-US" sz="2800" dirty="0">
                <a:solidFill>
                  <a:schemeClr val="bg1"/>
                </a:solidFill>
              </a:rPr>
              <a:t>28 Let the thief no longer steal, but rather let him labor, doing honest work with his own hands, so that he may have something to share with anyone in need. </a:t>
            </a:r>
          </a:p>
        </p:txBody>
      </p:sp>
    </p:spTree>
    <p:extLst>
      <p:ext uri="{BB962C8B-B14F-4D97-AF65-F5344CB8AC3E}">
        <p14:creationId xmlns:p14="http://schemas.microsoft.com/office/powerpoint/2010/main" val="118686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302722" cy="646331"/>
          </a:xfrm>
          <a:prstGeom prst="rect">
            <a:avLst/>
          </a:prstGeom>
          <a:noFill/>
        </p:spPr>
        <p:txBody>
          <a:bodyPr wrap="none" rtlCol="0">
            <a:spAutoFit/>
          </a:bodyPr>
          <a:lstStyle/>
          <a:p>
            <a:r>
              <a:rPr lang="en-US" sz="3600" dirty="0">
                <a:solidFill>
                  <a:srgbClr val="FFFF00"/>
                </a:solidFill>
              </a:rPr>
              <a:t>Ephesians 4:25-32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970318"/>
          </a:xfrm>
          <a:prstGeom prst="rect">
            <a:avLst/>
          </a:prstGeom>
          <a:noFill/>
        </p:spPr>
        <p:txBody>
          <a:bodyPr wrap="square" rtlCol="0">
            <a:spAutoFit/>
          </a:bodyPr>
          <a:lstStyle/>
          <a:p>
            <a:r>
              <a:rPr lang="en-US" sz="2800" dirty="0">
                <a:solidFill>
                  <a:schemeClr val="bg1"/>
                </a:solidFill>
              </a:rPr>
              <a:t>29 Let no corrupting talk come out of your mouths, but only such as is good for building up, as fits the occasion, that it may give grace to those who hear. </a:t>
            </a:r>
          </a:p>
          <a:p>
            <a:r>
              <a:rPr lang="en-US" sz="2800" dirty="0">
                <a:solidFill>
                  <a:schemeClr val="bg1"/>
                </a:solidFill>
              </a:rPr>
              <a:t>30 And do not grieve the Holy Spirit of God, by whom you were sealed for the day of redemption. </a:t>
            </a:r>
          </a:p>
          <a:p>
            <a:r>
              <a:rPr lang="en-US" sz="2800" dirty="0">
                <a:solidFill>
                  <a:schemeClr val="bg1"/>
                </a:solidFill>
              </a:rPr>
              <a:t>31 Let all bitterness and wrath and anger and clamor and slander be put away from you, along with all malice. </a:t>
            </a:r>
          </a:p>
          <a:p>
            <a:r>
              <a:rPr lang="en-US" sz="2800" dirty="0">
                <a:solidFill>
                  <a:schemeClr val="bg1"/>
                </a:solidFill>
              </a:rPr>
              <a:t>32 Be kind to one another, tenderhearted, forgiving one another, as God in Christ forgave you.</a:t>
            </a:r>
          </a:p>
        </p:txBody>
      </p:sp>
    </p:spTree>
    <p:extLst>
      <p:ext uri="{BB962C8B-B14F-4D97-AF65-F5344CB8AC3E}">
        <p14:creationId xmlns:p14="http://schemas.microsoft.com/office/powerpoint/2010/main" val="277101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4F34B31-4454-554D-8C01-C888B32FE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Tree>
    <p:extLst>
      <p:ext uri="{BB962C8B-B14F-4D97-AF65-F5344CB8AC3E}">
        <p14:creationId xmlns:p14="http://schemas.microsoft.com/office/powerpoint/2010/main" val="524685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Do Not Grieve the Holy Spirit of God</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1" y="2336393"/>
            <a:ext cx="8741650" cy="2585323"/>
          </a:xfrm>
          <a:prstGeom prst="rect">
            <a:avLst/>
          </a:prstGeom>
          <a:noFill/>
        </p:spPr>
        <p:txBody>
          <a:bodyPr wrap="square" rtlCol="0">
            <a:spAutoFit/>
          </a:bodyPr>
          <a:lstStyle/>
          <a:p>
            <a:r>
              <a:rPr lang="en-US" sz="3600" dirty="0">
                <a:latin typeface="Bryndan Write" panose="02000503000000000000" pitchFamily="2" charset="0"/>
              </a:rPr>
              <a:t>1. The Holy Spirit is </a:t>
            </a:r>
            <a:r>
              <a:rPr lang="en-US" sz="3600" dirty="0">
                <a:highlight>
                  <a:srgbClr val="FFFF00"/>
                </a:highlight>
                <a:latin typeface="Bryndan Write" panose="02000503000000000000" pitchFamily="2" charset="0"/>
              </a:rPr>
              <a:t>someone who can be saddened</a:t>
            </a:r>
            <a:r>
              <a:rPr lang="en-US" sz="3600" dirty="0">
                <a:latin typeface="Bryndan Write" panose="02000503000000000000" pitchFamily="2" charset="0"/>
              </a:rPr>
              <a:t>.</a:t>
            </a:r>
          </a:p>
          <a:p>
            <a:endParaRPr lang="en-US" dirty="0">
              <a:latin typeface="Bryndan Write" panose="02000503000000000000" pitchFamily="2" charset="0"/>
            </a:endParaRPr>
          </a:p>
          <a:p>
            <a:r>
              <a:rPr lang="en-US" sz="3600" dirty="0">
                <a:latin typeface="Bryndan Write" panose="02000503000000000000" pitchFamily="2" charset="0"/>
              </a:rPr>
              <a:t>Vs 30 And do not </a:t>
            </a:r>
            <a:r>
              <a:rPr lang="en-US" sz="3600" dirty="0">
                <a:highlight>
                  <a:srgbClr val="FFFF00"/>
                </a:highlight>
                <a:latin typeface="Bryndan Write" panose="02000503000000000000" pitchFamily="2" charset="0"/>
              </a:rPr>
              <a:t>grieve</a:t>
            </a:r>
            <a:r>
              <a:rPr lang="en-US" sz="3600" dirty="0">
                <a:latin typeface="Bryndan Write" panose="02000503000000000000" pitchFamily="2" charset="0"/>
              </a:rPr>
              <a:t> the Holy Spirit of God</a:t>
            </a:r>
          </a:p>
        </p:txBody>
      </p:sp>
    </p:spTree>
    <p:extLst>
      <p:ext uri="{BB962C8B-B14F-4D97-AF65-F5344CB8AC3E}">
        <p14:creationId xmlns:p14="http://schemas.microsoft.com/office/powerpoint/2010/main" val="357789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Do Not Grieve the Holy Spirit of God</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1" y="2336393"/>
            <a:ext cx="8741650" cy="2031325"/>
          </a:xfrm>
          <a:prstGeom prst="rect">
            <a:avLst/>
          </a:prstGeom>
          <a:noFill/>
        </p:spPr>
        <p:txBody>
          <a:bodyPr wrap="square" rtlCol="0">
            <a:spAutoFit/>
          </a:bodyPr>
          <a:lstStyle/>
          <a:p>
            <a:r>
              <a:rPr lang="en-US" sz="3600" dirty="0">
                <a:latin typeface="Bryndan Write" panose="02000503000000000000" pitchFamily="2" charset="0"/>
              </a:rPr>
              <a:t>2. The Holy Spirit is </a:t>
            </a:r>
            <a:r>
              <a:rPr lang="en-US" sz="3600" dirty="0">
                <a:highlight>
                  <a:srgbClr val="FFFF00"/>
                </a:highlight>
                <a:latin typeface="Bryndan Write" panose="02000503000000000000" pitchFamily="2" charset="0"/>
              </a:rPr>
              <a:t>God.</a:t>
            </a:r>
            <a:endParaRPr lang="en-US" sz="3600" dirty="0">
              <a:latin typeface="Bryndan Write" panose="02000503000000000000" pitchFamily="2" charset="0"/>
            </a:endParaRPr>
          </a:p>
          <a:p>
            <a:endParaRPr lang="en-US" dirty="0">
              <a:latin typeface="Bryndan Write" panose="02000503000000000000" pitchFamily="2" charset="0"/>
            </a:endParaRPr>
          </a:p>
          <a:p>
            <a:r>
              <a:rPr lang="en-US" sz="3600" dirty="0">
                <a:latin typeface="Bryndan Write" panose="02000503000000000000" pitchFamily="2" charset="0"/>
              </a:rPr>
              <a:t>Vs 30 And do not grieve the Holy Spirit </a:t>
            </a:r>
            <a:r>
              <a:rPr lang="en-US" sz="3600" dirty="0">
                <a:highlight>
                  <a:srgbClr val="FFFF00"/>
                </a:highlight>
                <a:latin typeface="Bryndan Write" panose="02000503000000000000" pitchFamily="2" charset="0"/>
              </a:rPr>
              <a:t>of God</a:t>
            </a:r>
          </a:p>
        </p:txBody>
      </p:sp>
    </p:spTree>
    <p:extLst>
      <p:ext uri="{BB962C8B-B14F-4D97-AF65-F5344CB8AC3E}">
        <p14:creationId xmlns:p14="http://schemas.microsoft.com/office/powerpoint/2010/main" val="165959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Do Not Grieve the Holy Spirit of God</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1" y="2336393"/>
            <a:ext cx="8741650" cy="3139321"/>
          </a:xfrm>
          <a:prstGeom prst="rect">
            <a:avLst/>
          </a:prstGeom>
          <a:noFill/>
        </p:spPr>
        <p:txBody>
          <a:bodyPr wrap="square" rtlCol="0">
            <a:spAutoFit/>
          </a:bodyPr>
          <a:lstStyle/>
          <a:p>
            <a:r>
              <a:rPr lang="en-US" sz="3600" dirty="0">
                <a:latin typeface="Bryndan Write" panose="02000503000000000000" pitchFamily="2" charset="0"/>
              </a:rPr>
              <a:t>3. The indwelling Holy Spirit is our </a:t>
            </a:r>
            <a:r>
              <a:rPr lang="en-US" sz="3600" dirty="0">
                <a:highlight>
                  <a:srgbClr val="FFFF00"/>
                </a:highlight>
                <a:latin typeface="Bryndan Write" panose="02000503000000000000" pitchFamily="2" charset="0"/>
              </a:rPr>
              <a:t>guarantee</a:t>
            </a:r>
            <a:r>
              <a:rPr lang="en-US" sz="3600" dirty="0">
                <a:latin typeface="Bryndan Write" panose="02000503000000000000" pitchFamily="2" charset="0"/>
              </a:rPr>
              <a:t> of our promised future.</a:t>
            </a:r>
          </a:p>
          <a:p>
            <a:endParaRPr lang="en-US" dirty="0">
              <a:latin typeface="Bryndan Write" panose="02000503000000000000" pitchFamily="2" charset="0"/>
            </a:endParaRPr>
          </a:p>
          <a:p>
            <a:r>
              <a:rPr lang="en-US" sz="3600" dirty="0">
                <a:latin typeface="Bryndan Write" panose="02000503000000000000" pitchFamily="2" charset="0"/>
              </a:rPr>
              <a:t>30 And do not grieve the Holy Spirit of God, by whom </a:t>
            </a:r>
            <a:r>
              <a:rPr lang="en-US" sz="3600" dirty="0">
                <a:highlight>
                  <a:srgbClr val="FFFF00"/>
                </a:highlight>
                <a:latin typeface="Bryndan Write" panose="02000503000000000000" pitchFamily="2" charset="0"/>
              </a:rPr>
              <a:t>you were sealed for the day of redemption</a:t>
            </a:r>
            <a:r>
              <a:rPr lang="en-US" sz="3600" dirty="0">
                <a:latin typeface="Bryndan Write" panose="02000503000000000000" pitchFamily="2" charset="0"/>
              </a:rPr>
              <a:t>. </a:t>
            </a:r>
          </a:p>
        </p:txBody>
      </p:sp>
    </p:spTree>
    <p:extLst>
      <p:ext uri="{BB962C8B-B14F-4D97-AF65-F5344CB8AC3E}">
        <p14:creationId xmlns:p14="http://schemas.microsoft.com/office/powerpoint/2010/main" val="3152508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446</Words>
  <Application>Microsoft Macintosh PowerPoint</Application>
  <PresentationFormat>Widescreen</PresentationFormat>
  <Paragraphs>43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Bryndan Write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6</cp:revision>
  <dcterms:created xsi:type="dcterms:W3CDTF">2019-03-17T10:36:28Z</dcterms:created>
  <dcterms:modified xsi:type="dcterms:W3CDTF">2019-03-17T13:20:01Z</dcterms:modified>
</cp:coreProperties>
</file>