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475" r:id="rId2"/>
    <p:sldId id="500" r:id="rId3"/>
    <p:sldId id="501" r:id="rId4"/>
    <p:sldId id="474" r:id="rId5"/>
    <p:sldId id="503" r:id="rId6"/>
    <p:sldId id="504" r:id="rId7"/>
    <p:sldId id="510" r:id="rId8"/>
    <p:sldId id="505" r:id="rId9"/>
    <p:sldId id="509" r:id="rId10"/>
    <p:sldId id="508" r:id="rId11"/>
    <p:sldId id="502" r:id="rId12"/>
    <p:sldId id="511" r:id="rId13"/>
    <p:sldId id="512" r:id="rId14"/>
    <p:sldId id="513" r:id="rId15"/>
    <p:sldId id="514" r:id="rId16"/>
    <p:sldId id="498"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881B75"/>
    <a:srgbClr val="FF8834"/>
    <a:srgbClr val="FF8F33"/>
    <a:srgbClr val="AFD2FF"/>
    <a:srgbClr val="EAAC8A"/>
    <a:srgbClr val="FCBC66"/>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4" autoAdjust="0"/>
    <p:restoredTop sz="94660"/>
  </p:normalViewPr>
  <p:slideViewPr>
    <p:cSldViewPr snapToGrid="0">
      <p:cViewPr varScale="1">
        <p:scale>
          <a:sx n="71" d="100"/>
          <a:sy n="71" d="100"/>
        </p:scale>
        <p:origin x="200" y="10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3/10/19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3/10/19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85952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2091904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295412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1592276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1858644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2443852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350457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313952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46762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150435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22615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358862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284109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214625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249832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277241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3/10/19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3/10/19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file:////var/folders/qy/cv6jb4bd6dqdf4f22pzmyzbm0000gn/T/com.microsoft.Powerpoint/converted_emf.emf" TargetMode="Externa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ndrea@darbycreek.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file:////var/folders/qy/cv6jb4bd6dqdf4f22pzmyzbm0000gn/T/com.microsoft.Powerpoint/converted_emf.emf" TargetMode="External"/><Relationship Id="rId5" Type="http://schemas.openxmlformats.org/officeDocument/2006/relationships/hyperlink" Target="http://www.photos-public-domain.com/2011/02/15/april-calendar/"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FB5DF3CB-0FF3-7F47-B890-1FB4785C626E}"/>
              </a:ext>
            </a:extLst>
          </p:cNvPr>
          <p:cNvPicPr>
            <a:picLocks noChangeAspect="1"/>
          </p:cNvPicPr>
          <p:nvPr/>
        </p:nvPicPr>
        <p:blipFill>
          <a:blip r:embed="rId3"/>
          <a:stretch>
            <a:fillRect/>
          </a:stretch>
        </p:blipFill>
        <p:spPr>
          <a:xfrm>
            <a:off x="6096000" y="3192727"/>
            <a:ext cx="5372100" cy="3021806"/>
          </a:xfrm>
          <a:prstGeom prst="rect">
            <a:avLst/>
          </a:prstGeom>
        </p:spPr>
      </p:pic>
      <p:sp>
        <p:nvSpPr>
          <p:cNvPr id="14" name="Rectangle 1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social media post&#10;&#10;Description automatically generated">
            <a:extLst>
              <a:ext uri="{FF2B5EF4-FFF2-40B4-BE49-F238E27FC236}">
                <a16:creationId xmlns:a16="http://schemas.microsoft.com/office/drawing/2014/main" id="{6B6D9ED7-FEDD-9A4E-ACCF-66FC34989C75}"/>
              </a:ext>
            </a:extLst>
          </p:cNvPr>
          <p:cNvPicPr>
            <a:picLocks noChangeAspect="1"/>
          </p:cNvPicPr>
          <p:nvPr/>
        </p:nvPicPr>
        <p:blipFill>
          <a:blip r:embed="rId4"/>
          <a:stretch>
            <a:fillRect/>
          </a:stretch>
        </p:blipFill>
        <p:spPr>
          <a:xfrm>
            <a:off x="643467" y="643467"/>
            <a:ext cx="4122588" cy="5571066"/>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5"/>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BEA3BE55-74F6-8E44-B55A-D9BBF498A008}"/>
              </a:ext>
            </a:extLst>
          </p:cNvPr>
          <p:cNvSpPr txBox="1"/>
          <p:nvPr/>
        </p:nvSpPr>
        <p:spPr>
          <a:xfrm>
            <a:off x="6067159" y="498924"/>
            <a:ext cx="3372911" cy="646331"/>
          </a:xfrm>
          <a:prstGeom prst="rect">
            <a:avLst/>
          </a:prstGeom>
          <a:noFill/>
        </p:spPr>
        <p:txBody>
          <a:bodyPr wrap="none" rtlCol="0">
            <a:spAutoFit/>
          </a:bodyPr>
          <a:lstStyle/>
          <a:p>
            <a:r>
              <a:rPr lang="en-US" sz="3600" b="1" dirty="0">
                <a:solidFill>
                  <a:schemeClr val="bg1"/>
                </a:solidFill>
              </a:rPr>
              <a:t>Message Videos </a:t>
            </a:r>
          </a:p>
        </p:txBody>
      </p:sp>
      <p:sp>
        <p:nvSpPr>
          <p:cNvPr id="13" name="TextBox 12">
            <a:extLst>
              <a:ext uri="{FF2B5EF4-FFF2-40B4-BE49-F238E27FC236}">
                <a16:creationId xmlns:a16="http://schemas.microsoft.com/office/drawing/2014/main" id="{C2FC4ADC-0777-DC40-968C-625977E257A3}"/>
              </a:ext>
            </a:extLst>
          </p:cNvPr>
          <p:cNvSpPr txBox="1"/>
          <p:nvPr/>
        </p:nvSpPr>
        <p:spPr>
          <a:xfrm>
            <a:off x="6067159" y="1145255"/>
            <a:ext cx="4057329" cy="523220"/>
          </a:xfrm>
          <a:prstGeom prst="rect">
            <a:avLst/>
          </a:prstGeom>
          <a:noFill/>
        </p:spPr>
        <p:txBody>
          <a:bodyPr wrap="none" rtlCol="0">
            <a:spAutoFit/>
          </a:bodyPr>
          <a:lstStyle/>
          <a:p>
            <a:r>
              <a:rPr lang="en-US" sz="2800" dirty="0">
                <a:solidFill>
                  <a:srgbClr val="FFFF00"/>
                </a:solidFill>
              </a:rPr>
              <a:t>*</a:t>
            </a:r>
            <a:r>
              <a:rPr lang="en-US" sz="2800" dirty="0" err="1">
                <a:solidFill>
                  <a:srgbClr val="FFFF00"/>
                </a:solidFill>
              </a:rPr>
              <a:t>DarbyCreek.org</a:t>
            </a:r>
            <a:r>
              <a:rPr lang="en-US" sz="2800" dirty="0">
                <a:solidFill>
                  <a:srgbClr val="FFFF00"/>
                </a:solidFill>
              </a:rPr>
              <a:t>/Sermons</a:t>
            </a:r>
          </a:p>
        </p:txBody>
      </p:sp>
      <p:sp>
        <p:nvSpPr>
          <p:cNvPr id="15" name="TextBox 14">
            <a:extLst>
              <a:ext uri="{FF2B5EF4-FFF2-40B4-BE49-F238E27FC236}">
                <a16:creationId xmlns:a16="http://schemas.microsoft.com/office/drawing/2014/main" id="{C9C9C133-700D-204A-A057-14389835C43E}"/>
              </a:ext>
            </a:extLst>
          </p:cNvPr>
          <p:cNvSpPr txBox="1"/>
          <p:nvPr/>
        </p:nvSpPr>
        <p:spPr>
          <a:xfrm>
            <a:off x="6067159" y="1758560"/>
            <a:ext cx="4201086" cy="954107"/>
          </a:xfrm>
          <a:prstGeom prst="rect">
            <a:avLst/>
          </a:prstGeom>
          <a:noFill/>
        </p:spPr>
        <p:txBody>
          <a:bodyPr wrap="none" rtlCol="0">
            <a:spAutoFit/>
          </a:bodyPr>
          <a:lstStyle/>
          <a:p>
            <a:r>
              <a:rPr lang="en-US" sz="2800" dirty="0">
                <a:solidFill>
                  <a:srgbClr val="FFFF00"/>
                </a:solidFill>
              </a:rPr>
              <a:t>*</a:t>
            </a:r>
            <a:r>
              <a:rPr lang="en-US" sz="2800" dirty="0" err="1">
                <a:solidFill>
                  <a:srgbClr val="FFFF00"/>
                </a:solidFill>
              </a:rPr>
              <a:t>YouTube.com</a:t>
            </a:r>
            <a:r>
              <a:rPr lang="en-US" sz="2800" dirty="0">
                <a:solidFill>
                  <a:srgbClr val="FFFF00"/>
                </a:solidFill>
              </a:rPr>
              <a:t>    </a:t>
            </a:r>
            <a:r>
              <a:rPr lang="en-US" sz="2800" dirty="0">
                <a:solidFill>
                  <a:schemeClr val="bg1"/>
                </a:solidFill>
              </a:rPr>
              <a:t>(search for</a:t>
            </a:r>
          </a:p>
          <a:p>
            <a:r>
              <a:rPr lang="en-US" sz="2800" dirty="0">
                <a:solidFill>
                  <a:schemeClr val="bg1"/>
                </a:solidFill>
              </a:rPr>
              <a:t>    Darby Creek Church)</a:t>
            </a:r>
          </a:p>
        </p:txBody>
      </p:sp>
      <p:pic>
        <p:nvPicPr>
          <p:cNvPr id="3" name="Picture 2">
            <a:extLst>
              <a:ext uri="{FF2B5EF4-FFF2-40B4-BE49-F238E27FC236}">
                <a16:creationId xmlns:a16="http://schemas.microsoft.com/office/drawing/2014/main" id="{7CB90175-488E-C943-964D-FE7A80C7BB6E}"/>
              </a:ext>
            </a:extLst>
          </p:cNvPr>
          <p:cNvPicPr>
            <a:picLocks noChangeAspect="1"/>
          </p:cNvPicPr>
          <p:nvPr/>
        </p:nvPicPr>
        <p:blipFill>
          <a:blip r:link="rId5"/>
          <a:stretch>
            <a:fillRect/>
          </a:stretch>
        </p:blipFill>
        <p:spPr>
          <a:xfrm>
            <a:off x="1270000" y="1270000"/>
            <a:ext cx="63500" cy="76200"/>
          </a:xfrm>
          <a:prstGeom prst="rect">
            <a:avLst/>
          </a:prstGeom>
        </p:spPr>
      </p:pic>
    </p:spTree>
    <p:extLst>
      <p:ext uri="{BB962C8B-B14F-4D97-AF65-F5344CB8AC3E}">
        <p14:creationId xmlns:p14="http://schemas.microsoft.com/office/powerpoint/2010/main" val="349041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8:1-11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3539430"/>
          </a:xfrm>
          <a:prstGeom prst="rect">
            <a:avLst/>
          </a:prstGeom>
          <a:noFill/>
        </p:spPr>
        <p:txBody>
          <a:bodyPr wrap="square" rtlCol="0">
            <a:spAutoFit/>
          </a:bodyPr>
          <a:lstStyle/>
          <a:p>
            <a:r>
              <a:rPr lang="en-US" sz="2800" dirty="0">
                <a:solidFill>
                  <a:schemeClr val="bg1"/>
                </a:solidFill>
              </a:rPr>
              <a:t>9 You, however, are not in the flesh but in the Spirit, if in fact the Spirit of God dwells in you. Anyone who does not have the Spirit of Christ does not belong to him. </a:t>
            </a:r>
          </a:p>
          <a:p>
            <a:r>
              <a:rPr lang="en-US" sz="2800" dirty="0">
                <a:solidFill>
                  <a:schemeClr val="bg1"/>
                </a:solidFill>
              </a:rPr>
              <a:t>10 But if Christ is in you, although the body is dead because of sin, </a:t>
            </a:r>
            <a:r>
              <a:rPr lang="en-US" sz="2800" u="sng" dirty="0">
                <a:solidFill>
                  <a:srgbClr val="FFFF00"/>
                </a:solidFill>
              </a:rPr>
              <a:t>the Spirit is life </a:t>
            </a:r>
            <a:r>
              <a:rPr lang="en-US" sz="2800" dirty="0">
                <a:solidFill>
                  <a:schemeClr val="bg1"/>
                </a:solidFill>
              </a:rPr>
              <a:t>because of righteousness. </a:t>
            </a:r>
          </a:p>
          <a:p>
            <a:r>
              <a:rPr lang="en-US" sz="2800" dirty="0">
                <a:solidFill>
                  <a:schemeClr val="bg1"/>
                </a:solidFill>
              </a:rPr>
              <a:t>11 If the Spirit of him who raised Jesus from the dead dwells in you, he who raised Christ Jesus from the dead </a:t>
            </a:r>
            <a:r>
              <a:rPr lang="en-US" sz="2800" u="sng" dirty="0">
                <a:solidFill>
                  <a:srgbClr val="FFFF00"/>
                </a:solidFill>
              </a:rPr>
              <a:t>will also give life to your mortal bodies through his Spirit who dwells in you</a:t>
            </a:r>
            <a:r>
              <a:rPr lang="en-US" sz="2800" dirty="0">
                <a:solidFill>
                  <a:schemeClr val="bg1"/>
                </a:solidFill>
              </a:rPr>
              <a:t>.</a:t>
            </a:r>
          </a:p>
        </p:txBody>
      </p:sp>
    </p:spTree>
    <p:extLst>
      <p:ext uri="{BB962C8B-B14F-4D97-AF65-F5344CB8AC3E}">
        <p14:creationId xmlns:p14="http://schemas.microsoft.com/office/powerpoint/2010/main" val="2549469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643467"/>
            <a:ext cx="8741651" cy="1323439"/>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The Indwelling Spirit  - </a:t>
            </a:r>
          </a:p>
          <a:p>
            <a:pPr algn="ctr"/>
            <a:r>
              <a:rPr lang="en-US" sz="4000" b="1" dirty="0">
                <a:highlight>
                  <a:srgbClr val="FFFF00"/>
                </a:highlight>
                <a:latin typeface="Bryndan Write" panose="02000503000000000000" pitchFamily="2" charset="0"/>
              </a:rPr>
              <a:t>A Matter of Life and Death</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2336393"/>
            <a:ext cx="8741650" cy="2031325"/>
          </a:xfrm>
          <a:prstGeom prst="rect">
            <a:avLst/>
          </a:prstGeom>
          <a:noFill/>
        </p:spPr>
        <p:txBody>
          <a:bodyPr wrap="square" rtlCol="0">
            <a:spAutoFit/>
          </a:bodyPr>
          <a:lstStyle/>
          <a:p>
            <a:r>
              <a:rPr lang="en-US" sz="3600" dirty="0">
                <a:latin typeface="Bryndan Write" panose="02000503000000000000" pitchFamily="2" charset="0"/>
              </a:rPr>
              <a:t>A Matter of </a:t>
            </a:r>
            <a:r>
              <a:rPr lang="en-US" sz="3600" u="sng" dirty="0">
                <a:latin typeface="Bryndan Write" panose="02000503000000000000" pitchFamily="2" charset="0"/>
              </a:rPr>
              <a:t>Death</a:t>
            </a:r>
            <a:r>
              <a:rPr lang="en-US" sz="3600" dirty="0">
                <a:latin typeface="Bryndan Write" panose="02000503000000000000" pitchFamily="2" charset="0"/>
              </a:rPr>
              <a:t>:</a:t>
            </a:r>
          </a:p>
          <a:p>
            <a:endParaRPr lang="en-US" dirty="0">
              <a:latin typeface="Bryndan Write" panose="02000503000000000000" pitchFamily="2" charset="0"/>
            </a:endParaRPr>
          </a:p>
          <a:p>
            <a:r>
              <a:rPr lang="en-US" sz="3600" dirty="0">
                <a:latin typeface="Bryndan Write" panose="02000503000000000000" pitchFamily="2" charset="0"/>
              </a:rPr>
              <a:t>He empowers us to </a:t>
            </a:r>
            <a:r>
              <a:rPr lang="en-US" sz="3600" dirty="0">
                <a:highlight>
                  <a:srgbClr val="FFFF00"/>
                </a:highlight>
                <a:latin typeface="Bryndan Write" panose="02000503000000000000" pitchFamily="2" charset="0"/>
              </a:rPr>
              <a:t>KILL SIN</a:t>
            </a:r>
            <a:r>
              <a:rPr lang="en-US" sz="3600" dirty="0">
                <a:latin typeface="Bryndan Write" panose="02000503000000000000" pitchFamily="2" charset="0"/>
              </a:rPr>
              <a:t>.</a:t>
            </a:r>
            <a:endParaRPr lang="en-US" sz="3600" dirty="0">
              <a:highlight>
                <a:srgbClr val="FFFF00"/>
              </a:highlight>
              <a:latin typeface="Bryndan Write" panose="02000503000000000000" pitchFamily="2" charset="0"/>
            </a:endParaRPr>
          </a:p>
          <a:p>
            <a:r>
              <a:rPr lang="en-US" sz="3600" dirty="0">
                <a:latin typeface="Bryndan Write" panose="02000503000000000000" pitchFamily="2" charset="0"/>
              </a:rPr>
              <a:t>(</a:t>
            </a:r>
            <a:r>
              <a:rPr lang="en-US" sz="3600" dirty="0" err="1">
                <a:latin typeface="Bryndan Write" panose="02000503000000000000" pitchFamily="2" charset="0"/>
              </a:rPr>
              <a:t>vss</a:t>
            </a:r>
            <a:r>
              <a:rPr lang="en-US" sz="3600" dirty="0">
                <a:latin typeface="Bryndan Write" panose="02000503000000000000" pitchFamily="2" charset="0"/>
              </a:rPr>
              <a:t> 12-13)</a:t>
            </a:r>
          </a:p>
        </p:txBody>
      </p:sp>
    </p:spTree>
    <p:extLst>
      <p:ext uri="{BB962C8B-B14F-4D97-AF65-F5344CB8AC3E}">
        <p14:creationId xmlns:p14="http://schemas.microsoft.com/office/powerpoint/2010/main" val="2310124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8:1-13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1815882"/>
          </a:xfrm>
          <a:prstGeom prst="rect">
            <a:avLst/>
          </a:prstGeom>
          <a:noFill/>
        </p:spPr>
        <p:txBody>
          <a:bodyPr wrap="square" rtlCol="0">
            <a:spAutoFit/>
          </a:bodyPr>
          <a:lstStyle/>
          <a:p>
            <a:r>
              <a:rPr lang="en-US" sz="2800" dirty="0">
                <a:solidFill>
                  <a:schemeClr val="bg1"/>
                </a:solidFill>
              </a:rPr>
              <a:t>12 So then, brothers, we are debtors, not to the flesh, to live according to the flesh. </a:t>
            </a:r>
          </a:p>
          <a:p>
            <a:r>
              <a:rPr lang="en-US" sz="2800" dirty="0">
                <a:solidFill>
                  <a:schemeClr val="bg1"/>
                </a:solidFill>
              </a:rPr>
              <a:t>13 For if you live according to the flesh you will die, but </a:t>
            </a:r>
            <a:r>
              <a:rPr lang="en-US" sz="2800" u="sng" dirty="0">
                <a:solidFill>
                  <a:srgbClr val="FFFF00"/>
                </a:solidFill>
              </a:rPr>
              <a:t>if by the Spirit you put to death the deeds of the body, you will live</a:t>
            </a:r>
            <a:r>
              <a:rPr lang="en-US" sz="2800" dirty="0">
                <a:solidFill>
                  <a:schemeClr val="bg1"/>
                </a:solidFill>
              </a:rPr>
              <a:t>. </a:t>
            </a:r>
          </a:p>
        </p:txBody>
      </p:sp>
    </p:spTree>
    <p:extLst>
      <p:ext uri="{BB962C8B-B14F-4D97-AF65-F5344CB8AC3E}">
        <p14:creationId xmlns:p14="http://schemas.microsoft.com/office/powerpoint/2010/main" val="1824182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5221686" cy="646331"/>
          </a:xfrm>
          <a:prstGeom prst="rect">
            <a:avLst/>
          </a:prstGeom>
          <a:noFill/>
        </p:spPr>
        <p:txBody>
          <a:bodyPr wrap="none" rtlCol="0">
            <a:spAutoFit/>
          </a:bodyPr>
          <a:lstStyle/>
          <a:p>
            <a:r>
              <a:rPr lang="en-US" sz="3600" dirty="0">
                <a:solidFill>
                  <a:srgbClr val="FFFF00"/>
                </a:solidFill>
              </a:rPr>
              <a:t>Romans 8:12-13 ESV &amp; NLT</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4105104" cy="4832092"/>
          </a:xfrm>
          <a:prstGeom prst="rect">
            <a:avLst/>
          </a:prstGeom>
          <a:noFill/>
        </p:spPr>
        <p:txBody>
          <a:bodyPr wrap="square" rtlCol="0">
            <a:spAutoFit/>
          </a:bodyPr>
          <a:lstStyle/>
          <a:p>
            <a:r>
              <a:rPr lang="en-US" sz="2800" dirty="0">
                <a:solidFill>
                  <a:schemeClr val="bg1"/>
                </a:solidFill>
              </a:rPr>
              <a:t>ESV</a:t>
            </a:r>
          </a:p>
          <a:p>
            <a:r>
              <a:rPr lang="en-US" sz="2800" dirty="0">
                <a:solidFill>
                  <a:schemeClr val="bg1"/>
                </a:solidFill>
              </a:rPr>
              <a:t>12 So then, brothers, we are debtors, not to the flesh, to live according to the flesh. </a:t>
            </a:r>
          </a:p>
          <a:p>
            <a:endParaRPr lang="en-US" sz="2800" dirty="0">
              <a:solidFill>
                <a:schemeClr val="bg1"/>
              </a:solidFill>
            </a:endParaRPr>
          </a:p>
          <a:p>
            <a:r>
              <a:rPr lang="en-US" sz="2800" dirty="0">
                <a:solidFill>
                  <a:schemeClr val="bg1"/>
                </a:solidFill>
              </a:rPr>
              <a:t>13 For if you live according to the flesh you will die, but if by the Spirit you put to death the deeds of the body, you will live. </a:t>
            </a:r>
          </a:p>
        </p:txBody>
      </p:sp>
      <p:sp>
        <p:nvSpPr>
          <p:cNvPr id="6" name="TextBox 5">
            <a:extLst>
              <a:ext uri="{FF2B5EF4-FFF2-40B4-BE49-F238E27FC236}">
                <a16:creationId xmlns:a16="http://schemas.microsoft.com/office/drawing/2014/main" id="{6FF30226-44DB-C84F-8806-C49A28392640}"/>
              </a:ext>
            </a:extLst>
          </p:cNvPr>
          <p:cNvSpPr txBox="1"/>
          <p:nvPr/>
        </p:nvSpPr>
        <p:spPr>
          <a:xfrm>
            <a:off x="6096000" y="997776"/>
            <a:ext cx="4629665" cy="5262979"/>
          </a:xfrm>
          <a:prstGeom prst="rect">
            <a:avLst/>
          </a:prstGeom>
          <a:noFill/>
        </p:spPr>
        <p:txBody>
          <a:bodyPr wrap="square" rtlCol="0">
            <a:spAutoFit/>
          </a:bodyPr>
          <a:lstStyle/>
          <a:p>
            <a:r>
              <a:rPr lang="en-US" sz="2800" dirty="0">
                <a:solidFill>
                  <a:schemeClr val="bg1"/>
                </a:solidFill>
              </a:rPr>
              <a:t>NLT</a:t>
            </a:r>
          </a:p>
          <a:p>
            <a:r>
              <a:rPr lang="en-US" sz="2800" dirty="0">
                <a:solidFill>
                  <a:schemeClr val="bg1"/>
                </a:solidFill>
              </a:rPr>
              <a:t>12 Therefore, dear brothers and sisters, you have no obligation to do what your sinful nature urges you to do. </a:t>
            </a:r>
          </a:p>
          <a:p>
            <a:endParaRPr lang="en-US" sz="2800" dirty="0">
              <a:solidFill>
                <a:schemeClr val="bg1"/>
              </a:solidFill>
            </a:endParaRPr>
          </a:p>
          <a:p>
            <a:r>
              <a:rPr lang="en-US" sz="2800" dirty="0">
                <a:solidFill>
                  <a:schemeClr val="bg1"/>
                </a:solidFill>
              </a:rPr>
              <a:t>13 For if you live by its dictates, you will die. But if through the power of the Spirit you put to death the deeds of your sinful nature, you will live. </a:t>
            </a:r>
          </a:p>
        </p:txBody>
      </p:sp>
    </p:spTree>
    <p:extLst>
      <p:ext uri="{BB962C8B-B14F-4D97-AF65-F5344CB8AC3E}">
        <p14:creationId xmlns:p14="http://schemas.microsoft.com/office/powerpoint/2010/main" val="412539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643467"/>
            <a:ext cx="8741651" cy="1323439"/>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The Indwelling Spirit  - </a:t>
            </a:r>
          </a:p>
          <a:p>
            <a:pPr algn="ctr"/>
            <a:r>
              <a:rPr lang="en-US" sz="4000" b="1" dirty="0">
                <a:highlight>
                  <a:srgbClr val="FFFF00"/>
                </a:highlight>
                <a:latin typeface="Bryndan Write" panose="02000503000000000000" pitchFamily="2" charset="0"/>
              </a:rPr>
              <a:t>A Matter of Life and Death</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1984214"/>
            <a:ext cx="8741650" cy="3693319"/>
          </a:xfrm>
          <a:prstGeom prst="rect">
            <a:avLst/>
          </a:prstGeom>
          <a:noFill/>
        </p:spPr>
        <p:txBody>
          <a:bodyPr wrap="square" rtlCol="0">
            <a:spAutoFit/>
          </a:bodyPr>
          <a:lstStyle/>
          <a:p>
            <a:r>
              <a:rPr lang="en-US" sz="3600" b="1" u="sng" dirty="0">
                <a:latin typeface="Bryndan Write" panose="02000503000000000000" pitchFamily="2" charset="0"/>
              </a:rPr>
              <a:t>The Mindset that Kills Sin</a:t>
            </a:r>
          </a:p>
          <a:p>
            <a:endParaRPr lang="en-US" dirty="0">
              <a:latin typeface="Bryndan Write" panose="02000503000000000000" pitchFamily="2" charset="0"/>
            </a:endParaRPr>
          </a:p>
          <a:p>
            <a:pPr marL="742950" indent="-742950">
              <a:buAutoNum type="arabicPeriod"/>
            </a:pPr>
            <a:r>
              <a:rPr lang="en-US" sz="3600" dirty="0">
                <a:latin typeface="Bryndan Write" panose="02000503000000000000" pitchFamily="2" charset="0"/>
              </a:rPr>
              <a:t>I </a:t>
            </a:r>
            <a:r>
              <a:rPr lang="en-US" sz="3600" dirty="0">
                <a:highlight>
                  <a:srgbClr val="FFFF00"/>
                </a:highlight>
                <a:latin typeface="Bryndan Write" panose="02000503000000000000" pitchFamily="2" charset="0"/>
              </a:rPr>
              <a:t>NEED</a:t>
            </a:r>
            <a:r>
              <a:rPr lang="en-US" sz="3600" dirty="0">
                <a:latin typeface="Bryndan Write" panose="02000503000000000000" pitchFamily="2" charset="0"/>
              </a:rPr>
              <a:t> to put indwelling sin to death</a:t>
            </a:r>
          </a:p>
          <a:p>
            <a:pPr marL="742950" indent="-742950">
              <a:buAutoNum type="arabicPeriod"/>
            </a:pPr>
            <a:r>
              <a:rPr lang="en-US" sz="3600" dirty="0">
                <a:latin typeface="Bryndan Write" panose="02000503000000000000" pitchFamily="2" charset="0"/>
              </a:rPr>
              <a:t>I am </a:t>
            </a:r>
            <a:r>
              <a:rPr lang="en-US" sz="3600" dirty="0">
                <a:highlight>
                  <a:srgbClr val="FFFF00"/>
                </a:highlight>
                <a:latin typeface="Bryndan Write" panose="02000503000000000000" pitchFamily="2" charset="0"/>
              </a:rPr>
              <a:t>RESPONSIBLE</a:t>
            </a:r>
            <a:r>
              <a:rPr lang="en-US" sz="3600" dirty="0">
                <a:latin typeface="Bryndan Write" panose="02000503000000000000" pitchFamily="2" charset="0"/>
              </a:rPr>
              <a:t> to wage war against remaining sin in my life</a:t>
            </a:r>
          </a:p>
          <a:p>
            <a:pPr marL="742950" indent="-742950">
              <a:buAutoNum type="arabicPeriod"/>
            </a:pPr>
            <a:r>
              <a:rPr lang="en-US" sz="3600" dirty="0">
                <a:latin typeface="Bryndan Write" panose="02000503000000000000" pitchFamily="2" charset="0"/>
              </a:rPr>
              <a:t>I have been given the </a:t>
            </a:r>
            <a:r>
              <a:rPr lang="en-US" sz="3600" dirty="0">
                <a:highlight>
                  <a:srgbClr val="FFFF00"/>
                </a:highlight>
                <a:latin typeface="Bryndan Write" panose="02000503000000000000" pitchFamily="2" charset="0"/>
              </a:rPr>
              <a:t>ABILITY</a:t>
            </a:r>
            <a:r>
              <a:rPr lang="en-US" sz="3600" dirty="0">
                <a:latin typeface="Bryndan Write" panose="02000503000000000000" pitchFamily="2" charset="0"/>
              </a:rPr>
              <a:t> to do this</a:t>
            </a:r>
          </a:p>
        </p:txBody>
      </p:sp>
    </p:spTree>
    <p:extLst>
      <p:ext uri="{BB962C8B-B14F-4D97-AF65-F5344CB8AC3E}">
        <p14:creationId xmlns:p14="http://schemas.microsoft.com/office/powerpoint/2010/main" val="34404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643467"/>
            <a:ext cx="8741651" cy="1323439"/>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The Indwelling Spirit  - </a:t>
            </a:r>
          </a:p>
          <a:p>
            <a:pPr algn="ctr"/>
            <a:r>
              <a:rPr lang="en-US" sz="4000" b="1" dirty="0">
                <a:highlight>
                  <a:srgbClr val="FFFF00"/>
                </a:highlight>
                <a:latin typeface="Bryndan Write" panose="02000503000000000000" pitchFamily="2" charset="0"/>
              </a:rPr>
              <a:t>A Matter of Life and Death</a:t>
            </a:r>
          </a:p>
        </p:txBody>
      </p:sp>
      <p:sp>
        <p:nvSpPr>
          <p:cNvPr id="4" name="TextBox 3">
            <a:extLst>
              <a:ext uri="{FF2B5EF4-FFF2-40B4-BE49-F238E27FC236}">
                <a16:creationId xmlns:a16="http://schemas.microsoft.com/office/drawing/2014/main" id="{C8BC5C46-4B9A-1843-B2B4-B3E1B4D76A92}"/>
              </a:ext>
            </a:extLst>
          </p:cNvPr>
          <p:cNvSpPr txBox="1"/>
          <p:nvPr/>
        </p:nvSpPr>
        <p:spPr>
          <a:xfrm>
            <a:off x="1974079" y="1966906"/>
            <a:ext cx="9008654" cy="3139321"/>
          </a:xfrm>
          <a:prstGeom prst="rect">
            <a:avLst/>
          </a:prstGeom>
          <a:noFill/>
        </p:spPr>
        <p:txBody>
          <a:bodyPr wrap="square" rtlCol="0">
            <a:spAutoFit/>
          </a:bodyPr>
          <a:lstStyle/>
          <a:p>
            <a:r>
              <a:rPr lang="en-US" sz="3600" b="1" u="sng" dirty="0">
                <a:latin typeface="Bryndan Write" panose="02000503000000000000" pitchFamily="2" charset="0"/>
              </a:rPr>
              <a:t>How to Kill Sin</a:t>
            </a:r>
          </a:p>
          <a:p>
            <a:endParaRPr lang="en-US" dirty="0">
              <a:latin typeface="Bryndan Write" panose="02000503000000000000" pitchFamily="2" charset="0"/>
            </a:endParaRPr>
          </a:p>
          <a:p>
            <a:pPr marL="742950" indent="-742950">
              <a:buAutoNum type="arabicPeriod"/>
            </a:pPr>
            <a:r>
              <a:rPr lang="en-US" sz="3600" dirty="0">
                <a:latin typeface="Bryndan Write" panose="02000503000000000000" pitchFamily="2" charset="0"/>
              </a:rPr>
              <a:t>Use the </a:t>
            </a:r>
            <a:r>
              <a:rPr lang="en-US" sz="3600" dirty="0">
                <a:highlight>
                  <a:srgbClr val="FFFF00"/>
                </a:highlight>
                <a:latin typeface="Bryndan Write" panose="02000503000000000000" pitchFamily="2" charset="0"/>
              </a:rPr>
              <a:t>sword of the Spirit   </a:t>
            </a:r>
            <a:r>
              <a:rPr lang="en-US" sz="3600" dirty="0">
                <a:latin typeface="Bryndan Write" panose="02000503000000000000" pitchFamily="2" charset="0"/>
              </a:rPr>
              <a:t>(Ephesians 6:17)</a:t>
            </a:r>
          </a:p>
          <a:p>
            <a:pPr marL="742950" indent="-742950">
              <a:buAutoNum type="arabicPeriod"/>
            </a:pPr>
            <a:r>
              <a:rPr lang="en-US" sz="3600" dirty="0">
                <a:latin typeface="Bryndan Write" panose="02000503000000000000" pitchFamily="2" charset="0"/>
              </a:rPr>
              <a:t>Receive the promises </a:t>
            </a:r>
            <a:r>
              <a:rPr lang="en-US" sz="3600" dirty="0">
                <a:highlight>
                  <a:srgbClr val="FFFF00"/>
                </a:highlight>
                <a:latin typeface="Bryndan Write" panose="02000503000000000000" pitchFamily="2" charset="0"/>
              </a:rPr>
              <a:t>with faith </a:t>
            </a:r>
            <a:r>
              <a:rPr lang="en-US" sz="3600" dirty="0">
                <a:latin typeface="Bryndan Write" panose="02000503000000000000" pitchFamily="2" charset="0"/>
              </a:rPr>
              <a:t>(Galatians 3:5)</a:t>
            </a:r>
          </a:p>
        </p:txBody>
      </p:sp>
    </p:spTree>
    <p:extLst>
      <p:ext uri="{BB962C8B-B14F-4D97-AF65-F5344CB8AC3E}">
        <p14:creationId xmlns:p14="http://schemas.microsoft.com/office/powerpoint/2010/main" val="12914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716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700F0C-2935-4C42-828A-B467EADD7E82}"/>
              </a:ext>
            </a:extLst>
          </p:cNvPr>
          <p:cNvSpPr txBox="1"/>
          <p:nvPr/>
        </p:nvSpPr>
        <p:spPr>
          <a:xfrm>
            <a:off x="378359" y="1669418"/>
            <a:ext cx="6288102" cy="4958488"/>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800" dirty="0"/>
              <a:t>Are you new to Darby Creek or have you been around for a while and would like to know more about our church? Sign up for C.L.A.S.S. 101 that will be held from 9a - 12n in the Sanctuary. Topics such as our Statement of Faith, salvation, baptism, and church history &amp; structure will be covered.</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a:t>Childcare will be provided. Please contact the Church Office at 614-878-6542 or </a:t>
            </a:r>
            <a:r>
              <a:rPr lang="en-US" sz="2800" dirty="0">
                <a:solidFill>
                  <a:srgbClr val="FFFF00"/>
                </a:solidFill>
                <a:hlinkClick r:id="rId3">
                  <a:extLst>
                    <a:ext uri="{A12FA001-AC4F-418D-AE19-62706E023703}">
                      <ahyp:hlinkClr xmlns:ahyp="http://schemas.microsoft.com/office/drawing/2018/hyperlinkcolor" val="tx"/>
                    </a:ext>
                  </a:extLst>
                </a:hlinkClick>
              </a:rPr>
              <a:t>andrea@darbycreek.org</a:t>
            </a:r>
            <a:r>
              <a:rPr lang="en-US" sz="2800" dirty="0">
                <a:solidFill>
                  <a:srgbClr val="FFFF00"/>
                </a:solidFill>
              </a:rPr>
              <a:t> </a:t>
            </a:r>
            <a:r>
              <a:rPr lang="en-US" sz="2800" dirty="0"/>
              <a:t>to register or ask any questions.</a:t>
            </a:r>
          </a:p>
        </p:txBody>
      </p:sp>
      <p:sp>
        <p:nvSpPr>
          <p:cNvPr id="20"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object&#10;&#10;Description automatically generated">
            <a:extLst>
              <a:ext uri="{FF2B5EF4-FFF2-40B4-BE49-F238E27FC236}">
                <a16:creationId xmlns:a16="http://schemas.microsoft.com/office/drawing/2014/main" id="{9436CF49-25B7-C444-96E0-00663E4E514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563" r="19203"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6"/>
          <a:stretch>
            <a:fillRect/>
          </a:stretch>
        </p:blipFill>
        <p:spPr>
          <a:xfrm>
            <a:off x="1270000" y="1270000"/>
            <a:ext cx="63500" cy="76200"/>
          </a:xfrm>
          <a:prstGeom prst="rect">
            <a:avLst/>
          </a:prstGeom>
        </p:spPr>
      </p:pic>
      <p:sp>
        <p:nvSpPr>
          <p:cNvPr id="7" name="TextBox 6">
            <a:extLst>
              <a:ext uri="{FF2B5EF4-FFF2-40B4-BE49-F238E27FC236}">
                <a16:creationId xmlns:a16="http://schemas.microsoft.com/office/drawing/2014/main" id="{9701EC6C-F97A-F144-B67E-B79A3B6A515C}"/>
              </a:ext>
            </a:extLst>
          </p:cNvPr>
          <p:cNvSpPr txBox="1"/>
          <p:nvPr/>
        </p:nvSpPr>
        <p:spPr>
          <a:xfrm>
            <a:off x="931402" y="230094"/>
            <a:ext cx="4677819" cy="1323439"/>
          </a:xfrm>
          <a:prstGeom prst="rect">
            <a:avLst/>
          </a:prstGeom>
          <a:noFill/>
        </p:spPr>
        <p:txBody>
          <a:bodyPr wrap="none" rtlCol="0">
            <a:spAutoFit/>
          </a:bodyPr>
          <a:lstStyle/>
          <a:p>
            <a:pPr algn="ctr"/>
            <a:r>
              <a:rPr lang="en-US" sz="4000" b="1" dirty="0">
                <a:solidFill>
                  <a:srgbClr val="00FB92"/>
                </a:solidFill>
              </a:rPr>
              <a:t>Saturday, April 6 </a:t>
            </a:r>
          </a:p>
          <a:p>
            <a:pPr algn="ctr"/>
            <a:r>
              <a:rPr lang="en-US" sz="4000" b="1" dirty="0">
                <a:solidFill>
                  <a:srgbClr val="00FB92"/>
                </a:solidFill>
              </a:rPr>
              <a:t>from 9am to 12 noon</a:t>
            </a:r>
          </a:p>
        </p:txBody>
      </p:sp>
    </p:spTree>
    <p:extLst>
      <p:ext uri="{BB962C8B-B14F-4D97-AF65-F5344CB8AC3E}">
        <p14:creationId xmlns:p14="http://schemas.microsoft.com/office/powerpoint/2010/main" val="9785449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2954913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8:1-13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3970318"/>
          </a:xfrm>
          <a:prstGeom prst="rect">
            <a:avLst/>
          </a:prstGeom>
          <a:noFill/>
        </p:spPr>
        <p:txBody>
          <a:bodyPr wrap="square" rtlCol="0">
            <a:spAutoFit/>
          </a:bodyPr>
          <a:lstStyle/>
          <a:p>
            <a:r>
              <a:rPr lang="en-US" sz="2800" dirty="0">
                <a:solidFill>
                  <a:schemeClr val="bg1"/>
                </a:solidFill>
              </a:rPr>
              <a:t>1 There is therefore now no condemnation for those who are in Christ Jesus. </a:t>
            </a:r>
          </a:p>
          <a:p>
            <a:r>
              <a:rPr lang="en-US" sz="2800" dirty="0">
                <a:solidFill>
                  <a:schemeClr val="bg1"/>
                </a:solidFill>
              </a:rPr>
              <a:t>2 For the law of the Spirit of life has set you free in Christ Jesus from the law of sin and death. </a:t>
            </a:r>
          </a:p>
          <a:p>
            <a:r>
              <a:rPr lang="en-US" sz="2800" dirty="0">
                <a:solidFill>
                  <a:schemeClr val="bg1"/>
                </a:solidFill>
              </a:rPr>
              <a:t>3 For God has done what the law, weakened by the flesh, could not do. By sending his own Son in the likeness of sinful flesh and for sin, he condemned sin in the flesh, </a:t>
            </a:r>
          </a:p>
          <a:p>
            <a:r>
              <a:rPr lang="en-US" sz="2800" dirty="0">
                <a:solidFill>
                  <a:schemeClr val="bg1"/>
                </a:solidFill>
              </a:rPr>
              <a:t>4 in order that the righteous requirement of the law might be fulfilled in us, who walk not according to the flesh but according to the Spirit. </a:t>
            </a:r>
          </a:p>
        </p:txBody>
      </p:sp>
    </p:spTree>
    <p:extLst>
      <p:ext uri="{BB962C8B-B14F-4D97-AF65-F5344CB8AC3E}">
        <p14:creationId xmlns:p14="http://schemas.microsoft.com/office/powerpoint/2010/main" val="118686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8:1-13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3539430"/>
          </a:xfrm>
          <a:prstGeom prst="rect">
            <a:avLst/>
          </a:prstGeom>
          <a:noFill/>
        </p:spPr>
        <p:txBody>
          <a:bodyPr wrap="square" rtlCol="0">
            <a:spAutoFit/>
          </a:bodyPr>
          <a:lstStyle/>
          <a:p>
            <a:r>
              <a:rPr lang="en-US" sz="2800" dirty="0">
                <a:solidFill>
                  <a:schemeClr val="bg1"/>
                </a:solidFill>
              </a:rPr>
              <a:t>5 For those who live according to the flesh set their minds on the things of the flesh, but those who live according to the Spirit set their minds on the things of the Spirit. </a:t>
            </a:r>
          </a:p>
          <a:p>
            <a:r>
              <a:rPr lang="en-US" sz="2800" dirty="0">
                <a:solidFill>
                  <a:schemeClr val="bg1"/>
                </a:solidFill>
              </a:rPr>
              <a:t>6 For to set the mind on the flesh is death, but to set the mind on the Spirit is life and peace. </a:t>
            </a:r>
          </a:p>
          <a:p>
            <a:r>
              <a:rPr lang="en-US" sz="2800" dirty="0">
                <a:solidFill>
                  <a:schemeClr val="bg1"/>
                </a:solidFill>
              </a:rPr>
              <a:t>7 For the mind that is set on the flesh is hostile to God, for it does not submit to God's law; indeed, it cannot. </a:t>
            </a:r>
          </a:p>
          <a:p>
            <a:r>
              <a:rPr lang="en-US" sz="2800" dirty="0">
                <a:solidFill>
                  <a:schemeClr val="bg1"/>
                </a:solidFill>
              </a:rPr>
              <a:t>8 Those who are in the flesh cannot please God. </a:t>
            </a:r>
          </a:p>
        </p:txBody>
      </p:sp>
    </p:spTree>
    <p:extLst>
      <p:ext uri="{BB962C8B-B14F-4D97-AF65-F5344CB8AC3E}">
        <p14:creationId xmlns:p14="http://schemas.microsoft.com/office/powerpoint/2010/main" val="27567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8:1-13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3539430"/>
          </a:xfrm>
          <a:prstGeom prst="rect">
            <a:avLst/>
          </a:prstGeom>
          <a:noFill/>
        </p:spPr>
        <p:txBody>
          <a:bodyPr wrap="square" rtlCol="0">
            <a:spAutoFit/>
          </a:bodyPr>
          <a:lstStyle/>
          <a:p>
            <a:r>
              <a:rPr lang="en-US" sz="2800" dirty="0">
                <a:solidFill>
                  <a:schemeClr val="bg1"/>
                </a:solidFill>
              </a:rPr>
              <a:t>9 You, however, are not in the flesh but in the Spirit, if in fact the Spirit of God dwells in you. Anyone who does not have the Spirit of Christ does not belong to him. </a:t>
            </a:r>
          </a:p>
          <a:p>
            <a:r>
              <a:rPr lang="en-US" sz="2800" dirty="0">
                <a:solidFill>
                  <a:schemeClr val="bg1"/>
                </a:solidFill>
              </a:rPr>
              <a:t>10 But if Christ is in you, although the body is dead because of sin, the Spirit is life because of righteousness. </a:t>
            </a:r>
          </a:p>
          <a:p>
            <a:r>
              <a:rPr lang="en-US" sz="2800" dirty="0">
                <a:solidFill>
                  <a:schemeClr val="bg1"/>
                </a:solidFill>
              </a:rPr>
              <a:t>11 If the Spirit of him who raised Jesus from the dead dwells in you, he who raised Christ Jesus from the dead will also give life to your mortal bodies through his Spirit who dwells in you.</a:t>
            </a:r>
          </a:p>
        </p:txBody>
      </p:sp>
    </p:spTree>
    <p:extLst>
      <p:ext uri="{BB962C8B-B14F-4D97-AF65-F5344CB8AC3E}">
        <p14:creationId xmlns:p14="http://schemas.microsoft.com/office/powerpoint/2010/main" val="275991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7695312" cy="646331"/>
          </a:xfrm>
          <a:prstGeom prst="rect">
            <a:avLst/>
          </a:prstGeom>
          <a:noFill/>
        </p:spPr>
        <p:txBody>
          <a:bodyPr wrap="none" rtlCol="0">
            <a:spAutoFit/>
          </a:bodyPr>
          <a:lstStyle/>
          <a:p>
            <a:r>
              <a:rPr lang="en-US" sz="3600" dirty="0">
                <a:solidFill>
                  <a:srgbClr val="FFFF00"/>
                </a:solidFill>
              </a:rPr>
              <a:t>Romans 8:1-13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1815882"/>
          </a:xfrm>
          <a:prstGeom prst="rect">
            <a:avLst/>
          </a:prstGeom>
          <a:noFill/>
        </p:spPr>
        <p:txBody>
          <a:bodyPr wrap="square" rtlCol="0">
            <a:spAutoFit/>
          </a:bodyPr>
          <a:lstStyle/>
          <a:p>
            <a:r>
              <a:rPr lang="en-US" sz="2800" dirty="0">
                <a:solidFill>
                  <a:schemeClr val="bg1"/>
                </a:solidFill>
              </a:rPr>
              <a:t>12 So then, brothers, we are debtors, not to the flesh, to live according to the flesh. </a:t>
            </a:r>
          </a:p>
          <a:p>
            <a:r>
              <a:rPr lang="en-US" sz="2800" dirty="0">
                <a:solidFill>
                  <a:schemeClr val="bg1"/>
                </a:solidFill>
              </a:rPr>
              <a:t>13 For if you live according to the flesh you will die, but if by the Spirit you put to death the deeds of the body, you will live. </a:t>
            </a:r>
          </a:p>
        </p:txBody>
      </p:sp>
    </p:spTree>
    <p:extLst>
      <p:ext uri="{BB962C8B-B14F-4D97-AF65-F5344CB8AC3E}">
        <p14:creationId xmlns:p14="http://schemas.microsoft.com/office/powerpoint/2010/main" val="156405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52468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643467"/>
            <a:ext cx="8741651" cy="1323439"/>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The Indwelling Spirit  - </a:t>
            </a:r>
          </a:p>
          <a:p>
            <a:pPr algn="ctr"/>
            <a:r>
              <a:rPr lang="en-US" sz="4000" b="1" dirty="0">
                <a:highlight>
                  <a:srgbClr val="FFFF00"/>
                </a:highlight>
                <a:latin typeface="Bryndan Write" panose="02000503000000000000" pitchFamily="2" charset="0"/>
              </a:rPr>
              <a:t>A Matter of Life and Death</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2336393"/>
            <a:ext cx="8741650" cy="2062103"/>
          </a:xfrm>
          <a:prstGeom prst="rect">
            <a:avLst/>
          </a:prstGeom>
          <a:noFill/>
        </p:spPr>
        <p:txBody>
          <a:bodyPr wrap="square" rtlCol="0">
            <a:spAutoFit/>
          </a:bodyPr>
          <a:lstStyle/>
          <a:p>
            <a:r>
              <a:rPr lang="en-US" sz="3600" dirty="0">
                <a:latin typeface="Bryndan Write" panose="02000503000000000000" pitchFamily="2" charset="0"/>
              </a:rPr>
              <a:t>A Matter of </a:t>
            </a:r>
            <a:r>
              <a:rPr lang="en-US" sz="3600" u="sng" dirty="0">
                <a:latin typeface="Bryndan Write" panose="02000503000000000000" pitchFamily="2" charset="0"/>
              </a:rPr>
              <a:t>Life</a:t>
            </a:r>
            <a:r>
              <a:rPr lang="en-US" sz="3600" dirty="0">
                <a:latin typeface="Bryndan Write" panose="02000503000000000000" pitchFamily="2" charset="0"/>
              </a:rPr>
              <a:t>:</a:t>
            </a:r>
          </a:p>
          <a:p>
            <a:endParaRPr lang="en-US" dirty="0">
              <a:latin typeface="Bryndan Write" panose="02000503000000000000" pitchFamily="2" charset="0"/>
            </a:endParaRPr>
          </a:p>
          <a:p>
            <a:r>
              <a:rPr lang="en-US" sz="3600" dirty="0">
                <a:latin typeface="Bryndan Write" panose="02000503000000000000" pitchFamily="2" charset="0"/>
              </a:rPr>
              <a:t>He gives </a:t>
            </a:r>
            <a:r>
              <a:rPr lang="en-US" sz="3600" dirty="0">
                <a:highlight>
                  <a:srgbClr val="FFFF00"/>
                </a:highlight>
                <a:latin typeface="Bryndan Write" panose="02000503000000000000" pitchFamily="2" charset="0"/>
              </a:rPr>
              <a:t>LIFE</a:t>
            </a:r>
            <a:r>
              <a:rPr lang="en-US" sz="3600" dirty="0">
                <a:latin typeface="Bryndan Write" panose="02000503000000000000" pitchFamily="2" charset="0"/>
              </a:rPr>
              <a:t> to our </a:t>
            </a:r>
            <a:r>
              <a:rPr lang="en-US" sz="3600" dirty="0">
                <a:highlight>
                  <a:srgbClr val="FFFF00"/>
                </a:highlight>
                <a:latin typeface="Bryndan Write" panose="02000503000000000000" pitchFamily="2" charset="0"/>
              </a:rPr>
              <a:t>MORTAL BODIES</a:t>
            </a:r>
          </a:p>
          <a:p>
            <a:r>
              <a:rPr lang="en-US" sz="3600" dirty="0">
                <a:latin typeface="Bryndan Write" panose="02000503000000000000" pitchFamily="2" charset="0"/>
              </a:rPr>
              <a:t>(</a:t>
            </a:r>
            <a:r>
              <a:rPr lang="en-US" sz="3600" dirty="0" err="1">
                <a:latin typeface="Bryndan Write" panose="02000503000000000000" pitchFamily="2" charset="0"/>
              </a:rPr>
              <a:t>vss</a:t>
            </a:r>
            <a:r>
              <a:rPr lang="en-US" sz="3600" dirty="0">
                <a:latin typeface="Bryndan Write" panose="02000503000000000000" pitchFamily="2" charset="0"/>
              </a:rPr>
              <a:t> 10-11)</a:t>
            </a:r>
          </a:p>
        </p:txBody>
      </p:sp>
    </p:spTree>
    <p:extLst>
      <p:ext uri="{BB962C8B-B14F-4D97-AF65-F5344CB8AC3E}">
        <p14:creationId xmlns:p14="http://schemas.microsoft.com/office/powerpoint/2010/main" val="357789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950</Words>
  <Application>Microsoft Macintosh PowerPoint</Application>
  <PresentationFormat>Widescreen</PresentationFormat>
  <Paragraphs>83</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Bryndan Write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15</cp:revision>
  <cp:lastPrinted>2019-03-10T13:21:30Z</cp:lastPrinted>
  <dcterms:created xsi:type="dcterms:W3CDTF">2019-03-10T12:28:49Z</dcterms:created>
  <dcterms:modified xsi:type="dcterms:W3CDTF">2019-03-10T13:21:37Z</dcterms:modified>
</cp:coreProperties>
</file>