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86" r:id="rId2"/>
    <p:sldId id="489" r:id="rId3"/>
    <p:sldId id="492" r:id="rId4"/>
    <p:sldId id="493" r:id="rId5"/>
    <p:sldId id="491" r:id="rId6"/>
    <p:sldId id="480" r:id="rId7"/>
    <p:sldId id="487" r:id="rId8"/>
    <p:sldId id="494" r:id="rId9"/>
    <p:sldId id="503" r:id="rId10"/>
    <p:sldId id="496" r:id="rId11"/>
    <p:sldId id="416" r:id="rId12"/>
    <p:sldId id="497" r:id="rId13"/>
    <p:sldId id="499" r:id="rId14"/>
    <p:sldId id="498" r:id="rId15"/>
    <p:sldId id="500" r:id="rId16"/>
    <p:sldId id="478" r:id="rId17"/>
    <p:sldId id="501" r:id="rId18"/>
    <p:sldId id="502" r:id="rId19"/>
    <p:sldId id="495" r:id="rId20"/>
    <p:sldId id="488"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C2F9"/>
    <a:srgbClr val="75CC21"/>
    <a:srgbClr val="00FB92"/>
    <a:srgbClr val="FF8834"/>
    <a:srgbClr val="FF8F33"/>
    <a:srgbClr val="AFD2FF"/>
    <a:srgbClr val="EAAC8A"/>
    <a:srgbClr val="FCBC6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8" autoAdjust="0"/>
    <p:restoredTop sz="83784" autoAdjust="0"/>
  </p:normalViewPr>
  <p:slideViewPr>
    <p:cSldViewPr snapToGrid="0">
      <p:cViewPr varScale="1">
        <p:scale>
          <a:sx n="75" d="100"/>
          <a:sy n="75" d="100"/>
        </p:scale>
        <p:origin x="102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0369D679-28E2-4797-ACBF-E651DC9EB029}" type="datetimeFigureOut">
              <a:rPr lang="en-US" smtClean="0"/>
              <a:t>2/10/2019</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36CE7D3A-F83E-4C2C-B8BE-A402C05D76F1}" type="datetimeFigureOut">
              <a:rPr lang="en-US" smtClean="0"/>
              <a:t>2/10/2019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978129AE-AD37-4363-8312-30846EB2BE39}" type="slidenum">
              <a:rPr lang="en-US" smtClean="0"/>
              <a:t>‹#›</a:t>
            </a:fld>
            <a:endParaRPr lang="en-US"/>
          </a:p>
        </p:txBody>
      </p:sp>
    </p:spTree>
    <p:extLst>
      <p:ext uri="{BB962C8B-B14F-4D97-AF65-F5344CB8AC3E}">
        <p14:creationId xmlns:p14="http://schemas.microsoft.com/office/powerpoint/2010/main" val="243826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1</a:t>
            </a:fld>
            <a:endParaRPr lang="en-US"/>
          </a:p>
        </p:txBody>
      </p:sp>
    </p:spTree>
    <p:extLst>
      <p:ext uri="{BB962C8B-B14F-4D97-AF65-F5344CB8AC3E}">
        <p14:creationId xmlns:p14="http://schemas.microsoft.com/office/powerpoint/2010/main" val="345229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10</a:t>
            </a:fld>
            <a:endParaRPr lang="en-US"/>
          </a:p>
        </p:txBody>
      </p:sp>
    </p:spTree>
    <p:extLst>
      <p:ext uri="{BB962C8B-B14F-4D97-AF65-F5344CB8AC3E}">
        <p14:creationId xmlns:p14="http://schemas.microsoft.com/office/powerpoint/2010/main" val="285210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what I mean by that, I am invested in my own growth and the growth of those around me. I walk the walk…</a:t>
            </a:r>
            <a:r>
              <a:rPr lang="en-US" dirty="0" err="1"/>
              <a:t>Im</a:t>
            </a:r>
            <a:r>
              <a:rPr lang="en-US" dirty="0"/>
              <a:t> not fake, but I’m having a real </a:t>
            </a:r>
            <a:r>
              <a:rPr lang="en-US" dirty="0" err="1"/>
              <a:t>chritsian</a:t>
            </a:r>
            <a:r>
              <a:rPr lang="en-US" dirty="0"/>
              <a:t> experience as my life.</a:t>
            </a:r>
          </a:p>
          <a:p>
            <a:endParaRPr lang="en-US" dirty="0"/>
          </a:p>
          <a:p>
            <a:r>
              <a:rPr lang="en-US" dirty="0"/>
              <a:t>Note, the verse doesn’t simply say “bear” or “put up with”, but gives us a list for a heart check of :</a:t>
            </a:r>
          </a:p>
          <a:p>
            <a:r>
              <a:rPr lang="en-US" dirty="0">
                <a:solidFill>
                  <a:schemeClr val="bg1"/>
                </a:solidFill>
                <a:latin typeface="Helvetica Neue"/>
              </a:rPr>
              <a:t>“with all humility”</a:t>
            </a:r>
          </a:p>
          <a:p>
            <a:r>
              <a:rPr lang="en-US" dirty="0">
                <a:solidFill>
                  <a:schemeClr val="bg1"/>
                </a:solidFill>
                <a:latin typeface="Helvetica Neue"/>
              </a:rPr>
              <a:t>“and gentleness,” _I </a:t>
            </a:r>
            <a:r>
              <a:rPr lang="en-US" dirty="0" err="1">
                <a:solidFill>
                  <a:schemeClr val="bg1"/>
                </a:solidFill>
                <a:latin typeface="Helvetica Neue"/>
              </a:rPr>
              <a:t>gotta</a:t>
            </a:r>
            <a:r>
              <a:rPr lang="en-US" dirty="0">
                <a:solidFill>
                  <a:schemeClr val="bg1"/>
                </a:solidFill>
                <a:latin typeface="Helvetica Neue"/>
              </a:rPr>
              <a:t> work on that</a:t>
            </a:r>
          </a:p>
          <a:p>
            <a:r>
              <a:rPr lang="en-US" dirty="0">
                <a:solidFill>
                  <a:schemeClr val="bg1"/>
                </a:solidFill>
                <a:latin typeface="Helvetica Neue"/>
              </a:rPr>
              <a:t>“with patience,”</a:t>
            </a:r>
          </a:p>
          <a:p>
            <a:r>
              <a:rPr lang="en-US" dirty="0">
                <a:solidFill>
                  <a:schemeClr val="bg1"/>
                </a:solidFill>
                <a:latin typeface="Helvetica Neue"/>
              </a:rPr>
              <a:t>and “in love,” as you might with a dear family member</a:t>
            </a:r>
          </a:p>
          <a:p>
            <a:r>
              <a:rPr lang="en-US" dirty="0">
                <a:solidFill>
                  <a:schemeClr val="bg1"/>
                </a:solidFill>
                <a:latin typeface="Helvetica Neue"/>
              </a:rPr>
              <a:t>SO it’s not all people who might be easy to be around, but when we approach this as MY CHURCH and I’m humble, gentle, patient and loving, I can do </a:t>
            </a:r>
            <a:r>
              <a:rPr lang="en-US" dirty="0" err="1">
                <a:solidFill>
                  <a:schemeClr val="bg1"/>
                </a:solidFill>
                <a:latin typeface="Helvetica Neue"/>
              </a:rPr>
              <a:t>allthing</a:t>
            </a:r>
            <a:r>
              <a:rPr lang="en-US" dirty="0">
                <a:solidFill>
                  <a:schemeClr val="bg1"/>
                </a:solidFill>
                <a:latin typeface="Helvetica Neue"/>
              </a:rPr>
              <a:t> through him who strengthens me. </a:t>
            </a:r>
          </a:p>
          <a:p>
            <a:endParaRPr lang="en-US" dirty="0">
              <a:solidFill>
                <a:schemeClr val="bg1"/>
              </a:solidFill>
              <a:latin typeface="Helvetica Neue"/>
            </a:endParaRPr>
          </a:p>
          <a:p>
            <a:r>
              <a:rPr lang="en-US" dirty="0">
                <a:solidFill>
                  <a:schemeClr val="bg1"/>
                </a:solidFill>
                <a:latin typeface="Helvetica Neue"/>
              </a:rPr>
              <a:t>Maintaining the unity is important and necessary for MY CHURCH to be healthy. And each person here is a part of that. </a:t>
            </a:r>
            <a:endParaRPr lang="en-US" dirty="0"/>
          </a:p>
        </p:txBody>
      </p:sp>
      <p:sp>
        <p:nvSpPr>
          <p:cNvPr id="4" name="Slide Number Placeholder 3"/>
          <p:cNvSpPr>
            <a:spLocks noGrp="1"/>
          </p:cNvSpPr>
          <p:nvPr>
            <p:ph type="sldNum" sz="quarter" idx="10"/>
          </p:nvPr>
        </p:nvSpPr>
        <p:spPr/>
        <p:txBody>
          <a:bodyPr/>
          <a:lstStyle/>
          <a:p>
            <a:fld id="{978129AE-AD37-4363-8312-30846EB2BE39}" type="slidenum">
              <a:rPr lang="en-US" smtClean="0"/>
              <a:t>11</a:t>
            </a:fld>
            <a:endParaRPr lang="en-US"/>
          </a:p>
        </p:txBody>
      </p:sp>
    </p:spTree>
    <p:extLst>
      <p:ext uri="{BB962C8B-B14F-4D97-AF65-F5344CB8AC3E}">
        <p14:creationId xmlns:p14="http://schemas.microsoft.com/office/powerpoint/2010/main" val="197388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12</a:t>
            </a:fld>
            <a:endParaRPr lang="en-US"/>
          </a:p>
        </p:txBody>
      </p:sp>
    </p:spTree>
    <p:extLst>
      <p:ext uri="{BB962C8B-B14F-4D97-AF65-F5344CB8AC3E}">
        <p14:creationId xmlns:p14="http://schemas.microsoft.com/office/powerpoint/2010/main" val="128278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unity comes up as an important feature of MY church. As the church grows tighter and stronger, so do I. </a:t>
            </a:r>
          </a:p>
          <a:p>
            <a:endParaRPr lang="en-US" dirty="0"/>
          </a:p>
          <a:p>
            <a:r>
              <a:rPr lang="en-US" dirty="0"/>
              <a:t>Here’s a challenge, are you more mature as a Christian than you were a couple of months ago? A couple of years ago? A couple of decades ago? Are the struggles that plague you held at bay more often or is the struggle the same? Are you able to use scripture in your daily life in and out of Christian </a:t>
            </a:r>
            <a:r>
              <a:rPr lang="en-US" dirty="0" err="1"/>
              <a:t>cicels</a:t>
            </a:r>
            <a:r>
              <a:rPr lang="en-US" dirty="0"/>
              <a:t> better than you used to? Are you more patient, loving, joyful?</a:t>
            </a:r>
          </a:p>
          <a:p>
            <a:endParaRPr lang="en-US" dirty="0"/>
          </a:p>
          <a:p>
            <a:r>
              <a:rPr lang="en-US" dirty="0"/>
              <a:t>Getting involved and equipped for ministry is a great way to boost </a:t>
            </a:r>
            <a:r>
              <a:rPr lang="en-US" dirty="0" err="1"/>
              <a:t>yourgrowth</a:t>
            </a:r>
            <a:r>
              <a:rPr lang="en-US" dirty="0"/>
              <a:t> and build relationships, and frankly drive you to prayer to attain and maintain unity </a:t>
            </a:r>
          </a:p>
        </p:txBody>
      </p:sp>
      <p:sp>
        <p:nvSpPr>
          <p:cNvPr id="4" name="Slide Number Placeholder 3"/>
          <p:cNvSpPr>
            <a:spLocks noGrp="1"/>
          </p:cNvSpPr>
          <p:nvPr>
            <p:ph type="sldNum" sz="quarter" idx="10"/>
          </p:nvPr>
        </p:nvSpPr>
        <p:spPr/>
        <p:txBody>
          <a:bodyPr/>
          <a:lstStyle/>
          <a:p>
            <a:fld id="{978129AE-AD37-4363-8312-30846EB2BE39}" type="slidenum">
              <a:rPr lang="en-US" smtClean="0"/>
              <a:t>13</a:t>
            </a:fld>
            <a:endParaRPr lang="en-US"/>
          </a:p>
        </p:txBody>
      </p:sp>
    </p:spTree>
    <p:extLst>
      <p:ext uri="{BB962C8B-B14F-4D97-AF65-F5344CB8AC3E}">
        <p14:creationId xmlns:p14="http://schemas.microsoft.com/office/powerpoint/2010/main" val="3358149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14</a:t>
            </a:fld>
            <a:endParaRPr lang="en-US"/>
          </a:p>
        </p:txBody>
      </p:sp>
    </p:spTree>
    <p:extLst>
      <p:ext uri="{BB962C8B-B14F-4D97-AF65-F5344CB8AC3E}">
        <p14:creationId xmlns:p14="http://schemas.microsoft.com/office/powerpoint/2010/main" val="159174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Leviticus 19:17? “You shall not hate your brother in your heart, but you shall reason frankly with your neighbor, lest you incur sin because of him.” Not just frankly, but lovingly, with  humility, patience, etc. </a:t>
            </a:r>
          </a:p>
          <a:p>
            <a:endParaRPr lang="en-US" dirty="0"/>
          </a:p>
          <a:p>
            <a:r>
              <a:rPr lang="en-US" dirty="0"/>
              <a:t>Who can state MY church’s mission? </a:t>
            </a:r>
            <a:r>
              <a:rPr lang="en-US" b="1" dirty="0"/>
              <a:t>Our mission is to glorify God by making disciples who know Christ, grow in Christ, and proclaim Christ.</a:t>
            </a:r>
          </a:p>
          <a:p>
            <a:endParaRPr lang="en-US" dirty="0"/>
          </a:p>
          <a:p>
            <a:r>
              <a:rPr lang="en-US" dirty="0"/>
              <a:t>As I’m maturing, I should be engaged with others at MY CHURCH, helping them to grow. As I grow, the thing MY CHURCH is doing becomes more important than my agenda, and I engage so MY CHURCH is healthy and is ministering to the members as well as to the community</a:t>
            </a:r>
            <a:endParaRPr lang="en-US" b="0" dirty="0"/>
          </a:p>
        </p:txBody>
      </p:sp>
      <p:sp>
        <p:nvSpPr>
          <p:cNvPr id="4" name="Slide Number Placeholder 3"/>
          <p:cNvSpPr>
            <a:spLocks noGrp="1"/>
          </p:cNvSpPr>
          <p:nvPr>
            <p:ph type="sldNum" sz="quarter" idx="10"/>
          </p:nvPr>
        </p:nvSpPr>
        <p:spPr/>
        <p:txBody>
          <a:bodyPr/>
          <a:lstStyle/>
          <a:p>
            <a:fld id="{978129AE-AD37-4363-8312-30846EB2BE39}" type="slidenum">
              <a:rPr lang="en-US" smtClean="0"/>
              <a:t>15</a:t>
            </a:fld>
            <a:endParaRPr lang="en-US"/>
          </a:p>
        </p:txBody>
      </p:sp>
    </p:spTree>
    <p:extLst>
      <p:ext uri="{BB962C8B-B14F-4D97-AF65-F5344CB8AC3E}">
        <p14:creationId xmlns:p14="http://schemas.microsoft.com/office/powerpoint/2010/main" val="2545650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all this is a nice message and I’m sure every here would say this makes sense, I agree with the idea, but can you say you are owning Darby Creek? Is it where you attend? Many of us manage tasks and operate functions, but if I  were to hold up my calendar, my attitude and my wallet to the couple hundred words here in Ephesians 4, am I my brothers keeper?</a:t>
            </a:r>
          </a:p>
          <a:p>
            <a:endParaRPr lang="en-US" dirty="0"/>
          </a:p>
          <a:p>
            <a:r>
              <a:rPr lang="en-US" dirty="0"/>
              <a:t>If you want to become that keeper, what are some practical ways to do that?  </a:t>
            </a:r>
          </a:p>
        </p:txBody>
      </p:sp>
      <p:sp>
        <p:nvSpPr>
          <p:cNvPr id="4" name="Slide Number Placeholder 3"/>
          <p:cNvSpPr>
            <a:spLocks noGrp="1"/>
          </p:cNvSpPr>
          <p:nvPr>
            <p:ph type="sldNum" sz="quarter" idx="10"/>
          </p:nvPr>
        </p:nvSpPr>
        <p:spPr/>
        <p:txBody>
          <a:bodyPr/>
          <a:lstStyle/>
          <a:p>
            <a:fld id="{978129AE-AD37-4363-8312-30846EB2BE39}" type="slidenum">
              <a:rPr lang="en-US" smtClean="0"/>
              <a:t>16</a:t>
            </a:fld>
            <a:endParaRPr lang="en-US"/>
          </a:p>
        </p:txBody>
      </p:sp>
    </p:spTree>
    <p:extLst>
      <p:ext uri="{BB962C8B-B14F-4D97-AF65-F5344CB8AC3E}">
        <p14:creationId xmlns:p14="http://schemas.microsoft.com/office/powerpoint/2010/main" val="92258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Gotta</a:t>
            </a:r>
            <a:r>
              <a:rPr lang="en-US" dirty="0"/>
              <a:t> eat!</a:t>
            </a:r>
          </a:p>
          <a:p>
            <a:endParaRPr lang="en-US" dirty="0"/>
          </a:p>
          <a:p>
            <a:r>
              <a:rPr lang="en-US" dirty="0"/>
              <a:t>Small groups – Ours meets Saturday nights; 30+ year age range, different distances on our life journey. Last night we were laughing as we read through the bible together, at how similar things in the bible are to today</a:t>
            </a:r>
          </a:p>
          <a:p>
            <a:endParaRPr lang="en-US" dirty="0"/>
          </a:p>
          <a:p>
            <a:r>
              <a:rPr lang="en-US" dirty="0"/>
              <a:t>Besides Sunday, what do you get involved with? How about your kids? </a:t>
            </a:r>
          </a:p>
          <a:p>
            <a:endParaRPr lang="en-US" dirty="0"/>
          </a:p>
          <a:p>
            <a:r>
              <a:rPr lang="en-US" dirty="0"/>
              <a:t>Do you know enough about MY Church to tell others how we can engage them in their lives? </a:t>
            </a:r>
          </a:p>
          <a:p>
            <a:endParaRPr lang="en-US" dirty="0"/>
          </a:p>
          <a:p>
            <a:r>
              <a:rPr lang="en-US" dirty="0"/>
              <a:t>Whether you like the way something is being done, can you get engaged as the next leader? Several times in several ministries, we’ve gone through hard change because the old way </a:t>
            </a:r>
            <a:r>
              <a:rPr lang="en-US" dirty="0" err="1"/>
              <a:t>wasn;t</a:t>
            </a:r>
            <a:r>
              <a:rPr lang="en-US" dirty="0"/>
              <a:t> working, but we needed fresh eyes, heart and ownership, that is humble, loving, and patient to come alongside and refresh it.</a:t>
            </a:r>
          </a:p>
        </p:txBody>
      </p:sp>
      <p:sp>
        <p:nvSpPr>
          <p:cNvPr id="4" name="Slide Number Placeholder 3"/>
          <p:cNvSpPr>
            <a:spLocks noGrp="1"/>
          </p:cNvSpPr>
          <p:nvPr>
            <p:ph type="sldNum" sz="quarter" idx="10"/>
          </p:nvPr>
        </p:nvSpPr>
        <p:spPr/>
        <p:txBody>
          <a:bodyPr/>
          <a:lstStyle/>
          <a:p>
            <a:fld id="{978129AE-AD37-4363-8312-30846EB2BE39}" type="slidenum">
              <a:rPr lang="en-US" smtClean="0"/>
              <a:t>17</a:t>
            </a:fld>
            <a:endParaRPr lang="en-US"/>
          </a:p>
        </p:txBody>
      </p:sp>
    </p:spTree>
    <p:extLst>
      <p:ext uri="{BB962C8B-B14F-4D97-AF65-F5344CB8AC3E}">
        <p14:creationId xmlns:p14="http://schemas.microsoft.com/office/powerpoint/2010/main" val="2234387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Adam’s punishment was loss of eternal life but also his work was now difficult. However, he taught his sons how to have a relationship with God</a:t>
            </a:r>
          </a:p>
          <a:p>
            <a:r>
              <a:rPr lang="en-US" dirty="0"/>
              <a:t>Cain’s additional punishment was he could no longer settle and be a successful farmer. He would always be on the run as a murderer and lose communion with God</a:t>
            </a:r>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18</a:t>
            </a:fld>
            <a:endParaRPr lang="en-US"/>
          </a:p>
        </p:txBody>
      </p:sp>
    </p:spTree>
    <p:extLst>
      <p:ext uri="{BB962C8B-B14F-4D97-AF65-F5344CB8AC3E}">
        <p14:creationId xmlns:p14="http://schemas.microsoft.com/office/powerpoint/2010/main" val="252664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I’ve alluded to some of this, but more to come. Hopefully you’ll bear with me and come back next week!</a:t>
            </a:r>
          </a:p>
          <a:p>
            <a:endParaRPr lang="en-US" dirty="0"/>
          </a:p>
          <a:p>
            <a:r>
              <a:rPr lang="en-US" dirty="0"/>
              <a:t>Lets pray</a:t>
            </a:r>
          </a:p>
        </p:txBody>
      </p:sp>
      <p:sp>
        <p:nvSpPr>
          <p:cNvPr id="4" name="Slide Number Placeholder 3"/>
          <p:cNvSpPr>
            <a:spLocks noGrp="1"/>
          </p:cNvSpPr>
          <p:nvPr>
            <p:ph type="sldNum" sz="quarter" idx="5"/>
          </p:nvPr>
        </p:nvSpPr>
        <p:spPr/>
        <p:txBody>
          <a:bodyPr/>
          <a:lstStyle/>
          <a:p>
            <a:fld id="{978129AE-AD37-4363-8312-30846EB2BE39}" type="slidenum">
              <a:rPr lang="en-US" smtClean="0"/>
              <a:t>19</a:t>
            </a:fld>
            <a:endParaRPr lang="en-US"/>
          </a:p>
        </p:txBody>
      </p:sp>
    </p:spTree>
    <p:extLst>
      <p:ext uri="{BB962C8B-B14F-4D97-AF65-F5344CB8AC3E}">
        <p14:creationId xmlns:p14="http://schemas.microsoft.com/office/powerpoint/2010/main" val="159939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a:t>
            </a:fld>
            <a:endParaRPr lang="en-US"/>
          </a:p>
        </p:txBody>
      </p:sp>
    </p:spTree>
    <p:extLst>
      <p:ext uri="{BB962C8B-B14F-4D97-AF65-F5344CB8AC3E}">
        <p14:creationId xmlns:p14="http://schemas.microsoft.com/office/powerpoint/2010/main" val="72897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20</a:t>
            </a:fld>
            <a:endParaRPr lang="en-US"/>
          </a:p>
        </p:txBody>
      </p:sp>
    </p:spTree>
    <p:extLst>
      <p:ext uri="{BB962C8B-B14F-4D97-AF65-F5344CB8AC3E}">
        <p14:creationId xmlns:p14="http://schemas.microsoft.com/office/powerpoint/2010/main" val="298750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3</a:t>
            </a:fld>
            <a:endParaRPr lang="en-US"/>
          </a:p>
        </p:txBody>
      </p:sp>
    </p:spTree>
    <p:extLst>
      <p:ext uri="{BB962C8B-B14F-4D97-AF65-F5344CB8AC3E}">
        <p14:creationId xmlns:p14="http://schemas.microsoft.com/office/powerpoint/2010/main" val="241962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4</a:t>
            </a:fld>
            <a:endParaRPr lang="en-US"/>
          </a:p>
        </p:txBody>
      </p:sp>
    </p:spTree>
    <p:extLst>
      <p:ext uri="{BB962C8B-B14F-4D97-AF65-F5344CB8AC3E}">
        <p14:creationId xmlns:p14="http://schemas.microsoft.com/office/powerpoint/2010/main" val="303402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129AE-AD37-4363-8312-30846EB2BE39}" type="slidenum">
              <a:rPr lang="en-US" smtClean="0"/>
              <a:t>5</a:t>
            </a:fld>
            <a:endParaRPr lang="en-US"/>
          </a:p>
        </p:txBody>
      </p:sp>
    </p:spTree>
    <p:extLst>
      <p:ext uri="{BB962C8B-B14F-4D97-AF65-F5344CB8AC3E}">
        <p14:creationId xmlns:p14="http://schemas.microsoft.com/office/powerpoint/2010/main" val="116044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6</a:t>
            </a:fld>
            <a:endParaRPr lang="en-US"/>
          </a:p>
        </p:txBody>
      </p:sp>
    </p:spTree>
    <p:extLst>
      <p:ext uri="{BB962C8B-B14F-4D97-AF65-F5344CB8AC3E}">
        <p14:creationId xmlns:p14="http://schemas.microsoft.com/office/powerpoint/2010/main" val="356059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129AE-AD37-4363-8312-30846EB2BE39}" type="slidenum">
              <a:rPr lang="en-US" smtClean="0"/>
              <a:t>7</a:t>
            </a:fld>
            <a:endParaRPr lang="en-US"/>
          </a:p>
        </p:txBody>
      </p:sp>
    </p:spTree>
    <p:extLst>
      <p:ext uri="{BB962C8B-B14F-4D97-AF65-F5344CB8AC3E}">
        <p14:creationId xmlns:p14="http://schemas.microsoft.com/office/powerpoint/2010/main" val="2544834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a:t>
            </a:r>
            <a:r>
              <a:rPr lang="en-US" dirty="0" err="1"/>
              <a:t>Deut</a:t>
            </a:r>
            <a:r>
              <a:rPr lang="en-US" dirty="0"/>
              <a:t> – GLEANING and RUTH/BOAZ</a:t>
            </a:r>
          </a:p>
          <a:p>
            <a:r>
              <a:rPr lang="en-US" dirty="0"/>
              <a:t>So these are laws that require us to care for others</a:t>
            </a:r>
          </a:p>
          <a:p>
            <a:r>
              <a:rPr lang="en-US" dirty="0"/>
              <a:t>Being made in the image of God we should have some innate desire to care?</a:t>
            </a:r>
          </a:p>
          <a:p>
            <a:r>
              <a:rPr lang="en-US" dirty="0"/>
              <a:t>Job, proverbs, Acts</a:t>
            </a:r>
          </a:p>
          <a:p>
            <a:endParaRPr lang="en-US" dirty="0"/>
          </a:p>
          <a:p>
            <a:r>
              <a:rPr lang="en-US" dirty="0"/>
              <a:t>WARNING – keeping isn’t necessarily all skittles and puppy dogs…really appreciate the Leviticus 19:17 – lets reason with one another, and I think people in the church family could be a light to the world just by doing this differently. Don’t avoid conflict, but out of a sense of preserving the relationship, have hard conversations, explain what feels like an offense, offer points of view</a:t>
            </a:r>
          </a:p>
          <a:p>
            <a:endParaRPr lang="en-US" dirty="0"/>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8</a:t>
            </a:fld>
            <a:endParaRPr lang="en-US"/>
          </a:p>
        </p:txBody>
      </p:sp>
    </p:spTree>
    <p:extLst>
      <p:ext uri="{BB962C8B-B14F-4D97-AF65-F5344CB8AC3E}">
        <p14:creationId xmlns:p14="http://schemas.microsoft.com/office/powerpoint/2010/main" val="280227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So, yes, each of us is our Brother’s keeper, and as such, when we dig into the brothers and sisters at Darby Creek , this organization changes from someplace I attend to someplace that is mine.</a:t>
            </a:r>
          </a:p>
          <a:p>
            <a:pPr defTabSz="915772">
              <a:defRPr/>
            </a:pPr>
            <a:endParaRPr lang="en-US" dirty="0"/>
          </a:p>
          <a:p>
            <a:pPr defTabSz="915772">
              <a:defRPr/>
            </a:pPr>
            <a:r>
              <a:rPr lang="en-US" dirty="0"/>
              <a:t>So when this church is your church, what implications are there? Each of us becomes a fixture in the organization. Each of us shares time, space, and experiences together. Perhaps each of us shares in the financial support, through tithes or gifts. And many of us invite people to come be a part of us. For the rest of today and into next week, I want to jump in to Paul’s writings to the church at </a:t>
            </a:r>
            <a:r>
              <a:rPr lang="en-US" dirty="0" err="1"/>
              <a:t>Ephesis</a:t>
            </a:r>
            <a:r>
              <a:rPr lang="en-US" dirty="0"/>
              <a:t>. It was like Darby Creek, being a western culture church, largely made up of people who came to choose </a:t>
            </a:r>
            <a:r>
              <a:rPr lang="en-US" dirty="0" err="1"/>
              <a:t>chritianity</a:t>
            </a:r>
            <a:r>
              <a:rPr lang="en-US" dirty="0"/>
              <a:t> on their own faith journey as opposed to being born into it. The group as a whole didn’t have decades of bible experience, though they had leaders dedicated to the scriptures. However, they were devout, loving God and the </a:t>
            </a:r>
            <a:r>
              <a:rPr lang="en-US" dirty="0" err="1"/>
              <a:t>teachnigs</a:t>
            </a:r>
            <a:r>
              <a:rPr lang="en-US" dirty="0"/>
              <a:t> about him. Paul the apostle went there with at least one couple Priscilla and Aquilla . Those two were key in helping a young, energized Christian by the name of Apollos. SO like us, the church at Ephesus was not set squarely on the shoulder of full time preachers, but an active “</a:t>
            </a:r>
            <a:r>
              <a:rPr lang="en-US" dirty="0" err="1"/>
              <a:t>layity</a:t>
            </a:r>
            <a:r>
              <a:rPr lang="en-US" dirty="0"/>
              <a:t>”</a:t>
            </a:r>
          </a:p>
          <a:p>
            <a:pPr defTabSz="915772">
              <a:defRPr/>
            </a:pPr>
            <a:endParaRPr lang="en-US" dirty="0"/>
          </a:p>
          <a:p>
            <a:pPr defTabSz="915772">
              <a:defRPr/>
            </a:pPr>
            <a:r>
              <a:rPr lang="en-US" dirty="0"/>
              <a:t>The church at Ephesus was also located in a city that was hostile towards the Gospel. Based on some of the conversations recorded in Acts18 &amp; 19, they were an educated and prosperous city.  </a:t>
            </a:r>
          </a:p>
          <a:p>
            <a:pPr defTabSz="915772">
              <a:defRPr/>
            </a:pPr>
            <a:endParaRPr lang="en-US" dirty="0"/>
          </a:p>
          <a:p>
            <a:pPr defTabSz="915772">
              <a:defRPr/>
            </a:pPr>
            <a:r>
              <a:rPr lang="en-US" dirty="0"/>
              <a:t>Finally, The letter to the </a:t>
            </a:r>
            <a:r>
              <a:rPr lang="en-US" dirty="0" err="1"/>
              <a:t>ephesians</a:t>
            </a:r>
            <a:r>
              <a:rPr lang="en-US" dirty="0"/>
              <a:t> reflects a higher level of growth and </a:t>
            </a:r>
            <a:r>
              <a:rPr lang="en-US" dirty="0" err="1"/>
              <a:t>engagemet</a:t>
            </a:r>
            <a:r>
              <a:rPr lang="en-US" dirty="0"/>
              <a:t> of a healthy church. Paul isn’t writing to correct errors or blatant wickedness in the church, but is developing and promoting the maturity of the church family there, a church where members certainly said this is MY church. So lets take a look</a:t>
            </a:r>
          </a:p>
          <a:p>
            <a:endParaRPr lang="en-US" dirty="0"/>
          </a:p>
        </p:txBody>
      </p:sp>
      <p:sp>
        <p:nvSpPr>
          <p:cNvPr id="4" name="Slide Number Placeholder 3"/>
          <p:cNvSpPr>
            <a:spLocks noGrp="1"/>
          </p:cNvSpPr>
          <p:nvPr>
            <p:ph type="sldNum" sz="quarter" idx="5"/>
          </p:nvPr>
        </p:nvSpPr>
        <p:spPr/>
        <p:txBody>
          <a:bodyPr/>
          <a:lstStyle/>
          <a:p>
            <a:fld id="{978129AE-AD37-4363-8312-30846EB2BE39}" type="slidenum">
              <a:rPr lang="en-US" smtClean="0"/>
              <a:t>9</a:t>
            </a:fld>
            <a:endParaRPr lang="en-US"/>
          </a:p>
        </p:txBody>
      </p:sp>
    </p:spTree>
    <p:extLst>
      <p:ext uri="{BB962C8B-B14F-4D97-AF65-F5344CB8AC3E}">
        <p14:creationId xmlns:p14="http://schemas.microsoft.com/office/powerpoint/2010/main" val="413182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2/10/2019</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2/10/2019</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blegateway.com/passage/?search=Ephesians+4&amp;version=ESV#fen-ESV-29267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biblegateway.com/passage/?search=Ephesians+4&amp;version=ESV#fen-ESV-29269e" TargetMode="External"/><Relationship Id="rId4" Type="http://schemas.openxmlformats.org/officeDocument/2006/relationships/hyperlink" Target="https://www.biblegateway.com/passage/?search=Ephesians+4&amp;version=ESV#fen-ESV-29267d"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iblegateway.com/passage/?search=Genesis+4&amp;version=ESV#fen-ESV-81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4BD74-14E1-B64B-B666-57CBBAF3AD32}"/>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6AC225F6-1C80-094B-BB00-E904F8EC8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308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6F3DF3-4C88-4CCF-AC7F-410417929579}"/>
              </a:ext>
            </a:extLst>
          </p:cNvPr>
          <p:cNvSpPr>
            <a:spLocks noGrp="1"/>
          </p:cNvSpPr>
          <p:nvPr>
            <p:ph type="title"/>
          </p:nvPr>
        </p:nvSpPr>
        <p:spPr>
          <a:xfrm>
            <a:off x="838200" y="365125"/>
            <a:ext cx="10515600" cy="1325563"/>
          </a:xfrm>
        </p:spPr>
        <p:txBody>
          <a:bodyPr/>
          <a:lstStyle/>
          <a:p>
            <a:r>
              <a:rPr lang="en-US" b="1" dirty="0">
                <a:solidFill>
                  <a:srgbClr val="00B0F0"/>
                </a:solidFill>
              </a:rPr>
              <a:t>Darby Creek is </a:t>
            </a:r>
            <a:r>
              <a:rPr lang="en-US" b="1" dirty="0">
                <a:solidFill>
                  <a:srgbClr val="92D050"/>
                </a:solidFill>
              </a:rPr>
              <a:t>My</a:t>
            </a:r>
            <a:r>
              <a:rPr lang="en-US" b="1" dirty="0">
                <a:solidFill>
                  <a:srgbClr val="00B0F0"/>
                </a:solidFill>
              </a:rPr>
              <a:t> Church</a:t>
            </a:r>
          </a:p>
        </p:txBody>
      </p:sp>
      <p:sp>
        <p:nvSpPr>
          <p:cNvPr id="5" name="Content Placeholder 2">
            <a:extLst>
              <a:ext uri="{FF2B5EF4-FFF2-40B4-BE49-F238E27FC236}">
                <a16:creationId xmlns:a16="http://schemas.microsoft.com/office/drawing/2014/main" id="{F2D719F7-9937-471B-9623-36B53EF66198}"/>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6" name="Rectangle 5">
            <a:extLst>
              <a:ext uri="{FF2B5EF4-FFF2-40B4-BE49-F238E27FC236}">
                <a16:creationId xmlns:a16="http://schemas.microsoft.com/office/drawing/2014/main" id="{14176998-DE09-4421-ADF0-C7853CD343AF}"/>
              </a:ext>
            </a:extLst>
          </p:cNvPr>
          <p:cNvSpPr/>
          <p:nvPr/>
        </p:nvSpPr>
        <p:spPr>
          <a:xfrm>
            <a:off x="838200" y="2050158"/>
            <a:ext cx="9971314" cy="2246769"/>
          </a:xfrm>
          <a:prstGeom prst="rect">
            <a:avLst/>
          </a:prstGeom>
        </p:spPr>
        <p:txBody>
          <a:bodyPr wrap="square">
            <a:spAutoFit/>
          </a:bodyPr>
          <a:lstStyle/>
          <a:p>
            <a:r>
              <a:rPr lang="en-US" sz="2800" dirty="0">
                <a:solidFill>
                  <a:schemeClr val="bg1"/>
                </a:solidFill>
                <a:latin typeface="Helvetica Neue"/>
              </a:rPr>
              <a:t>I therefore, a prisoner for the Lord, urge you to </a:t>
            </a:r>
            <a:r>
              <a:rPr lang="en-US" sz="2800" b="1" dirty="0">
                <a:solidFill>
                  <a:srgbClr val="FFFF00"/>
                </a:solidFill>
                <a:latin typeface="Helvetica Neue"/>
              </a:rPr>
              <a:t>walk</a:t>
            </a:r>
            <a:r>
              <a:rPr lang="en-US" sz="2800" dirty="0">
                <a:solidFill>
                  <a:schemeClr val="bg1"/>
                </a:solidFill>
                <a:latin typeface="Helvetica Neue"/>
              </a:rPr>
              <a:t> in a manner worthy of the calling to which you have been called, </a:t>
            </a:r>
            <a:r>
              <a:rPr lang="en-US" sz="2800" b="1" baseline="30000" dirty="0">
                <a:solidFill>
                  <a:schemeClr val="bg1"/>
                </a:solidFill>
                <a:latin typeface="Arial" panose="020B0604020202020204" pitchFamily="34" charset="0"/>
              </a:rPr>
              <a:t>2 </a:t>
            </a:r>
            <a:r>
              <a:rPr lang="en-US" sz="2800" dirty="0">
                <a:solidFill>
                  <a:schemeClr val="bg1"/>
                </a:solidFill>
                <a:latin typeface="Helvetica Neue"/>
              </a:rPr>
              <a:t>with all humility and gentleness, with patience, </a:t>
            </a:r>
            <a:r>
              <a:rPr lang="en-US" sz="2800" b="1" dirty="0">
                <a:solidFill>
                  <a:srgbClr val="FFFF00"/>
                </a:solidFill>
                <a:latin typeface="Helvetica Neue"/>
              </a:rPr>
              <a:t>bearing</a:t>
            </a:r>
            <a:r>
              <a:rPr lang="en-US" sz="2800" dirty="0">
                <a:solidFill>
                  <a:schemeClr val="bg1"/>
                </a:solidFill>
                <a:latin typeface="Helvetica Neue"/>
              </a:rPr>
              <a:t> with one another in love, </a:t>
            </a:r>
            <a:r>
              <a:rPr lang="en-US" sz="2800" b="1" baseline="30000" dirty="0">
                <a:solidFill>
                  <a:schemeClr val="bg1"/>
                </a:solidFill>
                <a:latin typeface="Arial" panose="020B0604020202020204" pitchFamily="34" charset="0"/>
              </a:rPr>
              <a:t>3 </a:t>
            </a:r>
            <a:r>
              <a:rPr lang="en-US" sz="2800" dirty="0">
                <a:solidFill>
                  <a:schemeClr val="bg1"/>
                </a:solidFill>
                <a:latin typeface="Helvetica Neue"/>
              </a:rPr>
              <a:t>eager to </a:t>
            </a:r>
            <a:r>
              <a:rPr lang="en-US" sz="2800" b="1" dirty="0">
                <a:solidFill>
                  <a:srgbClr val="FFFF00"/>
                </a:solidFill>
                <a:latin typeface="Helvetica Neue"/>
              </a:rPr>
              <a:t>maintain</a:t>
            </a:r>
            <a:r>
              <a:rPr lang="en-US" sz="2800" dirty="0">
                <a:solidFill>
                  <a:schemeClr val="bg1"/>
                </a:solidFill>
                <a:latin typeface="Helvetica Neue"/>
              </a:rPr>
              <a:t> the unity of the Spirit in the bond of peace. </a:t>
            </a:r>
            <a:endParaRPr lang="en-US" sz="2800" dirty="0">
              <a:solidFill>
                <a:schemeClr val="bg1"/>
              </a:solidFill>
            </a:endParaRPr>
          </a:p>
        </p:txBody>
      </p:sp>
      <p:sp>
        <p:nvSpPr>
          <p:cNvPr id="7" name="TextBox 6">
            <a:extLst>
              <a:ext uri="{FF2B5EF4-FFF2-40B4-BE49-F238E27FC236}">
                <a16:creationId xmlns:a16="http://schemas.microsoft.com/office/drawing/2014/main" id="{C340B2FD-8995-47B4-B9A6-713DB846B8F7}"/>
              </a:ext>
            </a:extLst>
          </p:cNvPr>
          <p:cNvSpPr txBox="1"/>
          <p:nvPr/>
        </p:nvSpPr>
        <p:spPr>
          <a:xfrm>
            <a:off x="838200" y="1367522"/>
            <a:ext cx="3126177" cy="646331"/>
          </a:xfrm>
          <a:prstGeom prst="rect">
            <a:avLst/>
          </a:prstGeom>
          <a:noFill/>
        </p:spPr>
        <p:txBody>
          <a:bodyPr wrap="none" rtlCol="0">
            <a:spAutoFit/>
          </a:bodyPr>
          <a:lstStyle/>
          <a:p>
            <a:r>
              <a:rPr lang="en-US" sz="3600" dirty="0">
                <a:solidFill>
                  <a:srgbClr val="FFFF00"/>
                </a:solidFill>
              </a:rPr>
              <a:t>Ephesians 4:1-4</a:t>
            </a:r>
          </a:p>
        </p:txBody>
      </p:sp>
    </p:spTree>
    <p:extLst>
      <p:ext uri="{BB962C8B-B14F-4D97-AF65-F5344CB8AC3E}">
        <p14:creationId xmlns:p14="http://schemas.microsoft.com/office/powerpoint/2010/main" val="306599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799271" y="667800"/>
            <a:ext cx="10593458" cy="3293209"/>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DCC is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I</a:t>
            </a: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walk the walk, bear with others, and personally maintain the unity of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p:txBody>
      </p:sp>
    </p:spTree>
    <p:extLst>
      <p:ext uri="{BB962C8B-B14F-4D97-AF65-F5344CB8AC3E}">
        <p14:creationId xmlns:p14="http://schemas.microsoft.com/office/powerpoint/2010/main" val="373543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6F3DF3-4C88-4CCF-AC7F-410417929579}"/>
              </a:ext>
            </a:extLst>
          </p:cNvPr>
          <p:cNvSpPr>
            <a:spLocks noGrp="1"/>
          </p:cNvSpPr>
          <p:nvPr>
            <p:ph type="title"/>
          </p:nvPr>
        </p:nvSpPr>
        <p:spPr>
          <a:xfrm>
            <a:off x="838200" y="365125"/>
            <a:ext cx="10515600" cy="1325563"/>
          </a:xfrm>
        </p:spPr>
        <p:txBody>
          <a:bodyPr/>
          <a:lstStyle/>
          <a:p>
            <a:r>
              <a:rPr lang="en-US" b="1" dirty="0">
                <a:solidFill>
                  <a:srgbClr val="00B0F0"/>
                </a:solidFill>
              </a:rPr>
              <a:t>Darby Creek is </a:t>
            </a:r>
            <a:r>
              <a:rPr lang="en-US" b="1" dirty="0">
                <a:solidFill>
                  <a:srgbClr val="92D050"/>
                </a:solidFill>
              </a:rPr>
              <a:t>My</a:t>
            </a:r>
            <a:r>
              <a:rPr lang="en-US" b="1" dirty="0">
                <a:solidFill>
                  <a:srgbClr val="00B0F0"/>
                </a:solidFill>
              </a:rPr>
              <a:t> Church</a:t>
            </a:r>
          </a:p>
        </p:txBody>
      </p:sp>
      <p:sp>
        <p:nvSpPr>
          <p:cNvPr id="5" name="Content Placeholder 2">
            <a:extLst>
              <a:ext uri="{FF2B5EF4-FFF2-40B4-BE49-F238E27FC236}">
                <a16:creationId xmlns:a16="http://schemas.microsoft.com/office/drawing/2014/main" id="{F2D719F7-9937-471B-9623-36B53EF66198}"/>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6" name="Rectangle 5">
            <a:extLst>
              <a:ext uri="{FF2B5EF4-FFF2-40B4-BE49-F238E27FC236}">
                <a16:creationId xmlns:a16="http://schemas.microsoft.com/office/drawing/2014/main" id="{14176998-DE09-4421-ADF0-C7853CD343AF}"/>
              </a:ext>
            </a:extLst>
          </p:cNvPr>
          <p:cNvSpPr/>
          <p:nvPr/>
        </p:nvSpPr>
        <p:spPr>
          <a:xfrm>
            <a:off x="936171" y="2050158"/>
            <a:ext cx="9873343" cy="2677656"/>
          </a:xfrm>
          <a:prstGeom prst="rect">
            <a:avLst/>
          </a:prstGeom>
        </p:spPr>
        <p:txBody>
          <a:bodyPr wrap="square">
            <a:spAutoFit/>
          </a:bodyPr>
          <a:lstStyle/>
          <a:p>
            <a:r>
              <a:rPr lang="en-US" sz="2800" dirty="0">
                <a:solidFill>
                  <a:schemeClr val="bg1"/>
                </a:solidFill>
              </a:rPr>
              <a:t> </a:t>
            </a:r>
            <a:r>
              <a:rPr lang="en-US" sz="2800" b="1" baseline="30000" dirty="0">
                <a:solidFill>
                  <a:schemeClr val="bg1"/>
                </a:solidFill>
              </a:rPr>
              <a:t>11 </a:t>
            </a:r>
            <a:r>
              <a:rPr lang="en-US" sz="2800" dirty="0">
                <a:solidFill>
                  <a:schemeClr val="bg1"/>
                </a:solidFill>
              </a:rPr>
              <a:t>And He gave the apostles, the prophets, the evangelists, the shepherds</a:t>
            </a:r>
            <a:r>
              <a:rPr lang="en-US" sz="2800" baseline="30000" dirty="0">
                <a:solidFill>
                  <a:schemeClr val="bg1"/>
                </a:solidFill>
              </a:rPr>
              <a:t>[</a:t>
            </a:r>
            <a:r>
              <a:rPr lang="en-US" sz="2800" baseline="30000" dirty="0">
                <a:solidFill>
                  <a:schemeClr val="bg1"/>
                </a:solidFill>
                <a:hlinkClick r:id="rId3" tooltip="See footnote c">
                  <a:extLst>
                    <a:ext uri="{A12FA001-AC4F-418D-AE19-62706E023703}">
                      <ahyp:hlinkClr xmlns:ahyp="http://schemas.microsoft.com/office/drawing/2018/hyperlinkcolor" val="tx"/>
                    </a:ext>
                  </a:extLst>
                </a:hlinkClick>
              </a:rPr>
              <a:t>c</a:t>
            </a:r>
            <a:r>
              <a:rPr lang="en-US" sz="2800" baseline="30000" dirty="0">
                <a:solidFill>
                  <a:schemeClr val="bg1"/>
                </a:solidFill>
              </a:rPr>
              <a:t>]</a:t>
            </a:r>
            <a:r>
              <a:rPr lang="en-US" sz="2800" dirty="0">
                <a:solidFill>
                  <a:schemeClr val="bg1"/>
                </a:solidFill>
              </a:rPr>
              <a:t> and teachers,</a:t>
            </a:r>
            <a:r>
              <a:rPr lang="en-US" sz="2800" baseline="30000" dirty="0">
                <a:solidFill>
                  <a:schemeClr val="bg1"/>
                </a:solidFill>
              </a:rPr>
              <a:t>[</a:t>
            </a:r>
            <a:r>
              <a:rPr lang="en-US" sz="2800" baseline="30000" dirty="0">
                <a:solidFill>
                  <a:schemeClr val="bg1"/>
                </a:solidFill>
                <a:hlinkClick r:id="rId4" tooltip="See footnote d">
                  <a:extLst>
                    <a:ext uri="{A12FA001-AC4F-418D-AE19-62706E023703}">
                      <ahyp:hlinkClr xmlns:ahyp="http://schemas.microsoft.com/office/drawing/2018/hyperlinkcolor" val="tx"/>
                    </a:ext>
                  </a:extLst>
                </a:hlinkClick>
              </a:rPr>
              <a:t>d</a:t>
            </a:r>
            <a:r>
              <a:rPr lang="en-US" sz="2800" baseline="30000" dirty="0">
                <a:solidFill>
                  <a:schemeClr val="bg1"/>
                </a:solidFill>
              </a:rPr>
              <a:t>]</a:t>
            </a:r>
            <a:r>
              <a:rPr lang="en-US" sz="2800" dirty="0">
                <a:solidFill>
                  <a:schemeClr val="bg1"/>
                </a:solidFill>
              </a:rPr>
              <a:t> </a:t>
            </a:r>
            <a:r>
              <a:rPr lang="en-US" sz="2800" b="1" baseline="30000" dirty="0">
                <a:solidFill>
                  <a:schemeClr val="bg1"/>
                </a:solidFill>
              </a:rPr>
              <a:t>12 </a:t>
            </a:r>
            <a:r>
              <a:rPr lang="en-US" sz="2800" dirty="0">
                <a:solidFill>
                  <a:schemeClr val="bg1"/>
                </a:solidFill>
              </a:rPr>
              <a:t>to </a:t>
            </a:r>
            <a:r>
              <a:rPr lang="en-US" sz="2800" b="1" dirty="0">
                <a:solidFill>
                  <a:srgbClr val="FFFF00"/>
                </a:solidFill>
              </a:rPr>
              <a:t>equip</a:t>
            </a:r>
            <a:r>
              <a:rPr lang="en-US" sz="2800" dirty="0">
                <a:solidFill>
                  <a:schemeClr val="bg1"/>
                </a:solidFill>
              </a:rPr>
              <a:t> the saints for the </a:t>
            </a:r>
            <a:r>
              <a:rPr lang="en-US" sz="2800" b="1" dirty="0">
                <a:solidFill>
                  <a:srgbClr val="FFFF00"/>
                </a:solidFill>
              </a:rPr>
              <a:t>work of ministry</a:t>
            </a:r>
            <a:r>
              <a:rPr lang="en-US" sz="2800" b="1" dirty="0">
                <a:solidFill>
                  <a:schemeClr val="bg1"/>
                </a:solidFill>
              </a:rPr>
              <a:t>,</a:t>
            </a:r>
            <a:r>
              <a:rPr lang="en-US" sz="2800" dirty="0">
                <a:solidFill>
                  <a:schemeClr val="bg1"/>
                </a:solidFill>
              </a:rPr>
              <a:t> for </a:t>
            </a:r>
            <a:r>
              <a:rPr lang="en-US" sz="2800" b="1" dirty="0">
                <a:solidFill>
                  <a:srgbClr val="FFFF00"/>
                </a:solidFill>
              </a:rPr>
              <a:t>building up</a:t>
            </a:r>
            <a:r>
              <a:rPr lang="en-US" sz="2800" dirty="0">
                <a:solidFill>
                  <a:schemeClr val="bg1"/>
                </a:solidFill>
              </a:rPr>
              <a:t> the body of Christ, </a:t>
            </a:r>
            <a:r>
              <a:rPr lang="en-US" sz="2800" b="1" baseline="30000" dirty="0">
                <a:solidFill>
                  <a:schemeClr val="bg1"/>
                </a:solidFill>
              </a:rPr>
              <a:t>13 </a:t>
            </a:r>
            <a:r>
              <a:rPr lang="en-US" sz="2800" dirty="0">
                <a:solidFill>
                  <a:schemeClr val="bg1"/>
                </a:solidFill>
              </a:rPr>
              <a:t>until we all </a:t>
            </a:r>
            <a:r>
              <a:rPr lang="en-US" sz="2800" b="1" dirty="0">
                <a:solidFill>
                  <a:srgbClr val="FFFF00"/>
                </a:solidFill>
              </a:rPr>
              <a:t>attain</a:t>
            </a:r>
            <a:r>
              <a:rPr lang="en-US" sz="2800" b="1" dirty="0">
                <a:solidFill>
                  <a:schemeClr val="bg1"/>
                </a:solidFill>
              </a:rPr>
              <a:t> </a:t>
            </a:r>
            <a:r>
              <a:rPr lang="en-US" sz="2800" dirty="0">
                <a:solidFill>
                  <a:schemeClr val="bg1"/>
                </a:solidFill>
              </a:rPr>
              <a:t>to the unity of the faith and of the knowledge of the Son of God, to </a:t>
            </a:r>
            <a:r>
              <a:rPr lang="en-US" sz="2800" b="1" dirty="0">
                <a:solidFill>
                  <a:srgbClr val="FFFF00"/>
                </a:solidFill>
              </a:rPr>
              <a:t>mature</a:t>
            </a:r>
            <a:r>
              <a:rPr lang="en-US" sz="2800" dirty="0">
                <a:solidFill>
                  <a:schemeClr val="bg1"/>
                </a:solidFill>
              </a:rPr>
              <a:t> manhood,</a:t>
            </a:r>
            <a:r>
              <a:rPr lang="en-US" sz="2800" baseline="30000" dirty="0">
                <a:solidFill>
                  <a:schemeClr val="bg1"/>
                </a:solidFill>
              </a:rPr>
              <a:t>[</a:t>
            </a:r>
            <a:r>
              <a:rPr lang="en-US" sz="2800" baseline="30000" dirty="0">
                <a:solidFill>
                  <a:schemeClr val="bg1"/>
                </a:solidFill>
                <a:hlinkClick r:id="rId5" tooltip="See footnote e">
                  <a:extLst>
                    <a:ext uri="{A12FA001-AC4F-418D-AE19-62706E023703}">
                      <ahyp:hlinkClr xmlns:ahyp="http://schemas.microsoft.com/office/drawing/2018/hyperlinkcolor" val="tx"/>
                    </a:ext>
                  </a:extLst>
                </a:hlinkClick>
              </a:rPr>
              <a:t>e</a:t>
            </a:r>
            <a:r>
              <a:rPr lang="en-US" sz="2800" baseline="30000" dirty="0">
                <a:solidFill>
                  <a:schemeClr val="bg1"/>
                </a:solidFill>
              </a:rPr>
              <a:t>]</a:t>
            </a:r>
            <a:r>
              <a:rPr lang="en-US" sz="2800" dirty="0">
                <a:solidFill>
                  <a:schemeClr val="bg1"/>
                </a:solidFill>
              </a:rPr>
              <a:t> to the measure of the stature of the fullness of Christ,</a:t>
            </a:r>
          </a:p>
        </p:txBody>
      </p:sp>
      <p:sp>
        <p:nvSpPr>
          <p:cNvPr id="7" name="TextBox 6">
            <a:extLst>
              <a:ext uri="{FF2B5EF4-FFF2-40B4-BE49-F238E27FC236}">
                <a16:creationId xmlns:a16="http://schemas.microsoft.com/office/drawing/2014/main" id="{C340B2FD-8995-47B4-B9A6-713DB846B8F7}"/>
              </a:ext>
            </a:extLst>
          </p:cNvPr>
          <p:cNvSpPr txBox="1"/>
          <p:nvPr/>
        </p:nvSpPr>
        <p:spPr>
          <a:xfrm>
            <a:off x="838200" y="1367522"/>
            <a:ext cx="3594254" cy="646331"/>
          </a:xfrm>
          <a:prstGeom prst="rect">
            <a:avLst/>
          </a:prstGeom>
          <a:noFill/>
        </p:spPr>
        <p:txBody>
          <a:bodyPr wrap="none" rtlCol="0">
            <a:spAutoFit/>
          </a:bodyPr>
          <a:lstStyle/>
          <a:p>
            <a:r>
              <a:rPr lang="en-US" sz="3600" dirty="0">
                <a:solidFill>
                  <a:srgbClr val="FFFF00"/>
                </a:solidFill>
              </a:rPr>
              <a:t>Ephesians 4:11-13</a:t>
            </a:r>
          </a:p>
        </p:txBody>
      </p:sp>
    </p:spTree>
    <p:extLst>
      <p:ext uri="{BB962C8B-B14F-4D97-AF65-F5344CB8AC3E}">
        <p14:creationId xmlns:p14="http://schemas.microsoft.com/office/powerpoint/2010/main" val="270395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4" name="TextBox 3">
            <a:extLst>
              <a:ext uri="{FF2B5EF4-FFF2-40B4-BE49-F238E27FC236}">
                <a16:creationId xmlns:a16="http://schemas.microsoft.com/office/drawing/2014/main" id="{6D556B0F-DB80-493A-846A-E63B3E14E07A}"/>
              </a:ext>
            </a:extLst>
          </p:cNvPr>
          <p:cNvSpPr txBox="1"/>
          <p:nvPr/>
        </p:nvSpPr>
        <p:spPr>
          <a:xfrm>
            <a:off x="799271" y="743999"/>
            <a:ext cx="10593458" cy="3970318"/>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DCC is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I</a:t>
            </a: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get equipped for ministry at DCC, build the body at DCC, attain unity in the ministry of DCC, personally becoming more and more mature </a:t>
            </a:r>
          </a:p>
        </p:txBody>
      </p:sp>
    </p:spTree>
    <p:extLst>
      <p:ext uri="{BB962C8B-B14F-4D97-AF65-F5344CB8AC3E}">
        <p14:creationId xmlns:p14="http://schemas.microsoft.com/office/powerpoint/2010/main" val="34980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6F3DF3-4C88-4CCF-AC7F-410417929579}"/>
              </a:ext>
            </a:extLst>
          </p:cNvPr>
          <p:cNvSpPr>
            <a:spLocks noGrp="1"/>
          </p:cNvSpPr>
          <p:nvPr>
            <p:ph type="title"/>
          </p:nvPr>
        </p:nvSpPr>
        <p:spPr>
          <a:xfrm>
            <a:off x="838200" y="365125"/>
            <a:ext cx="10515600" cy="1325563"/>
          </a:xfrm>
        </p:spPr>
        <p:txBody>
          <a:bodyPr/>
          <a:lstStyle/>
          <a:p>
            <a:r>
              <a:rPr lang="en-US" b="1" dirty="0">
                <a:solidFill>
                  <a:srgbClr val="00B0F0"/>
                </a:solidFill>
              </a:rPr>
              <a:t>Darby Creek is </a:t>
            </a:r>
            <a:r>
              <a:rPr lang="en-US" b="1" dirty="0">
                <a:solidFill>
                  <a:srgbClr val="92D050"/>
                </a:solidFill>
              </a:rPr>
              <a:t>My</a:t>
            </a:r>
            <a:r>
              <a:rPr lang="en-US" b="1" dirty="0">
                <a:solidFill>
                  <a:srgbClr val="00B0F0"/>
                </a:solidFill>
              </a:rPr>
              <a:t> Church</a:t>
            </a:r>
          </a:p>
        </p:txBody>
      </p:sp>
      <p:sp>
        <p:nvSpPr>
          <p:cNvPr id="5" name="Content Placeholder 2">
            <a:extLst>
              <a:ext uri="{FF2B5EF4-FFF2-40B4-BE49-F238E27FC236}">
                <a16:creationId xmlns:a16="http://schemas.microsoft.com/office/drawing/2014/main" id="{F2D719F7-9937-471B-9623-36B53EF66198}"/>
              </a:ext>
            </a:extLst>
          </p:cNvPr>
          <p:cNvSpPr>
            <a:spLocks noGrp="1"/>
          </p:cNvSpPr>
          <p:nvPr>
            <p:ph idx="1"/>
          </p:nvPr>
        </p:nvSpPr>
        <p:spPr>
          <a:xfrm>
            <a:off x="838200" y="1825625"/>
            <a:ext cx="10515600" cy="4351338"/>
          </a:xfrm>
        </p:spPr>
        <p:txBody>
          <a:bodyPr/>
          <a:lstStyle/>
          <a:p>
            <a:endParaRPr lang="en-US" dirty="0"/>
          </a:p>
          <a:p>
            <a:endParaRPr lang="en-US" dirty="0"/>
          </a:p>
        </p:txBody>
      </p:sp>
      <p:sp>
        <p:nvSpPr>
          <p:cNvPr id="6" name="Rectangle 5">
            <a:extLst>
              <a:ext uri="{FF2B5EF4-FFF2-40B4-BE49-F238E27FC236}">
                <a16:creationId xmlns:a16="http://schemas.microsoft.com/office/drawing/2014/main" id="{14176998-DE09-4421-ADF0-C7853CD343AF}"/>
              </a:ext>
            </a:extLst>
          </p:cNvPr>
          <p:cNvSpPr/>
          <p:nvPr/>
        </p:nvSpPr>
        <p:spPr>
          <a:xfrm>
            <a:off x="838200" y="2050158"/>
            <a:ext cx="9971314" cy="3539430"/>
          </a:xfrm>
          <a:prstGeom prst="rect">
            <a:avLst/>
          </a:prstGeom>
        </p:spPr>
        <p:txBody>
          <a:bodyPr wrap="square">
            <a:spAutoFit/>
          </a:bodyPr>
          <a:lstStyle/>
          <a:p>
            <a:r>
              <a:rPr lang="en-US" sz="2800" dirty="0">
                <a:solidFill>
                  <a:schemeClr val="bg1"/>
                </a:solidFill>
              </a:rPr>
              <a:t> </a:t>
            </a:r>
            <a:r>
              <a:rPr lang="en-US" sz="2800" b="1" baseline="30000" dirty="0">
                <a:solidFill>
                  <a:schemeClr val="bg1"/>
                </a:solidFill>
              </a:rPr>
              <a:t>14 </a:t>
            </a:r>
            <a:r>
              <a:rPr lang="en-US" sz="2800" dirty="0">
                <a:solidFill>
                  <a:schemeClr val="bg1"/>
                </a:solidFill>
              </a:rPr>
              <a:t>so that we may no longer be children, tossed to and </a:t>
            </a:r>
            <a:r>
              <a:rPr lang="en-US" sz="2800" dirty="0" err="1">
                <a:solidFill>
                  <a:schemeClr val="bg1"/>
                </a:solidFill>
              </a:rPr>
              <a:t>fro</a:t>
            </a:r>
            <a:r>
              <a:rPr lang="en-US" sz="2800" dirty="0">
                <a:solidFill>
                  <a:schemeClr val="bg1"/>
                </a:solidFill>
              </a:rPr>
              <a:t> by the waves and carried about by every wind of doctrine, by human cunning, by craftiness in deceitful schemes. </a:t>
            </a:r>
            <a:r>
              <a:rPr lang="en-US" sz="2800" b="1" baseline="30000" dirty="0">
                <a:solidFill>
                  <a:schemeClr val="bg1"/>
                </a:solidFill>
              </a:rPr>
              <a:t>15 </a:t>
            </a:r>
            <a:r>
              <a:rPr lang="en-US" sz="2800" dirty="0">
                <a:solidFill>
                  <a:schemeClr val="bg1"/>
                </a:solidFill>
              </a:rPr>
              <a:t>Rather, </a:t>
            </a:r>
            <a:r>
              <a:rPr lang="en-US" sz="2800" b="1" dirty="0">
                <a:solidFill>
                  <a:srgbClr val="FFFF00"/>
                </a:solidFill>
              </a:rPr>
              <a:t>speaking</a:t>
            </a:r>
            <a:r>
              <a:rPr lang="en-US" sz="2800" dirty="0">
                <a:solidFill>
                  <a:schemeClr val="bg1"/>
                </a:solidFill>
              </a:rPr>
              <a:t> the truth in love, we are to </a:t>
            </a:r>
            <a:r>
              <a:rPr lang="en-US" sz="2800" b="1" dirty="0">
                <a:solidFill>
                  <a:srgbClr val="FFFF00"/>
                </a:solidFill>
              </a:rPr>
              <a:t>grow</a:t>
            </a:r>
            <a:r>
              <a:rPr lang="en-US" sz="2800" b="1" dirty="0">
                <a:solidFill>
                  <a:schemeClr val="bg1"/>
                </a:solidFill>
              </a:rPr>
              <a:t> </a:t>
            </a:r>
            <a:r>
              <a:rPr lang="en-US" sz="2800" b="1" dirty="0">
                <a:solidFill>
                  <a:srgbClr val="FFFF00"/>
                </a:solidFill>
              </a:rPr>
              <a:t>up</a:t>
            </a:r>
            <a:r>
              <a:rPr lang="en-US" sz="2800" b="1" dirty="0">
                <a:solidFill>
                  <a:schemeClr val="bg1"/>
                </a:solidFill>
              </a:rPr>
              <a:t> </a:t>
            </a:r>
            <a:r>
              <a:rPr lang="en-US" sz="2800" dirty="0">
                <a:solidFill>
                  <a:schemeClr val="bg1"/>
                </a:solidFill>
              </a:rPr>
              <a:t>in every way into him who is the head, into Christ,</a:t>
            </a:r>
            <a:r>
              <a:rPr lang="en-US" sz="2800" b="1" baseline="30000" dirty="0">
                <a:solidFill>
                  <a:schemeClr val="bg1"/>
                </a:solidFill>
              </a:rPr>
              <a:t>16 </a:t>
            </a:r>
            <a:r>
              <a:rPr lang="en-US" sz="2800" dirty="0">
                <a:solidFill>
                  <a:schemeClr val="bg1"/>
                </a:solidFill>
              </a:rPr>
              <a:t>from whom the whole body, joined and held together by every joint with which it is equipped, when each part is working properly, makes the body grow so that </a:t>
            </a:r>
            <a:r>
              <a:rPr lang="en-US" sz="2800" b="1" dirty="0">
                <a:solidFill>
                  <a:srgbClr val="FFFF00"/>
                </a:solidFill>
              </a:rPr>
              <a:t>it builds itself </a:t>
            </a:r>
            <a:r>
              <a:rPr lang="en-US" sz="2800" dirty="0">
                <a:solidFill>
                  <a:schemeClr val="bg1"/>
                </a:solidFill>
              </a:rPr>
              <a:t>up in love.</a:t>
            </a:r>
          </a:p>
        </p:txBody>
      </p:sp>
      <p:sp>
        <p:nvSpPr>
          <p:cNvPr id="7" name="TextBox 6">
            <a:extLst>
              <a:ext uri="{FF2B5EF4-FFF2-40B4-BE49-F238E27FC236}">
                <a16:creationId xmlns:a16="http://schemas.microsoft.com/office/drawing/2014/main" id="{C340B2FD-8995-47B4-B9A6-713DB846B8F7}"/>
              </a:ext>
            </a:extLst>
          </p:cNvPr>
          <p:cNvSpPr txBox="1"/>
          <p:nvPr/>
        </p:nvSpPr>
        <p:spPr>
          <a:xfrm>
            <a:off x="838200" y="1367522"/>
            <a:ext cx="3594254" cy="646331"/>
          </a:xfrm>
          <a:prstGeom prst="rect">
            <a:avLst/>
          </a:prstGeom>
          <a:noFill/>
        </p:spPr>
        <p:txBody>
          <a:bodyPr wrap="none" rtlCol="0">
            <a:spAutoFit/>
          </a:bodyPr>
          <a:lstStyle/>
          <a:p>
            <a:r>
              <a:rPr lang="en-US" sz="3600" dirty="0">
                <a:solidFill>
                  <a:srgbClr val="FFFF00"/>
                </a:solidFill>
              </a:rPr>
              <a:t>Ephesians 4:14-16</a:t>
            </a:r>
          </a:p>
        </p:txBody>
      </p:sp>
    </p:spTree>
    <p:extLst>
      <p:ext uri="{BB962C8B-B14F-4D97-AF65-F5344CB8AC3E}">
        <p14:creationId xmlns:p14="http://schemas.microsoft.com/office/powerpoint/2010/main" val="23458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799271" y="667800"/>
            <a:ext cx="10593458" cy="4801314"/>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DCC is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I</a:t>
            </a:r>
          </a:p>
          <a:p>
            <a:pPr algn="ctr">
              <a:spcAft>
                <a:spcPts val="600"/>
              </a:spcAft>
            </a:pPr>
            <a:endParaRPr lang="en-US" sz="12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3: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am mature enough to speak the truth in love, be a part of </a:t>
            </a:r>
            <a:r>
              <a:rPr lang="en-US" sz="4400" b="1" dirty="0" err="1">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GROWing</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others in Christ, which in turn will grow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into a healthy, ministering church.</a:t>
            </a:r>
          </a:p>
        </p:txBody>
      </p:sp>
    </p:spTree>
    <p:extLst>
      <p:ext uri="{BB962C8B-B14F-4D97-AF65-F5344CB8AC3E}">
        <p14:creationId xmlns:p14="http://schemas.microsoft.com/office/powerpoint/2010/main" val="25858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1049643" y="2119054"/>
            <a:ext cx="10593458" cy="1831271"/>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DCC is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I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am</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brother’s keeper</a:t>
            </a:r>
          </a:p>
        </p:txBody>
      </p:sp>
    </p:spTree>
    <p:extLst>
      <p:ext uri="{BB962C8B-B14F-4D97-AF65-F5344CB8AC3E}">
        <p14:creationId xmlns:p14="http://schemas.microsoft.com/office/powerpoint/2010/main" val="35485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846053"/>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973443" y="693025"/>
            <a:ext cx="10593458" cy="4570482"/>
          </a:xfrm>
          <a:prstGeom prst="rect">
            <a:avLst/>
          </a:prstGeom>
          <a:noFill/>
        </p:spPr>
        <p:txBody>
          <a:bodyPr wrap="square" rtlCol="0">
            <a:spAutoFit/>
          </a:bodyPr>
          <a:lstStyle/>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When DCC is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r>
              <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I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am</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a:t>
            </a:r>
            <a:r>
              <a:rPr lang="en-US" sz="5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brother’s keeper</a:t>
            </a:r>
          </a:p>
          <a:p>
            <a:pPr algn="ctr">
              <a:spcAft>
                <a:spcPts val="600"/>
              </a:spcAft>
            </a:pPr>
            <a:endParaRPr lang="en-US" sz="28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endParaRP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Get a meal or two together with someone</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Small groups</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Engage in the ministries we have as participants</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Support the ministries we have by promoting or helping to operate it</a:t>
            </a:r>
          </a:p>
          <a:p>
            <a:pPr marL="457200" indent="-457200" algn="ctr">
              <a:spcAft>
                <a:spcPts val="600"/>
              </a:spcAft>
              <a:buAutoNum type="arabicPeriod"/>
            </a:pPr>
            <a:r>
              <a:rPr lang="en-US" sz="2400" b="1" dirty="0">
                <a:ln w="0"/>
                <a:solidFill>
                  <a:srgbClr val="00B0F0"/>
                </a:solidFill>
                <a:effectLst>
                  <a:outerShdw blurRad="50800" dist="63500" dir="5400000" algn="t" rotWithShape="0">
                    <a:prstClr val="black">
                      <a:alpha val="70000"/>
                    </a:prstClr>
                  </a:outerShdw>
                </a:effectLst>
                <a:latin typeface="Roboto Slab" pitchFamily="2" charset="0"/>
                <a:ea typeface="Roboto Slab" pitchFamily="2" charset="0"/>
              </a:rPr>
              <a:t>Become a ministry leader</a:t>
            </a:r>
          </a:p>
        </p:txBody>
      </p:sp>
    </p:spTree>
    <p:extLst>
      <p:ext uri="{BB962C8B-B14F-4D97-AF65-F5344CB8AC3E}">
        <p14:creationId xmlns:p14="http://schemas.microsoft.com/office/powerpoint/2010/main" val="22688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animEffect transition="in" filter="fade">
                                      <p:cBhvr>
                                        <p:cTn id="7" dur="500"/>
                                        <p:tgtEl>
                                          <p:spTgt spid="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4" end="4"/>
                                            </p:txEl>
                                          </p:spTgt>
                                        </p:tgtEl>
                                        <p:attrNameLst>
                                          <p:attrName>style.visibility</p:attrName>
                                        </p:attrNameLst>
                                      </p:cBhvr>
                                      <p:to>
                                        <p:strVal val="visible"/>
                                      </p:to>
                                    </p:set>
                                    <p:animEffect transition="in" filter="fade">
                                      <p:cBhvr>
                                        <p:cTn id="12" dur="500"/>
                                        <p:tgtEl>
                                          <p:spTgt spid="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animEffect transition="in" filter="fade">
                                      <p:cBhvr>
                                        <p:cTn id="17" dur="500"/>
                                        <p:tgtEl>
                                          <p:spTgt spid="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animEffect transition="in" filter="fade">
                                      <p:cBhvr>
                                        <p:cTn id="22" dur="500"/>
                                        <p:tgtEl>
                                          <p:spTgt spid="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animEffect transition="in" filter="fade">
                                      <p:cBhvr>
                                        <p:cTn id="27" dur="500"/>
                                        <p:tgtEl>
                                          <p:spTgt spid="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5E53-C2A4-44A8-A11A-139FBA298BD4}"/>
              </a:ext>
            </a:extLst>
          </p:cNvPr>
          <p:cNvSpPr>
            <a:spLocks noGrp="1"/>
          </p:cNvSpPr>
          <p:nvPr>
            <p:ph type="title"/>
          </p:nvPr>
        </p:nvSpPr>
        <p:spPr>
          <a:xfrm>
            <a:off x="3037114" y="2281011"/>
            <a:ext cx="10515600" cy="1325563"/>
          </a:xfrm>
        </p:spPr>
        <p:txBody>
          <a:bodyPr/>
          <a:lstStyle/>
          <a:p>
            <a:r>
              <a:rPr lang="en-US" dirty="0">
                <a:solidFill>
                  <a:schemeClr val="bg1"/>
                </a:solidFill>
              </a:rPr>
              <a:t>More on Cain (and us)</a:t>
            </a:r>
          </a:p>
        </p:txBody>
      </p:sp>
      <p:sp>
        <p:nvSpPr>
          <p:cNvPr id="3" name="Content Placeholder 2">
            <a:extLst>
              <a:ext uri="{FF2B5EF4-FFF2-40B4-BE49-F238E27FC236}">
                <a16:creationId xmlns:a16="http://schemas.microsoft.com/office/drawing/2014/main" id="{8924334C-1155-4F61-A91A-ABEC4B0C7597}"/>
              </a:ext>
            </a:extLst>
          </p:cNvPr>
          <p:cNvSpPr>
            <a:spLocks noGrp="1"/>
          </p:cNvSpPr>
          <p:nvPr>
            <p:ph idx="1"/>
          </p:nvPr>
        </p:nvSpPr>
        <p:spPr/>
        <p:txBody>
          <a:bodyPr/>
          <a:lstStyle/>
          <a:p>
            <a:pPr marL="0" indent="0">
              <a:buNone/>
            </a:pPr>
            <a:endParaRPr lang="en-US" dirty="0"/>
          </a:p>
          <a:p>
            <a:endParaRPr lang="en-US" dirty="0"/>
          </a:p>
          <a:p>
            <a:endParaRPr lang="en-US" dirty="0"/>
          </a:p>
        </p:txBody>
      </p:sp>
    </p:spTree>
    <p:extLst>
      <p:ext uri="{BB962C8B-B14F-4D97-AF65-F5344CB8AC3E}">
        <p14:creationId xmlns:p14="http://schemas.microsoft.com/office/powerpoint/2010/main" val="74387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70EF0-8124-4B42-8500-64A0DB2D4993}"/>
              </a:ext>
            </a:extLst>
          </p:cNvPr>
          <p:cNvSpPr>
            <a:spLocks noGrp="1"/>
          </p:cNvSpPr>
          <p:nvPr>
            <p:ph type="title"/>
          </p:nvPr>
        </p:nvSpPr>
        <p:spPr/>
        <p:txBody>
          <a:bodyPr/>
          <a:lstStyle/>
          <a:p>
            <a:r>
              <a:rPr lang="en-US" b="1" dirty="0">
                <a:solidFill>
                  <a:srgbClr val="00B050"/>
                </a:solidFill>
              </a:rPr>
              <a:t>Next week</a:t>
            </a:r>
          </a:p>
        </p:txBody>
      </p:sp>
      <p:sp>
        <p:nvSpPr>
          <p:cNvPr id="4" name="Rectangle 3">
            <a:extLst>
              <a:ext uri="{FF2B5EF4-FFF2-40B4-BE49-F238E27FC236}">
                <a16:creationId xmlns:a16="http://schemas.microsoft.com/office/drawing/2014/main" id="{D7DA8B6A-C649-4381-AACB-90CED05F6225}"/>
              </a:ext>
            </a:extLst>
          </p:cNvPr>
          <p:cNvSpPr/>
          <p:nvPr/>
        </p:nvSpPr>
        <p:spPr>
          <a:xfrm>
            <a:off x="503250" y="2438791"/>
            <a:ext cx="11185498" cy="769441"/>
          </a:xfrm>
          <a:prstGeom prst="rect">
            <a:avLst/>
          </a:prstGeom>
        </p:spPr>
        <p:txBody>
          <a:bodyPr wrap="none">
            <a:spAutoFit/>
          </a:bodyPr>
          <a:lstStyle/>
          <a:p>
            <a:pPr algn="ctr">
              <a:spcAft>
                <a:spcPts val="600"/>
              </a:spcAft>
            </a:pP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needed</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by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Church </a:t>
            </a:r>
          </a:p>
        </p:txBody>
      </p:sp>
    </p:spTree>
    <p:extLst>
      <p:ext uri="{BB962C8B-B14F-4D97-AF65-F5344CB8AC3E}">
        <p14:creationId xmlns:p14="http://schemas.microsoft.com/office/powerpoint/2010/main" val="142561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D6F27C6-3CA8-024F-AE80-45310D4800AC}"/>
              </a:ext>
            </a:extLst>
          </p:cNvPr>
          <p:cNvSpPr txBox="1"/>
          <p:nvPr/>
        </p:nvSpPr>
        <p:spPr>
          <a:xfrm>
            <a:off x="10524226" y="1999959"/>
            <a:ext cx="184731" cy="369332"/>
          </a:xfrm>
          <a:prstGeom prst="rect">
            <a:avLst/>
          </a:prstGeom>
          <a:noFill/>
        </p:spPr>
        <p:txBody>
          <a:bodyPr wrap="none" rtlCol="0">
            <a:spAutoFit/>
          </a:bodyPr>
          <a:lstStyle/>
          <a:p>
            <a:endParaRPr lang="en-US" dirty="0"/>
          </a:p>
        </p:txBody>
      </p:sp>
      <p:sp>
        <p:nvSpPr>
          <p:cNvPr id="19" name="TextBox 18">
            <a:extLst>
              <a:ext uri="{FF2B5EF4-FFF2-40B4-BE49-F238E27FC236}">
                <a16:creationId xmlns:a16="http://schemas.microsoft.com/office/drawing/2014/main" id="{A916C185-5B3E-9F48-A3DD-07AA6B27EBF1}"/>
              </a:ext>
            </a:extLst>
          </p:cNvPr>
          <p:cNvSpPr txBox="1"/>
          <p:nvPr/>
        </p:nvSpPr>
        <p:spPr>
          <a:xfrm>
            <a:off x="867549" y="-98919"/>
            <a:ext cx="10593458" cy="3339376"/>
          </a:xfrm>
          <a:prstGeom prst="rect">
            <a:avLst/>
          </a:prstGeom>
          <a:noFill/>
        </p:spPr>
        <p:txBody>
          <a:bodyPr wrap="square" rtlCol="0">
            <a:spAutoFit/>
          </a:bodyPr>
          <a:lstStyle/>
          <a:p>
            <a:pPr algn="ctr">
              <a:spcAft>
                <a:spcPts val="600"/>
              </a:spcAft>
            </a:pPr>
            <a:endPar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the Church I attend</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8" name="Picture 7">
            <a:extLst>
              <a:ext uri="{FF2B5EF4-FFF2-40B4-BE49-F238E27FC236}">
                <a16:creationId xmlns:a16="http://schemas.microsoft.com/office/drawing/2014/main" id="{F16A8685-45FF-4893-B5CD-A35E521C9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02961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94BD74-14E1-B64B-B666-57CBBAF3AD32}"/>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6AC225F6-1C80-094B-BB00-E904F8EC8E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9728"/>
            <a:ext cx="12192000" cy="6858000"/>
          </a:xfrm>
          <a:prstGeom prst="rect">
            <a:avLst/>
          </a:prstGeom>
        </p:spPr>
      </p:pic>
    </p:spTree>
    <p:extLst>
      <p:ext uri="{BB962C8B-B14F-4D97-AF65-F5344CB8AC3E}">
        <p14:creationId xmlns:p14="http://schemas.microsoft.com/office/powerpoint/2010/main" val="282842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428AD6-30A6-4DB1-A412-04123297112D}"/>
              </a:ext>
            </a:extLst>
          </p:cNvPr>
          <p:cNvSpPr txBox="1"/>
          <p:nvPr/>
        </p:nvSpPr>
        <p:spPr>
          <a:xfrm>
            <a:off x="759201" y="1460516"/>
            <a:ext cx="10593458" cy="2954655"/>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appreciate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9D6CED1F-B871-4FBF-ADDF-1119FE6C1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38938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F7C877-C620-4480-93F0-5D10EA66DB47}"/>
              </a:ext>
            </a:extLst>
          </p:cNvPr>
          <p:cNvSpPr txBox="1"/>
          <p:nvPr/>
        </p:nvSpPr>
        <p:spPr>
          <a:xfrm>
            <a:off x="799271" y="1452613"/>
            <a:ext cx="10593458" cy="4539704"/>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needed</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by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3: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Am </a:t>
            </a: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I strong enough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to be that integral person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09F0C12C-D858-4853-9293-9193EAE08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20616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C5F56-715D-4828-A02B-9A729C7B04AB}"/>
              </a:ext>
            </a:extLst>
          </p:cNvPr>
          <p:cNvSpPr txBox="1"/>
          <p:nvPr/>
        </p:nvSpPr>
        <p:spPr>
          <a:xfrm>
            <a:off x="799271" y="1444324"/>
            <a:ext cx="10593458" cy="4539704"/>
          </a:xfrm>
          <a:prstGeom prst="rect">
            <a:avLst/>
          </a:prstGeom>
          <a:noFill/>
        </p:spPr>
        <p:txBody>
          <a:bodyPr wrap="square" rtlCol="0">
            <a:spAutoFit/>
          </a:bodyPr>
          <a:lstStyle/>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2: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I am needed by the people at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 </a:t>
            </a:r>
          </a:p>
          <a:p>
            <a:pPr algn="ct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3: I’m not strong enough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to be that integral person. How can I be?         </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pic>
        <p:nvPicPr>
          <p:cNvPr id="6" name="Picture 5">
            <a:extLst>
              <a:ext uri="{FF2B5EF4-FFF2-40B4-BE49-F238E27FC236}">
                <a16:creationId xmlns:a16="http://schemas.microsoft.com/office/drawing/2014/main" id="{BFDA5D21-DFD5-46C7-A81C-EAF3EF58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325215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CE8CF-29CD-417C-88E8-3D6151555E23}"/>
              </a:ext>
            </a:extLst>
          </p:cNvPr>
          <p:cNvSpPr txBox="1"/>
          <p:nvPr/>
        </p:nvSpPr>
        <p:spPr>
          <a:xfrm>
            <a:off x="407963" y="393895"/>
            <a:ext cx="2340705" cy="646331"/>
          </a:xfrm>
          <a:prstGeom prst="rect">
            <a:avLst/>
          </a:prstGeom>
          <a:noFill/>
        </p:spPr>
        <p:txBody>
          <a:bodyPr wrap="none" rtlCol="0">
            <a:spAutoFit/>
          </a:bodyPr>
          <a:lstStyle/>
          <a:p>
            <a:r>
              <a:rPr lang="en-US" sz="3600" dirty="0">
                <a:solidFill>
                  <a:srgbClr val="FFFF00"/>
                </a:solidFill>
              </a:rPr>
              <a:t>Genesis 4:9</a:t>
            </a:r>
          </a:p>
        </p:txBody>
      </p:sp>
      <p:pic>
        <p:nvPicPr>
          <p:cNvPr id="6" name="Picture 5">
            <a:extLst>
              <a:ext uri="{FF2B5EF4-FFF2-40B4-BE49-F238E27FC236}">
                <a16:creationId xmlns:a16="http://schemas.microsoft.com/office/drawing/2014/main" id="{AD72E9E8-5D10-454F-9027-332C21EC3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
        <p:nvSpPr>
          <p:cNvPr id="2" name="Rectangle 1">
            <a:extLst>
              <a:ext uri="{FF2B5EF4-FFF2-40B4-BE49-F238E27FC236}">
                <a16:creationId xmlns:a16="http://schemas.microsoft.com/office/drawing/2014/main" id="{96BF7782-C39E-4CBC-BE09-53676D18D985}"/>
              </a:ext>
            </a:extLst>
          </p:cNvPr>
          <p:cNvSpPr/>
          <p:nvPr/>
        </p:nvSpPr>
        <p:spPr>
          <a:xfrm>
            <a:off x="476933" y="2655859"/>
            <a:ext cx="11715067" cy="1107996"/>
          </a:xfrm>
          <a:prstGeom prst="rect">
            <a:avLst/>
          </a:prstGeom>
        </p:spPr>
        <p:txBody>
          <a:bodyPr wrap="none">
            <a:spAutoFit/>
          </a:bodyPr>
          <a:lstStyle/>
          <a:p>
            <a:r>
              <a:rPr lang="en-US" sz="6600" b="1" dirty="0">
                <a:solidFill>
                  <a:schemeClr val="bg1"/>
                </a:solidFill>
                <a:latin typeface="Helvetica Neue"/>
              </a:rPr>
              <a:t>“Am I </a:t>
            </a:r>
            <a:r>
              <a:rPr lang="en-US" sz="66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6600" b="1" dirty="0">
                <a:solidFill>
                  <a:schemeClr val="bg1"/>
                </a:solidFill>
                <a:latin typeface="Helvetica Neue"/>
              </a:rPr>
              <a:t> brother’s keeper?”</a:t>
            </a:r>
            <a:endParaRPr lang="en-US" sz="6600" b="1" dirty="0">
              <a:solidFill>
                <a:schemeClr val="bg1"/>
              </a:solidFill>
            </a:endParaRPr>
          </a:p>
        </p:txBody>
      </p:sp>
    </p:spTree>
    <p:extLst>
      <p:ext uri="{BB962C8B-B14F-4D97-AF65-F5344CB8AC3E}">
        <p14:creationId xmlns:p14="http://schemas.microsoft.com/office/powerpoint/2010/main" val="346752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24A8D-4186-4153-9470-4E0ABCD43A53}"/>
              </a:ext>
            </a:extLst>
          </p:cNvPr>
          <p:cNvSpPr txBox="1"/>
          <p:nvPr/>
        </p:nvSpPr>
        <p:spPr>
          <a:xfrm>
            <a:off x="293914" y="1349828"/>
            <a:ext cx="11427359" cy="4708981"/>
          </a:xfrm>
          <a:prstGeom prst="rect">
            <a:avLst/>
          </a:prstGeom>
          <a:noFill/>
        </p:spPr>
        <p:txBody>
          <a:bodyPr wrap="none" rtlCol="0">
            <a:spAutoFit/>
          </a:bodyPr>
          <a:lstStyle/>
          <a:p>
            <a:r>
              <a:rPr lang="en-US" sz="2400" b="1" dirty="0">
                <a:solidFill>
                  <a:schemeClr val="bg1"/>
                </a:solidFill>
              </a:rPr>
              <a:t>4 </a:t>
            </a:r>
            <a:r>
              <a:rPr lang="en-US" sz="2400" dirty="0">
                <a:solidFill>
                  <a:schemeClr val="bg1"/>
                </a:solidFill>
              </a:rPr>
              <a:t>Now Adam knew Eve his wife, and she conceived and bore Cain, saying, “I have gotten</a:t>
            </a:r>
            <a:r>
              <a:rPr lang="en-US" sz="2400" baseline="30000" dirty="0">
                <a:solidFill>
                  <a:schemeClr val="bg1"/>
                </a:solidFill>
              </a:rPr>
              <a:t>[</a:t>
            </a:r>
            <a:r>
              <a:rPr lang="en-US" sz="2400" baseline="30000" dirty="0">
                <a:solidFill>
                  <a:schemeClr val="bg1"/>
                </a:solidFill>
                <a:hlinkClick r:id="rId3" tooltip="See footnote a">
                  <a:extLst>
                    <a:ext uri="{A12FA001-AC4F-418D-AE19-62706E023703}">
                      <ahyp:hlinkClr xmlns:ahyp="http://schemas.microsoft.com/office/drawing/2018/hyperlinkcolor" val="tx"/>
                    </a:ext>
                  </a:extLst>
                </a:hlinkClick>
              </a:rPr>
              <a:t>a</a:t>
            </a:r>
            <a:r>
              <a:rPr lang="en-US" sz="2400" baseline="30000" dirty="0">
                <a:solidFill>
                  <a:schemeClr val="bg1"/>
                </a:solidFill>
              </a:rPr>
              <a:t>]</a:t>
            </a:r>
            <a:r>
              <a:rPr lang="en-US" sz="2400" dirty="0">
                <a:solidFill>
                  <a:schemeClr val="bg1"/>
                </a:solidFill>
              </a:rPr>
              <a:t> </a:t>
            </a:r>
          </a:p>
          <a:p>
            <a:r>
              <a:rPr lang="en-US" sz="2400" dirty="0">
                <a:solidFill>
                  <a:schemeClr val="bg1"/>
                </a:solidFill>
              </a:rPr>
              <a:t>a man with the help of the </a:t>
            </a:r>
            <a:r>
              <a:rPr lang="en-US" sz="2400" cap="small" dirty="0">
                <a:solidFill>
                  <a:schemeClr val="bg1"/>
                </a:solidFill>
              </a:rPr>
              <a:t>Lord</a:t>
            </a:r>
            <a:r>
              <a:rPr lang="en-US" sz="2400" dirty="0">
                <a:solidFill>
                  <a:schemeClr val="bg1"/>
                </a:solidFill>
              </a:rPr>
              <a:t>.” </a:t>
            </a:r>
            <a:r>
              <a:rPr lang="en-US" sz="2400" b="1" baseline="30000" dirty="0">
                <a:solidFill>
                  <a:schemeClr val="bg1"/>
                </a:solidFill>
              </a:rPr>
              <a:t>2 </a:t>
            </a:r>
            <a:r>
              <a:rPr lang="en-US" sz="2400" dirty="0">
                <a:solidFill>
                  <a:schemeClr val="bg1"/>
                </a:solidFill>
              </a:rPr>
              <a:t>And again, she bore his brother Abel. Now Abel was a </a:t>
            </a:r>
          </a:p>
          <a:p>
            <a:r>
              <a:rPr lang="en-US" sz="3600" b="1" dirty="0">
                <a:solidFill>
                  <a:srgbClr val="FFFF00"/>
                </a:solidFill>
              </a:rPr>
              <a:t>keeper</a:t>
            </a:r>
            <a:r>
              <a:rPr lang="en-US" sz="2400" dirty="0">
                <a:solidFill>
                  <a:schemeClr val="bg1"/>
                </a:solidFill>
              </a:rPr>
              <a:t> of sheep, and Cain a worker of the ground.</a:t>
            </a:r>
          </a:p>
          <a:p>
            <a:r>
              <a:rPr lang="en-US" sz="2400" dirty="0">
                <a:solidFill>
                  <a:schemeClr val="bg1"/>
                </a:solidFill>
              </a:rPr>
              <a:t>	</a:t>
            </a:r>
            <a:r>
              <a:rPr lang="en-US" sz="3600" b="1" dirty="0">
                <a:solidFill>
                  <a:srgbClr val="FFFF00"/>
                </a:solidFill>
              </a:rPr>
              <a:t>-</a:t>
            </a:r>
            <a:r>
              <a:rPr lang="en-US" sz="3600" dirty="0">
                <a:solidFill>
                  <a:srgbClr val="FFFF00"/>
                </a:solidFill>
              </a:rPr>
              <a:t>Cares for</a:t>
            </a:r>
          </a:p>
          <a:p>
            <a:r>
              <a:rPr lang="en-US" sz="3600" dirty="0">
                <a:solidFill>
                  <a:srgbClr val="FFFF00"/>
                </a:solidFill>
              </a:rPr>
              <a:t>	-Provides for</a:t>
            </a:r>
          </a:p>
          <a:p>
            <a:r>
              <a:rPr lang="en-US" sz="3600" dirty="0">
                <a:solidFill>
                  <a:srgbClr val="FFFF00"/>
                </a:solidFill>
              </a:rPr>
              <a:t>	-Leads</a:t>
            </a:r>
          </a:p>
          <a:p>
            <a:r>
              <a:rPr lang="en-US" sz="3600" dirty="0">
                <a:solidFill>
                  <a:srgbClr val="FFFF00"/>
                </a:solidFill>
              </a:rPr>
              <a:t>	-Feeds</a:t>
            </a:r>
          </a:p>
          <a:p>
            <a:r>
              <a:rPr lang="en-US" sz="3600" dirty="0">
                <a:solidFill>
                  <a:srgbClr val="FFFF00"/>
                </a:solidFill>
              </a:rPr>
              <a:t>	-Treats/Aids</a:t>
            </a:r>
          </a:p>
          <a:p>
            <a:r>
              <a:rPr lang="en-US" sz="3600" dirty="0">
                <a:solidFill>
                  <a:srgbClr val="FFFF00"/>
                </a:solidFill>
              </a:rPr>
              <a:t>	-Protects</a:t>
            </a:r>
          </a:p>
        </p:txBody>
      </p:sp>
      <p:pic>
        <p:nvPicPr>
          <p:cNvPr id="5" name="Picture 4">
            <a:extLst>
              <a:ext uri="{FF2B5EF4-FFF2-40B4-BE49-F238E27FC236}">
                <a16:creationId xmlns:a16="http://schemas.microsoft.com/office/drawing/2014/main" id="{7F2A4B15-6FAF-4EBF-8D8B-74AAEA083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9219" y="5652686"/>
            <a:ext cx="2142781" cy="1205314"/>
          </a:xfrm>
          <a:prstGeom prst="rect">
            <a:avLst/>
          </a:prstGeom>
        </p:spPr>
      </p:pic>
    </p:spTree>
    <p:extLst>
      <p:ext uri="{BB962C8B-B14F-4D97-AF65-F5344CB8AC3E}">
        <p14:creationId xmlns:p14="http://schemas.microsoft.com/office/powerpoint/2010/main" val="150100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AC88-911D-4EE2-B565-F78E5FE7EACE}"/>
              </a:ext>
            </a:extLst>
          </p:cNvPr>
          <p:cNvSpPr>
            <a:spLocks noGrp="1"/>
          </p:cNvSpPr>
          <p:nvPr>
            <p:ph type="title"/>
          </p:nvPr>
        </p:nvSpPr>
        <p:spPr>
          <a:xfrm>
            <a:off x="838200" y="365125"/>
            <a:ext cx="10515600" cy="1325563"/>
          </a:xfrm>
        </p:spPr>
        <p:txBody>
          <a:bodyPr/>
          <a:lstStyle/>
          <a:p>
            <a:r>
              <a:rPr lang="en-US" b="1" dirty="0">
                <a:solidFill>
                  <a:srgbClr val="00B0F0"/>
                </a:solidFill>
              </a:rPr>
              <a:t>What does </a:t>
            </a:r>
            <a:r>
              <a:rPr lang="en-US" b="1" dirty="0">
                <a:solidFill>
                  <a:srgbClr val="FFFF00"/>
                </a:solidFill>
              </a:rPr>
              <a:t>keeping</a:t>
            </a:r>
            <a:r>
              <a:rPr lang="en-US" b="1" dirty="0">
                <a:solidFill>
                  <a:srgbClr val="00B0F0"/>
                </a:solidFill>
              </a:rPr>
              <a:t> look like?</a:t>
            </a:r>
          </a:p>
        </p:txBody>
      </p:sp>
      <p:sp>
        <p:nvSpPr>
          <p:cNvPr id="3" name="Content Placeholder 2">
            <a:extLst>
              <a:ext uri="{FF2B5EF4-FFF2-40B4-BE49-F238E27FC236}">
                <a16:creationId xmlns:a16="http://schemas.microsoft.com/office/drawing/2014/main" id="{47B9B69D-DCD4-403F-9D77-A735FE8D7A9B}"/>
              </a:ext>
            </a:extLst>
          </p:cNvPr>
          <p:cNvSpPr>
            <a:spLocks noGrp="1"/>
          </p:cNvSpPr>
          <p:nvPr>
            <p:ph idx="1"/>
          </p:nvPr>
        </p:nvSpPr>
        <p:spPr>
          <a:xfrm>
            <a:off x="838200" y="1538515"/>
            <a:ext cx="10515600" cy="3160032"/>
          </a:xfrm>
        </p:spPr>
        <p:txBody>
          <a:bodyPr/>
          <a:lstStyle/>
          <a:p>
            <a:r>
              <a:rPr lang="en-US" dirty="0">
                <a:solidFill>
                  <a:schemeClr val="bg1"/>
                </a:solidFill>
              </a:rPr>
              <a:t>Leviticus 19:9-18</a:t>
            </a:r>
          </a:p>
          <a:p>
            <a:r>
              <a:rPr lang="en-US" dirty="0">
                <a:solidFill>
                  <a:schemeClr val="bg1"/>
                </a:solidFill>
              </a:rPr>
              <a:t>Deuteronomy 15:7-8</a:t>
            </a:r>
          </a:p>
          <a:p>
            <a:r>
              <a:rPr lang="en-US" dirty="0">
                <a:solidFill>
                  <a:schemeClr val="bg1"/>
                </a:solidFill>
              </a:rPr>
              <a:t>Deuteronomy 16:18-20</a:t>
            </a:r>
          </a:p>
          <a:p>
            <a:r>
              <a:rPr lang="en-US" dirty="0">
                <a:solidFill>
                  <a:schemeClr val="bg1"/>
                </a:solidFill>
              </a:rPr>
              <a:t>Job 2:11-13</a:t>
            </a:r>
          </a:p>
          <a:p>
            <a:r>
              <a:rPr lang="en-US" dirty="0">
                <a:solidFill>
                  <a:schemeClr val="bg1"/>
                </a:solidFill>
              </a:rPr>
              <a:t>Proverbs 3:27</a:t>
            </a:r>
          </a:p>
          <a:p>
            <a:r>
              <a:rPr lang="en-US" dirty="0">
                <a:solidFill>
                  <a:schemeClr val="bg1"/>
                </a:solidFill>
              </a:rPr>
              <a:t>Acts 2:42-47; 4:32-37</a:t>
            </a:r>
            <a:endParaRPr lang="en-US" dirty="0"/>
          </a:p>
          <a:p>
            <a:endParaRPr lang="en-US" dirty="0"/>
          </a:p>
        </p:txBody>
      </p:sp>
      <p:pic>
        <p:nvPicPr>
          <p:cNvPr id="6" name="Picture 5">
            <a:extLst>
              <a:ext uri="{FF2B5EF4-FFF2-40B4-BE49-F238E27FC236}">
                <a16:creationId xmlns:a16="http://schemas.microsoft.com/office/drawing/2014/main" id="{409C7642-93F7-4FBA-8DF7-37149D116B08}"/>
              </a:ext>
            </a:extLst>
          </p:cNvPr>
          <p:cNvPicPr>
            <a:picLocks noChangeAspect="1"/>
          </p:cNvPicPr>
          <p:nvPr/>
        </p:nvPicPr>
        <p:blipFill>
          <a:blip r:embed="rId3"/>
          <a:stretch>
            <a:fillRect/>
          </a:stretch>
        </p:blipFill>
        <p:spPr>
          <a:xfrm>
            <a:off x="7272974" y="1314758"/>
            <a:ext cx="4080826" cy="3628797"/>
          </a:xfrm>
          <a:prstGeom prst="rect">
            <a:avLst/>
          </a:prstGeom>
        </p:spPr>
      </p:pic>
    </p:spTree>
    <p:extLst>
      <p:ext uri="{BB962C8B-B14F-4D97-AF65-F5344CB8AC3E}">
        <p14:creationId xmlns:p14="http://schemas.microsoft.com/office/powerpoint/2010/main" val="13035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C6A1FF-EE36-4DD8-88DF-71A26D360361}"/>
              </a:ext>
            </a:extLst>
          </p:cNvPr>
          <p:cNvSpPr txBox="1"/>
          <p:nvPr/>
        </p:nvSpPr>
        <p:spPr>
          <a:xfrm>
            <a:off x="1420208" y="692525"/>
            <a:ext cx="10593458" cy="3339376"/>
          </a:xfrm>
          <a:prstGeom prst="rect">
            <a:avLst/>
          </a:prstGeom>
          <a:noFill/>
        </p:spPr>
        <p:txBody>
          <a:bodyPr wrap="square" rtlCol="0">
            <a:spAutoFit/>
          </a:bodyPr>
          <a:lstStyle/>
          <a:p>
            <a:pPr>
              <a:spcAft>
                <a:spcPts val="600"/>
              </a:spcAft>
            </a:pPr>
            <a:endPar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the Church I attend</a:t>
            </a:r>
          </a:p>
          <a:p>
            <a:pP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
        <p:nvSpPr>
          <p:cNvPr id="5" name="TextBox 4">
            <a:extLst>
              <a:ext uri="{FF2B5EF4-FFF2-40B4-BE49-F238E27FC236}">
                <a16:creationId xmlns:a16="http://schemas.microsoft.com/office/drawing/2014/main" id="{D36856D7-9B9B-4639-A118-9747CAD61FF3}"/>
              </a:ext>
            </a:extLst>
          </p:cNvPr>
          <p:cNvSpPr txBox="1"/>
          <p:nvPr/>
        </p:nvSpPr>
        <p:spPr>
          <a:xfrm>
            <a:off x="1420208" y="692525"/>
            <a:ext cx="10593458" cy="3339376"/>
          </a:xfrm>
          <a:prstGeom prst="rect">
            <a:avLst/>
          </a:prstGeom>
          <a:noFill/>
        </p:spPr>
        <p:txBody>
          <a:bodyPr wrap="square" rtlCol="0">
            <a:spAutoFit/>
          </a:bodyPr>
          <a:lstStyle/>
          <a:p>
            <a:pPr algn="ctr">
              <a:spcAft>
                <a:spcPts val="600"/>
              </a:spcAft>
            </a:pPr>
            <a:endParaRPr lang="en-US" sz="5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endParaRPr>
          </a:p>
          <a:p>
            <a:pPr algn="ctr">
              <a:spcAft>
                <a:spcPts val="600"/>
              </a:spcAft>
            </a:pPr>
            <a:endParaRPr lang="en-US" sz="5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a:p>
            <a:pPr>
              <a:spcAft>
                <a:spcPts val="600"/>
              </a:spcAft>
            </a:pPr>
            <a:r>
              <a:rPr lang="en-US" sz="4400" b="1" dirty="0">
                <a:ln w="0"/>
                <a:solidFill>
                  <a:srgbClr val="48C2F9"/>
                </a:solidFill>
                <a:effectLst>
                  <a:outerShdw blurRad="50800" dist="63500" dir="5400000" algn="t" rotWithShape="0">
                    <a:prstClr val="black">
                      <a:alpha val="70000"/>
                    </a:prstClr>
                  </a:outerShdw>
                </a:effectLst>
                <a:latin typeface="Roboto Slab" pitchFamily="2" charset="0"/>
                <a:ea typeface="Roboto Slab" pitchFamily="2" charset="0"/>
              </a:rPr>
              <a:t>1: </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Darby Creek is </a:t>
            </a:r>
            <a:r>
              <a:rPr lang="en-US" sz="4400" b="1" dirty="0">
                <a:ln w="0"/>
                <a:solidFill>
                  <a:srgbClr val="92D050"/>
                </a:solidFill>
                <a:effectLst>
                  <a:outerShdw blurRad="50800" dist="63500" dir="5400000" algn="t" rotWithShape="0">
                    <a:prstClr val="black">
                      <a:alpha val="70000"/>
                    </a:prstClr>
                  </a:outerShdw>
                </a:effectLst>
                <a:latin typeface="Roboto Slab" pitchFamily="2" charset="0"/>
                <a:ea typeface="Roboto Slab" pitchFamily="2" charset="0"/>
              </a:rPr>
              <a:t>MY</a:t>
            </a:r>
            <a:r>
              <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rPr>
              <a:t> Church</a:t>
            </a:r>
          </a:p>
          <a:p>
            <a:pPr algn="ctr">
              <a:spcAft>
                <a:spcPts val="600"/>
              </a:spcAft>
            </a:pPr>
            <a:endParaRPr lang="en-US" sz="4400" b="1" dirty="0">
              <a:ln w="0"/>
              <a:solidFill>
                <a:schemeClr val="bg1"/>
              </a:solidFill>
              <a:effectLst>
                <a:outerShdw blurRad="50800" dist="63500" dir="5400000" algn="t" rotWithShape="0">
                  <a:prstClr val="black">
                    <a:alpha val="70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179472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1490</Words>
  <Application>Microsoft Office PowerPoint</Application>
  <PresentationFormat>Widescreen</PresentationFormat>
  <Paragraphs>137</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Helvetica Neue</vt:lpstr>
      <vt:lpstr>Roboto Slab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keeping look like?</vt:lpstr>
      <vt:lpstr>PowerPoint Presentation</vt:lpstr>
      <vt:lpstr>Darby Creek is My Church</vt:lpstr>
      <vt:lpstr>PowerPoint Presentation</vt:lpstr>
      <vt:lpstr>Darby Creek is My Church</vt:lpstr>
      <vt:lpstr>PowerPoint Presentation</vt:lpstr>
      <vt:lpstr>Darby Creek is My Church</vt:lpstr>
      <vt:lpstr>PowerPoint Presentation</vt:lpstr>
      <vt:lpstr>PowerPoint Presentation</vt:lpstr>
      <vt:lpstr>PowerPoint Presentation</vt:lpstr>
      <vt:lpstr>More on Cain (and us)</vt:lpstr>
      <vt:lpstr>Next week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Video Computer in Sanctuary</cp:lastModifiedBy>
  <cp:revision>37</cp:revision>
  <cp:lastPrinted>2019-02-10T13:59:43Z</cp:lastPrinted>
  <dcterms:created xsi:type="dcterms:W3CDTF">2019-02-03T13:52:52Z</dcterms:created>
  <dcterms:modified xsi:type="dcterms:W3CDTF">2019-02-10T14:17:52Z</dcterms:modified>
</cp:coreProperties>
</file>