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86" r:id="rId2"/>
    <p:sldId id="480" r:id="rId3"/>
    <p:sldId id="510" r:id="rId4"/>
    <p:sldId id="511" r:id="rId5"/>
    <p:sldId id="491" r:id="rId6"/>
    <p:sldId id="512" r:id="rId7"/>
    <p:sldId id="509" r:id="rId8"/>
    <p:sldId id="507" r:id="rId9"/>
    <p:sldId id="514" r:id="rId10"/>
    <p:sldId id="508" r:id="rId11"/>
    <p:sldId id="503" r:id="rId12"/>
    <p:sldId id="416" r:id="rId13"/>
    <p:sldId id="513" r:id="rId14"/>
    <p:sldId id="515" r:id="rId15"/>
    <p:sldId id="516" r:id="rId16"/>
    <p:sldId id="498" r:id="rId17"/>
    <p:sldId id="499" r:id="rId18"/>
    <p:sldId id="521" r:id="rId19"/>
    <p:sldId id="517" r:id="rId20"/>
    <p:sldId id="519" r:id="rId21"/>
    <p:sldId id="520" r:id="rId22"/>
    <p:sldId id="500" r:id="rId23"/>
    <p:sldId id="478" r:id="rId24"/>
    <p:sldId id="522" r:id="rId25"/>
    <p:sldId id="48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2F9"/>
    <a:srgbClr val="75CC21"/>
    <a:srgbClr val="00FB92"/>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0895" autoAdjust="0"/>
  </p:normalViewPr>
  <p:slideViewPr>
    <p:cSldViewPr snapToGrid="0">
      <p:cViewPr varScale="1">
        <p:scale>
          <a:sx n="34" d="100"/>
          <a:sy n="34" d="100"/>
        </p:scale>
        <p:origin x="124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2/24/2019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2/24/2019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ephesians+4&amp;version=ESV#fen-ESV-29278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Eph%205: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iblegateway.com/passage/?search=Eph%206:11" TargetMode="External"/><Relationship Id="rId5" Type="http://schemas.openxmlformats.org/officeDocument/2006/relationships/hyperlink" Target="https://www.biblegateway.com/passage/?search=Eph%206:12" TargetMode="External"/><Relationship Id="rId4" Type="http://schemas.openxmlformats.org/officeDocument/2006/relationships/hyperlink" Target="https://www.biblegateway.com/passage/?search=Eph%205:1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345229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kern="1200" baseline="30000" dirty="0">
                <a:solidFill>
                  <a:schemeClr val="tx1"/>
                </a:solidFill>
                <a:effectLst/>
                <a:latin typeface="Arial" panose="020B0604020202020204" pitchFamily="34" charset="0"/>
                <a:ea typeface="+mn-ea"/>
                <a:cs typeface="Arial" panose="020B0604020202020204" pitchFamily="34" charset="0"/>
              </a:rPr>
              <a:t>And before putting on this armor, we are to </a:t>
            </a:r>
            <a:r>
              <a:rPr lang="en-US" sz="1200" b="1" i="0" kern="1200" baseline="300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put off your old self,</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which belongs to your former manner of life and is corrupt through deceitful desires,</a:t>
            </a: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and to be renewed in the spirit of your minds, </a:t>
            </a:r>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and to put on the new self, created after the likeness of God in true righteousness and holiness.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I put on armor, does that alone make me strong enough for my church? We do have an incredible amount of resiliency, creativity, and stamina…in fact we might do too much under our own power, causing drama and trauma. Getting dressed isn’t enough. Let’s review some of Jesus’ discussions</a:t>
            </a:r>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19738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CB3A6F-1717-4B85-9A4E-1AA10AF5CFFA}"/>
              </a:ext>
            </a:extLst>
          </p:cNvPr>
          <p:cNvSpPr>
            <a:spLocks noGrp="1"/>
          </p:cNvSpPr>
          <p:nvPr>
            <p:ph type="body" idx="1"/>
          </p:nvPr>
        </p:nvSpPr>
        <p:spPr/>
        <p:txBody>
          <a:bodyPr/>
          <a:lstStyle/>
          <a:p>
            <a:r>
              <a:rPr lang="en-US" dirty="0"/>
              <a:t>Back to a part of his high priestly prayer, </a:t>
            </a:r>
          </a:p>
          <a:p>
            <a:r>
              <a:rPr lang="en-US" dirty="0"/>
              <a:t>While Jesus was with his </a:t>
            </a:r>
            <a:r>
              <a:rPr lang="en-US" dirty="0" err="1"/>
              <a:t>disciplles</a:t>
            </a:r>
            <a:r>
              <a:rPr lang="en-US" dirty="0"/>
              <a:t> he helped them through doubt, fear, cowardice, jealousy, fed them, saved them from bad scenarios, and more.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E067C6E-1351-46E4-9BF8-144214744936}"/>
              </a:ext>
            </a:extLst>
          </p:cNvPr>
          <p:cNvSpPr>
            <a:spLocks noGrp="1"/>
          </p:cNvSpPr>
          <p:nvPr>
            <p:ph type="body" idx="1"/>
          </p:nvPr>
        </p:nvSpPr>
        <p:spPr/>
        <p:txBody>
          <a:bodyPr/>
          <a:lstStyle/>
          <a:p>
            <a:r>
              <a:rPr lang="en-US" dirty="0"/>
              <a:t>If we back up to John 14, Jesus fills in the disciples on what will happen when he leaves</a:t>
            </a:r>
          </a:p>
          <a:p>
            <a:endParaRPr lang="en-US" dirty="0"/>
          </a:p>
          <a:p>
            <a:r>
              <a:rPr lang="en-US" dirty="0"/>
              <a:t>No where in the bible is there direction to pray to the saints, Mary the mother of Christ, and those individuals aren’t with us. Hebrews 13:2 indicates we may intersect with angels in our life, but from that description, they are not with us always. Plus there’s another issue: Angles get slowed, can be corrupted with their own fallenness, are limited in their knowledge of what is going on, and limited on where they can be at any time. I set that up to clarify that created beings are not “another helper”</a:t>
            </a:r>
          </a:p>
          <a:p>
            <a:endParaRPr lang="en-US" dirty="0"/>
          </a:p>
          <a:p>
            <a:r>
              <a:rPr lang="en-US" dirty="0"/>
              <a:t>CLICK- but the Spirit of </a:t>
            </a:r>
            <a:r>
              <a:rPr lang="en-US" dirty="0" err="1"/>
              <a:t>Tructh</a:t>
            </a:r>
            <a:r>
              <a:rPr lang="en-US" dirty="0"/>
              <a:t> aka the Holy Spirit is engaged, today, for Christians. He is always with us, as Jesus was with the disciples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EDB0346-6923-4856-95FB-5583786527E7}"/>
              </a:ext>
            </a:extLst>
          </p:cNvPr>
          <p:cNvSpPr>
            <a:spLocks noGrp="1"/>
          </p:cNvSpPr>
          <p:nvPr>
            <p:ph type="body" idx="1"/>
          </p:nvPr>
        </p:nvSpPr>
        <p:spPr/>
        <p:txBody>
          <a:bodyPr/>
          <a:lstStyle/>
          <a:p>
            <a:r>
              <a:rPr lang="en-US" dirty="0"/>
              <a:t>Read through the resume </a:t>
            </a:r>
          </a:p>
          <a:p>
            <a:endParaRPr lang="en-US" dirty="0"/>
          </a:p>
          <a:p>
            <a:r>
              <a:rPr lang="en-US" dirty="0"/>
              <a:t>An interesting comparison is that within the gospels, the Holy Spirit is referred to 56 times. In his writings, Paul refers to the Holy Spirit twice as much, which makes sense as he didn’t dwell with Jesus like the other apostles, but he did dwell with the Holy Spirit.</a:t>
            </a:r>
          </a:p>
          <a:p>
            <a:endParaRPr lang="en-US" dirty="0"/>
          </a:p>
          <a:p>
            <a:r>
              <a:rPr lang="en-US" dirty="0"/>
              <a:t>The end of Ephesians 4 tells us not to grieve or quench the holy spirit, meaning our behaviors can diminish the influence of him in our lives, but when we put off the old way and allow him free reign, we are changed . </a:t>
            </a:r>
            <a:r>
              <a:rPr lang="en-US" dirty="0" err="1"/>
              <a:t>Heres</a:t>
            </a:r>
            <a:r>
              <a:rPr lang="en-US" dirty="0"/>
              <a:t> what that might look like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Forbearance is a great piece of vocabulary – simply, it’s patience, and restraint and tolerance of others rolled into one word. As a legal term, it also means “refraining from exercising a legal right”, usually in collecting a debt</a:t>
            </a:r>
          </a:p>
        </p:txBody>
      </p:sp>
      <p:sp>
        <p:nvSpPr>
          <p:cNvPr id="4" name="Slide Number Placeholder 3"/>
          <p:cNvSpPr>
            <a:spLocks noGrp="1"/>
          </p:cNvSpPr>
          <p:nvPr>
            <p:ph type="sldNum" sz="quarter" idx="5"/>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124417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335814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called simply to live in a community of like-minded people. Jesus prayed that we wouldn’t be taken from this world, but would stay. Part of that staying is to complete the great commission, and if you are a born again believer, that means one more person carried out the great commission to go and make </a:t>
            </a:r>
            <a:r>
              <a:rPr lang="en-US" dirty="0" err="1"/>
              <a:t>discipples</a:t>
            </a:r>
            <a:r>
              <a:rPr lang="en-US" dirty="0"/>
              <a:t>. </a:t>
            </a:r>
          </a:p>
        </p:txBody>
      </p:sp>
      <p:sp>
        <p:nvSpPr>
          <p:cNvPr id="4" name="Slide Number Placeholder 3"/>
          <p:cNvSpPr>
            <a:spLocks noGrp="1"/>
          </p:cNvSpPr>
          <p:nvPr>
            <p:ph type="sldNum" sz="quarter" idx="5"/>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63715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exists for a reason, to glorify God by making </a:t>
            </a:r>
            <a:r>
              <a:rPr lang="en-US" dirty="0" err="1"/>
              <a:t>discisples</a:t>
            </a:r>
            <a:r>
              <a:rPr lang="en-US" dirty="0"/>
              <a:t> who know Christ, Grow I Christ, and proclaim Christ. It is purposed to not simply be a safe haven of broken people who are being transformed, but also a beacon of trust keeping people from Hell.</a:t>
            </a:r>
          </a:p>
          <a:p>
            <a:endParaRPr lang="en-US" dirty="0"/>
          </a:p>
          <a:p>
            <a:r>
              <a:rPr lang="en-US" dirty="0"/>
              <a:t>Jesus praised Peter for finally understanding who Jesus </a:t>
            </a:r>
            <a:r>
              <a:rPr lang="en-US" dirty="0" err="1"/>
              <a:t>realy</a:t>
            </a:r>
            <a:r>
              <a:rPr lang="en-US" dirty="0"/>
              <a:t> is and then made a </a:t>
            </a:r>
            <a:r>
              <a:rPr lang="en-US" dirty="0" err="1"/>
              <a:t>promise:this</a:t>
            </a:r>
            <a:r>
              <a:rPr lang="en-US" dirty="0"/>
              <a:t> rock = </a:t>
            </a:r>
          </a:p>
          <a:p>
            <a:r>
              <a:rPr lang="en-US" dirty="0"/>
              <a:t>Jesus is the Christ, the Song of the living God</a:t>
            </a:r>
          </a:p>
          <a:p>
            <a:endParaRPr lang="en-US" dirty="0"/>
          </a:p>
          <a:p>
            <a:r>
              <a:rPr lang="en-US" dirty="0"/>
              <a:t>Build reflects what Paul </a:t>
            </a:r>
            <a:r>
              <a:rPr lang="en-US" dirty="0" err="1"/>
              <a:t>wirtes</a:t>
            </a:r>
            <a:r>
              <a:rPr lang="en-US" dirty="0"/>
              <a:t> in Ephesians 4:15 &amp;16 - </a:t>
            </a:r>
            <a:r>
              <a:rPr lang="en-US" sz="1200" b="0" i="0" kern="1200" dirty="0">
                <a:solidFill>
                  <a:schemeClr val="tx1"/>
                </a:solidFill>
                <a:effectLst/>
                <a:latin typeface="+mn-lt"/>
                <a:ea typeface="+mn-ea"/>
                <a:cs typeface="+mn-cs"/>
              </a:rPr>
              <a:t>Rather, speaking the truth in love, we are to grow up in every way into him who is the head, into Christ,</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from whom the whole body, joined and held together by every joint with which it is equipped, when each part is working properly, makes the body grow so that it builds itself up in love.</a:t>
            </a:r>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19</a:t>
            </a:fld>
            <a:endParaRPr lang="en-US"/>
          </a:p>
        </p:txBody>
      </p:sp>
    </p:spTree>
    <p:extLst>
      <p:ext uri="{BB962C8B-B14F-4D97-AF65-F5344CB8AC3E}">
        <p14:creationId xmlns:p14="http://schemas.microsoft.com/office/powerpoint/2010/main" val="3998192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last words. This witnessing absolutely involves sharing the gospel of Jesus Christ with others, but also witnessing to each other in the church so we will marvel at the greatness of God, transforming this into that.</a:t>
            </a:r>
          </a:p>
          <a:p>
            <a:r>
              <a:rPr lang="en-US" dirty="0"/>
              <a:t>The difference is, the Holy Spirit is yours when you become a Christian. It’s as if Jesus is with you on Monday, Tuesday, Wednesday, each</a:t>
            </a:r>
          </a:p>
          <a:p>
            <a:r>
              <a:rPr lang="en-US" dirty="0"/>
              <a:t>day of the week, in the dark hours of the night, during the stress times of the day, in traffic, when I’m</a:t>
            </a:r>
          </a:p>
          <a:p>
            <a:r>
              <a:rPr lang="en-US" dirty="0"/>
              <a:t>lonely, in crowds, in pain, in fear, in anxiety, in panic, in sickness, in suffering, in temptation, in failure,</a:t>
            </a:r>
          </a:p>
          <a:p>
            <a:r>
              <a:rPr lang="en-US" dirty="0"/>
              <a:t>in humiliation, in victory, in joy, in triumph, in need, in abundance, in conflict, in discouragement, in</a:t>
            </a:r>
          </a:p>
          <a:p>
            <a:r>
              <a:rPr lang="en-US" dirty="0"/>
              <a:t>youth, in old age, in mid- life crisis, in the hospital, and in death.</a:t>
            </a:r>
          </a:p>
        </p:txBody>
      </p:sp>
      <p:sp>
        <p:nvSpPr>
          <p:cNvPr id="4" name="Slide Number Placeholder 3"/>
          <p:cNvSpPr>
            <a:spLocks noGrp="1"/>
          </p:cNvSpPr>
          <p:nvPr>
            <p:ph type="sldNum" sz="quarter" idx="5"/>
          </p:nvPr>
        </p:nvSpPr>
        <p:spPr/>
        <p:txBody>
          <a:bodyPr/>
          <a:lstStyle/>
          <a:p>
            <a:fld id="{978129AE-AD37-4363-8312-30846EB2BE39}" type="slidenum">
              <a:rPr lang="en-US" smtClean="0"/>
              <a:t>20</a:t>
            </a:fld>
            <a:endParaRPr lang="en-US"/>
          </a:p>
        </p:txBody>
      </p:sp>
    </p:spTree>
    <p:extLst>
      <p:ext uri="{BB962C8B-B14F-4D97-AF65-F5344CB8AC3E}">
        <p14:creationId xmlns:p14="http://schemas.microsoft.com/office/powerpoint/2010/main" val="272565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any of these words seem familiar?</a:t>
            </a:r>
          </a:p>
          <a:p>
            <a:r>
              <a:rPr lang="en-US" dirty="0"/>
              <a:t>Ephesians 1:20&amp;21 cp 6:12</a:t>
            </a:r>
          </a:p>
        </p:txBody>
      </p:sp>
      <p:sp>
        <p:nvSpPr>
          <p:cNvPr id="4" name="Slide Number Placeholder 3"/>
          <p:cNvSpPr>
            <a:spLocks noGrp="1"/>
          </p:cNvSpPr>
          <p:nvPr>
            <p:ph type="sldNum" sz="quarter" idx="5"/>
          </p:nvPr>
        </p:nvSpPr>
        <p:spPr/>
        <p:txBody>
          <a:bodyPr/>
          <a:lstStyle/>
          <a:p>
            <a:fld id="{978129AE-AD37-4363-8312-30846EB2BE39}" type="slidenum">
              <a:rPr lang="en-US" smtClean="0"/>
              <a:t>21</a:t>
            </a:fld>
            <a:endParaRPr lang="en-US"/>
          </a:p>
        </p:txBody>
      </p:sp>
    </p:spTree>
    <p:extLst>
      <p:ext uri="{BB962C8B-B14F-4D97-AF65-F5344CB8AC3E}">
        <p14:creationId xmlns:p14="http://schemas.microsoft.com/office/powerpoint/2010/main" val="75544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356059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8129AE-AD37-4363-8312-30846EB2BE39}" type="slidenum">
              <a:rPr lang="en-US" smtClean="0"/>
              <a:t>22</a:t>
            </a:fld>
            <a:endParaRPr lang="en-US"/>
          </a:p>
        </p:txBody>
      </p:sp>
    </p:spTree>
    <p:extLst>
      <p:ext uri="{BB962C8B-B14F-4D97-AF65-F5344CB8AC3E}">
        <p14:creationId xmlns:p14="http://schemas.microsoft.com/office/powerpoint/2010/main" val="254565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23</a:t>
            </a:fld>
            <a:endParaRPr lang="en-US"/>
          </a:p>
        </p:txBody>
      </p:sp>
    </p:spTree>
    <p:extLst>
      <p:ext uri="{BB962C8B-B14F-4D97-AF65-F5344CB8AC3E}">
        <p14:creationId xmlns:p14="http://schemas.microsoft.com/office/powerpoint/2010/main" val="92258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Communion was presented on Good Friday. Judas Iscariot, the traitor, was still there, sharing the broken bread and the cup with Jesus himself. After Jesus described that the bread represented how his body would be broken and the cup his spilled blood, both of which represent the sacrifice that brings a believer in touch with God and a host for the holy </a:t>
            </a:r>
            <a:r>
              <a:rPr lang="en-US" dirty="0" err="1"/>
              <a:t>spririt</a:t>
            </a:r>
            <a:r>
              <a:rPr lang="en-US" dirty="0"/>
              <a:t>, these things happed:</a:t>
            </a:r>
          </a:p>
          <a:p>
            <a:pPr marL="228600" indent="-228600">
              <a:buAutoNum type="arabicPeriod"/>
            </a:pPr>
            <a:r>
              <a:rPr lang="en-US" dirty="0"/>
              <a:t>Some of the disciples start arguing about which of them would be the greatest disciple</a:t>
            </a:r>
          </a:p>
          <a:p>
            <a:pPr marL="228600" indent="-228600">
              <a:buAutoNum type="arabicPeriod"/>
            </a:pPr>
            <a:r>
              <a:rPr lang="en-US" dirty="0"/>
              <a:t>Jesus tells Peter that like he did with Job, Satan has asked to break Peter. Rather than cry, “Jesus, help me”, Peter defiantly says, “</a:t>
            </a:r>
            <a:r>
              <a:rPr lang="en-US" dirty="0" err="1"/>
              <a:t>psssh</a:t>
            </a:r>
            <a:r>
              <a:rPr lang="en-US" dirty="0"/>
              <a:t>…I am ready to die for you</a:t>
            </a:r>
          </a:p>
          <a:p>
            <a:pPr marL="228600" indent="-228600">
              <a:buAutoNum type="arabicPeriod"/>
            </a:pPr>
            <a:r>
              <a:rPr lang="en-US" dirty="0"/>
              <a:t>They couldn’t stay awake to do one last request “Pray with me”</a:t>
            </a:r>
          </a:p>
          <a:p>
            <a:pPr marL="228600" indent="-228600">
              <a:buAutoNum type="arabicPeriod"/>
            </a:pPr>
            <a:endParaRPr lang="en-US" dirty="0"/>
          </a:p>
          <a:p>
            <a:pPr marL="0" indent="0">
              <a:buNone/>
            </a:pPr>
            <a:r>
              <a:rPr lang="en-US" dirty="0"/>
              <a:t>So the first communion </a:t>
            </a:r>
            <a:r>
              <a:rPr lang="en-US" dirty="0" err="1"/>
              <a:t>wasn;t</a:t>
            </a:r>
            <a:r>
              <a:rPr lang="en-US" dirty="0"/>
              <a:t> </a:t>
            </a:r>
            <a:r>
              <a:rPr lang="en-US" dirty="0" err="1"/>
              <a:t>glorius</a:t>
            </a:r>
            <a:r>
              <a:rPr lang="en-US" dirty="0"/>
              <a:t>, to say the least. Fallen, weak people, even in the presence of Jesus missed what a wonderful tradition was being given to them.</a:t>
            </a:r>
          </a:p>
          <a:p>
            <a:pPr marL="0" indent="0">
              <a:buNone/>
            </a:pPr>
            <a:endParaRPr lang="en-US" dirty="0"/>
          </a:p>
          <a:p>
            <a:pPr marL="0" indent="0">
              <a:buNone/>
            </a:pPr>
            <a:r>
              <a:rPr lang="en-US" dirty="0"/>
              <a:t>My friends, the time of communion is a reminder of Jesus’ death and resurrection that not only saved your soul from damnation and hell, but also built a new thing called the church. This church has withstood attacks from within and without and continues to birth the next generation of Christians. The church of Jesus Christ grew through persecution and will continue to do so. I hope Darby Creek is your church and you are all in; that you are letting the Holy Spirit reign in you; As the cup and bread comes around please reflect on what Christ and the Holy Spirit have done for you and won’t you consider what is next for your spiritual journey? </a:t>
            </a:r>
          </a:p>
        </p:txBody>
      </p:sp>
      <p:sp>
        <p:nvSpPr>
          <p:cNvPr id="4" name="Slide Number Placeholder 3"/>
          <p:cNvSpPr>
            <a:spLocks noGrp="1"/>
          </p:cNvSpPr>
          <p:nvPr>
            <p:ph type="sldNum" sz="quarter" idx="5"/>
          </p:nvPr>
        </p:nvSpPr>
        <p:spPr/>
        <p:txBody>
          <a:bodyPr/>
          <a:lstStyle/>
          <a:p>
            <a:fld id="{978129AE-AD37-4363-8312-30846EB2BE39}" type="slidenum">
              <a:rPr lang="en-US" smtClean="0"/>
              <a:t>24</a:t>
            </a:fld>
            <a:endParaRPr lang="en-US"/>
          </a:p>
        </p:txBody>
      </p:sp>
    </p:spTree>
    <p:extLst>
      <p:ext uri="{BB962C8B-B14F-4D97-AF65-F5344CB8AC3E}">
        <p14:creationId xmlns:p14="http://schemas.microsoft.com/office/powerpoint/2010/main" val="91949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25</a:t>
            </a:fld>
            <a:endParaRPr lang="en-US"/>
          </a:p>
        </p:txBody>
      </p:sp>
    </p:spTree>
    <p:extLst>
      <p:ext uri="{BB962C8B-B14F-4D97-AF65-F5344CB8AC3E}">
        <p14:creationId xmlns:p14="http://schemas.microsoft.com/office/powerpoint/2010/main" val="298750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change from simply attending or even participating at Darby Creek and make it my church, I am a shared owner/ It’s different than being part of a </a:t>
            </a:r>
            <a:r>
              <a:rPr lang="en-US" dirty="0" err="1"/>
              <a:t>clubor</a:t>
            </a:r>
            <a:r>
              <a:rPr lang="en-US" dirty="0"/>
              <a:t> a movement that serves the community…it is a place I go to become a better me through the teachings of the bible, learning to live with and serve others, and maturing t a role of impact. </a:t>
            </a:r>
          </a:p>
        </p:txBody>
      </p:sp>
      <p:sp>
        <p:nvSpPr>
          <p:cNvPr id="4" name="Slide Number Placeholder 3"/>
          <p:cNvSpPr>
            <a:spLocks noGrp="1"/>
          </p:cNvSpPr>
          <p:nvPr>
            <p:ph type="sldNum" sz="quarter" idx="5"/>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35142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key pieces to becoming mature in  our faith and serving others. Keep in mind, while you do this, I’m doing this, Greg is doing this, Steve is doing this, and when we’re really real, we’re not </a:t>
            </a:r>
            <a:r>
              <a:rPr lang="en-US" dirty="0" err="1"/>
              <a:t>judgemental</a:t>
            </a:r>
            <a:r>
              <a:rPr lang="en-US" dirty="0"/>
              <a:t> or critical of each other’s fallenness, but supportive of each other’s journey, whether spiritual or tangible</a:t>
            </a:r>
          </a:p>
        </p:txBody>
      </p:sp>
      <p:sp>
        <p:nvSpPr>
          <p:cNvPr id="4" name="Slide Number Placeholder 3"/>
          <p:cNvSpPr>
            <a:spLocks noGrp="1"/>
          </p:cNvSpPr>
          <p:nvPr>
            <p:ph type="sldNum" sz="quarter" idx="5"/>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69031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is really hard. I have a job, a family, a hobby that helps me cope, a dog, a child, a parent, a significant other, or I’m just a mess. How can I be strong enough to remember to be gracious, to put off my tendencies…St. Paul in his letter to the Roman church wrote, “what a wretched man I am, who will save me from this body of death?”</a:t>
            </a:r>
          </a:p>
        </p:txBody>
      </p:sp>
      <p:sp>
        <p:nvSpPr>
          <p:cNvPr id="4" name="Slide Number Placeholder 3"/>
          <p:cNvSpPr>
            <a:spLocks noGrp="1"/>
          </p:cNvSpPr>
          <p:nvPr>
            <p:ph type="sldNum" sz="quarter" idx="5"/>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367742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138220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place in NT where WRESTLING is used, a Greek city with lots of venues for entertainment, so wrestling is appropriate. These other wrestlers are in order of impact</a:t>
            </a:r>
          </a:p>
          <a:p>
            <a:r>
              <a:rPr lang="en-US" sz="1200" b="0" i="0" kern="1200" dirty="0">
                <a:solidFill>
                  <a:schemeClr val="tx1"/>
                </a:solidFill>
                <a:effectLst/>
                <a:latin typeface="+mn-lt"/>
                <a:ea typeface="+mn-ea"/>
                <a:cs typeface="+mn-cs"/>
              </a:rPr>
              <a:t>Our struggle reflects the heavenly reality, which means we struggle against </a:t>
            </a:r>
            <a:r>
              <a:rPr lang="en-US" sz="1200" b="0" i="1" kern="1200" dirty="0">
                <a:solidFill>
                  <a:schemeClr val="tx1"/>
                </a:solidFill>
                <a:effectLst/>
                <a:latin typeface="+mn-lt"/>
                <a:ea typeface="+mn-ea"/>
                <a:cs typeface="+mn-cs"/>
              </a:rPr>
              <a:t>subjected</a:t>
            </a:r>
            <a:r>
              <a:rPr lang="en-US" sz="1200" b="0" i="0" kern="1200" dirty="0">
                <a:solidFill>
                  <a:schemeClr val="tx1"/>
                </a:solidFill>
                <a:effectLst/>
                <a:latin typeface="+mn-lt"/>
                <a:ea typeface="+mn-ea"/>
                <a:cs typeface="+mn-cs"/>
              </a:rPr>
              <a:t> powers. The powers may rule darkness and evil, but we as Christians no longer live there (</a:t>
            </a:r>
            <a:r>
              <a:rPr lang="en-US" sz="1200" b="0" i="0" u="none" strike="noStrike" kern="1200" dirty="0">
                <a:solidFill>
                  <a:schemeClr val="tx1"/>
                </a:solidFill>
                <a:effectLst/>
                <a:latin typeface="+mn-lt"/>
                <a:ea typeface="+mn-ea"/>
                <a:cs typeface="+mn-cs"/>
                <a:hlinkClick r:id="rId3"/>
              </a:rPr>
              <a:t>5:8</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16</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Since verse </a:t>
            </a:r>
            <a:r>
              <a:rPr lang="en-US" sz="1200" b="0" i="0" u="none" strike="noStrike" kern="1200" dirty="0">
                <a:solidFill>
                  <a:schemeClr val="tx1"/>
                </a:solidFill>
                <a:effectLst/>
                <a:latin typeface="+mn-lt"/>
                <a:ea typeface="+mn-ea"/>
                <a:cs typeface="+mn-cs"/>
                <a:hlinkClick r:id="rId5"/>
              </a:rPr>
              <a:t>12</a:t>
            </a:r>
            <a:r>
              <a:rPr lang="en-US" sz="1200" b="0" i="0" kern="1200" dirty="0">
                <a:solidFill>
                  <a:schemeClr val="tx1"/>
                </a:solidFill>
                <a:effectLst/>
                <a:latin typeface="+mn-lt"/>
                <a:ea typeface="+mn-ea"/>
                <a:cs typeface="+mn-cs"/>
              </a:rPr>
              <a:t> explains standing “against the devil’s schemes” in verse </a:t>
            </a:r>
            <a:r>
              <a:rPr lang="en-US" sz="1200" b="0" i="0" u="none" strike="noStrike" kern="1200" dirty="0">
                <a:solidFill>
                  <a:schemeClr val="tx1"/>
                </a:solidFill>
                <a:effectLst/>
                <a:latin typeface="+mn-lt"/>
                <a:ea typeface="+mn-ea"/>
                <a:cs typeface="+mn-cs"/>
                <a:hlinkClick r:id="rId6"/>
              </a:rPr>
              <a:t>11</a:t>
            </a:r>
            <a:r>
              <a:rPr lang="en-US" sz="1200" b="0" i="0" kern="1200" dirty="0">
                <a:solidFill>
                  <a:schemeClr val="tx1"/>
                </a:solidFill>
                <a:effectLst/>
                <a:latin typeface="+mn-lt"/>
                <a:ea typeface="+mn-ea"/>
                <a:cs typeface="+mn-cs"/>
              </a:rPr>
              <a:t>, Paul was surely not thinking about structures of evil such as government, law, or social conventions. Rather, he thought of personal spiritual beings seeking to disrupt life as God intended it.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81710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should make us more gracious to others. What would that be </a:t>
            </a:r>
            <a:r>
              <a:rPr lang="en-US" dirty="0" err="1"/>
              <a:t>like?So</a:t>
            </a:r>
            <a:r>
              <a:rPr lang="en-US" dirty="0"/>
              <a:t> not only knowing ALL have sinned and come short of the glory of God, and by [overtly showing care and love to those in MY CHURCH] shall all men know that you are my disciples, when you add the fight isn’t with each other but with evil forces, shouldn’t we be more gracious to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back to how can we be strong enough to be the person my church needs</a:t>
            </a:r>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06525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things in reading the new testament is the authors often write “Stop this, do this”…plug and play living, right? And then with details. Don’t just get dressed, but dress this way</a:t>
            </a:r>
          </a:p>
          <a:p>
            <a:endParaRPr lang="en-US" dirty="0"/>
          </a:p>
          <a:p>
            <a:r>
              <a:rPr lang="en-US" dirty="0"/>
              <a:t>And if you don’t have the right parts to your wardrobe, go get them</a:t>
            </a:r>
          </a:p>
          <a:p>
            <a:endParaRPr lang="en-US" dirty="0"/>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096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2/24/2019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2/24/2019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08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1446550"/>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Understanding the real battle makes me more gracious</a:t>
            </a: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7707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A8B6A-C649-4381-AACB-90CED05F6225}"/>
              </a:ext>
            </a:extLst>
          </p:cNvPr>
          <p:cNvSpPr/>
          <p:nvPr/>
        </p:nvSpPr>
        <p:spPr>
          <a:xfrm>
            <a:off x="2146046" y="390535"/>
            <a:ext cx="7899919" cy="1523494"/>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How can I be strong enough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for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TextBox 4">
            <a:extLst>
              <a:ext uri="{FF2B5EF4-FFF2-40B4-BE49-F238E27FC236}">
                <a16:creationId xmlns:a16="http://schemas.microsoft.com/office/drawing/2014/main" id="{D35C3832-4A63-482E-B25A-6D87F83920CF}"/>
              </a:ext>
            </a:extLst>
          </p:cNvPr>
          <p:cNvSpPr txBox="1"/>
          <p:nvPr/>
        </p:nvSpPr>
        <p:spPr>
          <a:xfrm>
            <a:off x="3493008" y="1901952"/>
            <a:ext cx="1280160" cy="769440"/>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CFA5E9EA-E9FD-404A-AFAA-1580AC9CF7B3}"/>
              </a:ext>
            </a:extLst>
          </p:cNvPr>
          <p:cNvSpPr/>
          <p:nvPr/>
        </p:nvSpPr>
        <p:spPr>
          <a:xfrm>
            <a:off x="776377" y="1901952"/>
            <a:ext cx="11007305" cy="3785652"/>
          </a:xfrm>
          <a:prstGeom prst="rect">
            <a:avLst/>
          </a:prstGeom>
        </p:spPr>
        <p:txBody>
          <a:bodyPr wrap="square">
            <a:spAutoFit/>
          </a:bodyPr>
          <a:lstStyle/>
          <a:p>
            <a:r>
              <a:rPr lang="en-US" sz="2400" b="1" baseline="30000" dirty="0">
                <a:solidFill>
                  <a:schemeClr val="bg1"/>
                </a:solidFill>
                <a:latin typeface="Arial" panose="020B0604020202020204" pitchFamily="34" charset="0"/>
                <a:cs typeface="Arial" panose="020B0604020202020204" pitchFamily="34" charset="0"/>
              </a:rPr>
              <a:t>13 </a:t>
            </a:r>
            <a:r>
              <a:rPr lang="en-US" sz="2400" b="1" dirty="0">
                <a:solidFill>
                  <a:schemeClr val="bg1"/>
                </a:solidFill>
                <a:latin typeface="Arial" panose="020B0604020202020204" pitchFamily="34" charset="0"/>
                <a:cs typeface="Arial" panose="020B0604020202020204" pitchFamily="34" charset="0"/>
              </a:rPr>
              <a:t>Therefore take up the </a:t>
            </a:r>
            <a:r>
              <a:rPr lang="en-US" sz="2400" b="1" dirty="0">
                <a:solidFill>
                  <a:srgbClr val="FFFF00"/>
                </a:solidFill>
                <a:latin typeface="Arial" panose="020B0604020202020204" pitchFamily="34" charset="0"/>
                <a:cs typeface="Arial" panose="020B0604020202020204" pitchFamily="34" charset="0"/>
              </a:rPr>
              <a:t>whole armor of God</a:t>
            </a:r>
            <a:r>
              <a:rPr lang="en-US" sz="2400" b="1" dirty="0">
                <a:solidFill>
                  <a:schemeClr val="bg1"/>
                </a:solidFill>
                <a:latin typeface="Arial" panose="020B0604020202020204" pitchFamily="34" charset="0"/>
                <a:cs typeface="Arial" panose="020B0604020202020204" pitchFamily="34" charset="0"/>
              </a:rPr>
              <a:t>, that you may be able to withstand in the evil day, and having done all, </a:t>
            </a:r>
            <a:r>
              <a:rPr lang="en-US" sz="2400" b="1" dirty="0">
                <a:solidFill>
                  <a:srgbClr val="FFFF00"/>
                </a:solidFill>
                <a:latin typeface="Arial" panose="020B0604020202020204" pitchFamily="34" charset="0"/>
                <a:cs typeface="Arial" panose="020B0604020202020204" pitchFamily="34" charset="0"/>
              </a:rPr>
              <a:t>to stand firm</a:t>
            </a:r>
            <a:r>
              <a:rPr lang="en-US" sz="2400" b="1" dirty="0">
                <a:solidFill>
                  <a:schemeClr val="bg1"/>
                </a:solidFill>
                <a:latin typeface="Arial" panose="020B0604020202020204" pitchFamily="34" charset="0"/>
                <a:cs typeface="Arial" panose="020B0604020202020204" pitchFamily="34" charset="0"/>
              </a:rPr>
              <a:t>. </a:t>
            </a:r>
            <a:r>
              <a:rPr lang="en-US" sz="2400" b="1" baseline="30000" dirty="0">
                <a:solidFill>
                  <a:schemeClr val="bg1"/>
                </a:solidFill>
                <a:latin typeface="Arial" panose="020B0604020202020204" pitchFamily="34" charset="0"/>
                <a:cs typeface="Arial" panose="020B0604020202020204" pitchFamily="34" charset="0"/>
              </a:rPr>
              <a:t>14 </a:t>
            </a:r>
            <a:r>
              <a:rPr lang="en-US" sz="2400" b="1" dirty="0">
                <a:solidFill>
                  <a:schemeClr val="bg1"/>
                </a:solidFill>
                <a:latin typeface="Arial" panose="020B0604020202020204" pitchFamily="34" charset="0"/>
                <a:cs typeface="Arial" panose="020B0604020202020204" pitchFamily="34" charset="0"/>
              </a:rPr>
              <a:t>Stand therefore, having fastened on the </a:t>
            </a:r>
            <a:r>
              <a:rPr lang="en-US" sz="2400" b="1" dirty="0">
                <a:solidFill>
                  <a:srgbClr val="FFFF00"/>
                </a:solidFill>
                <a:latin typeface="Arial" panose="020B0604020202020204" pitchFamily="34" charset="0"/>
                <a:cs typeface="Arial" panose="020B0604020202020204" pitchFamily="34" charset="0"/>
              </a:rPr>
              <a:t>belt of truth</a:t>
            </a:r>
            <a:r>
              <a:rPr lang="en-US" sz="2400" b="1" dirty="0">
                <a:solidFill>
                  <a:schemeClr val="bg1"/>
                </a:solidFill>
                <a:latin typeface="Arial" panose="020B0604020202020204" pitchFamily="34" charset="0"/>
                <a:cs typeface="Arial" panose="020B0604020202020204" pitchFamily="34" charset="0"/>
              </a:rPr>
              <a:t>, and having put on the </a:t>
            </a:r>
            <a:r>
              <a:rPr lang="en-US" sz="2400" b="1" dirty="0">
                <a:solidFill>
                  <a:srgbClr val="FFFF00"/>
                </a:solidFill>
                <a:latin typeface="Arial" panose="020B0604020202020204" pitchFamily="34" charset="0"/>
                <a:cs typeface="Arial" panose="020B0604020202020204" pitchFamily="34" charset="0"/>
              </a:rPr>
              <a:t>breastplate of righteousness</a:t>
            </a:r>
            <a:r>
              <a:rPr lang="en-US" sz="2400" b="1" dirty="0">
                <a:solidFill>
                  <a:schemeClr val="bg1"/>
                </a:solidFill>
                <a:latin typeface="Arial" panose="020B0604020202020204" pitchFamily="34" charset="0"/>
                <a:cs typeface="Arial" panose="020B0604020202020204" pitchFamily="34" charset="0"/>
              </a:rPr>
              <a:t>, </a:t>
            </a:r>
            <a:r>
              <a:rPr lang="en-US" sz="2400" b="1" baseline="30000" dirty="0">
                <a:solidFill>
                  <a:schemeClr val="bg1"/>
                </a:solidFill>
                <a:latin typeface="Arial" panose="020B0604020202020204" pitchFamily="34" charset="0"/>
                <a:cs typeface="Arial" panose="020B0604020202020204" pitchFamily="34" charset="0"/>
              </a:rPr>
              <a:t>15 </a:t>
            </a:r>
            <a:r>
              <a:rPr lang="en-US" sz="2400" b="1" dirty="0">
                <a:solidFill>
                  <a:schemeClr val="bg1"/>
                </a:solidFill>
                <a:latin typeface="Arial" panose="020B0604020202020204" pitchFamily="34" charset="0"/>
                <a:cs typeface="Arial" panose="020B0604020202020204" pitchFamily="34" charset="0"/>
              </a:rPr>
              <a:t>and, as shoes for your feet, having put on the </a:t>
            </a:r>
            <a:r>
              <a:rPr lang="en-US" sz="2400" b="1" dirty="0">
                <a:solidFill>
                  <a:srgbClr val="FFFF00"/>
                </a:solidFill>
                <a:latin typeface="Arial" panose="020B0604020202020204" pitchFamily="34" charset="0"/>
                <a:cs typeface="Arial" panose="020B0604020202020204" pitchFamily="34" charset="0"/>
              </a:rPr>
              <a:t>readiness</a:t>
            </a:r>
            <a:r>
              <a:rPr lang="en-US" sz="2400" b="1" dirty="0">
                <a:solidFill>
                  <a:schemeClr val="bg1"/>
                </a:solidFill>
                <a:latin typeface="Arial" panose="020B0604020202020204" pitchFamily="34" charset="0"/>
                <a:cs typeface="Arial" panose="020B0604020202020204" pitchFamily="34" charset="0"/>
              </a:rPr>
              <a:t> given by the gospel of peace. </a:t>
            </a:r>
            <a:r>
              <a:rPr lang="en-US" sz="2400" b="1" baseline="30000" dirty="0">
                <a:solidFill>
                  <a:schemeClr val="bg1"/>
                </a:solidFill>
                <a:latin typeface="Arial" panose="020B0604020202020204" pitchFamily="34" charset="0"/>
                <a:cs typeface="Arial" panose="020B0604020202020204" pitchFamily="34" charset="0"/>
              </a:rPr>
              <a:t>16 </a:t>
            </a:r>
            <a:r>
              <a:rPr lang="en-US" sz="2400" b="1" dirty="0">
                <a:solidFill>
                  <a:schemeClr val="bg1"/>
                </a:solidFill>
                <a:latin typeface="Arial" panose="020B0604020202020204" pitchFamily="34" charset="0"/>
                <a:cs typeface="Arial" panose="020B0604020202020204" pitchFamily="34" charset="0"/>
              </a:rPr>
              <a:t>In all circumstances take up the </a:t>
            </a:r>
            <a:r>
              <a:rPr lang="en-US" sz="2400" b="1" dirty="0">
                <a:solidFill>
                  <a:srgbClr val="FFFF00"/>
                </a:solidFill>
                <a:latin typeface="Arial" panose="020B0604020202020204" pitchFamily="34" charset="0"/>
                <a:cs typeface="Arial" panose="020B0604020202020204" pitchFamily="34" charset="0"/>
              </a:rPr>
              <a:t>shield of faith</a:t>
            </a:r>
            <a:r>
              <a:rPr lang="en-US" sz="2400" b="1" dirty="0">
                <a:solidFill>
                  <a:schemeClr val="bg1"/>
                </a:solidFill>
                <a:latin typeface="Arial" panose="020B0604020202020204" pitchFamily="34" charset="0"/>
                <a:cs typeface="Arial" panose="020B0604020202020204" pitchFamily="34" charset="0"/>
              </a:rPr>
              <a:t>, with which you can extinguish all the flaming darts of the evil one; </a:t>
            </a:r>
            <a:r>
              <a:rPr lang="en-US" sz="2400" b="1" baseline="30000" dirty="0">
                <a:solidFill>
                  <a:schemeClr val="bg1"/>
                </a:solidFill>
                <a:latin typeface="Arial" panose="020B0604020202020204" pitchFamily="34" charset="0"/>
                <a:cs typeface="Arial" panose="020B0604020202020204" pitchFamily="34" charset="0"/>
              </a:rPr>
              <a:t>17 </a:t>
            </a:r>
            <a:r>
              <a:rPr lang="en-US" sz="2400" b="1" dirty="0">
                <a:solidFill>
                  <a:schemeClr val="bg1"/>
                </a:solidFill>
                <a:latin typeface="Arial" panose="020B0604020202020204" pitchFamily="34" charset="0"/>
                <a:cs typeface="Arial" panose="020B0604020202020204" pitchFamily="34" charset="0"/>
              </a:rPr>
              <a:t>and take the </a:t>
            </a:r>
            <a:r>
              <a:rPr lang="en-US" sz="2400" b="1" dirty="0">
                <a:solidFill>
                  <a:srgbClr val="FFFF00"/>
                </a:solidFill>
                <a:latin typeface="Arial" panose="020B0604020202020204" pitchFamily="34" charset="0"/>
                <a:cs typeface="Arial" panose="020B0604020202020204" pitchFamily="34" charset="0"/>
              </a:rPr>
              <a:t>helmet of salvation</a:t>
            </a:r>
            <a:r>
              <a:rPr lang="en-US" sz="2400" b="1" dirty="0">
                <a:solidFill>
                  <a:schemeClr val="bg1"/>
                </a:solidFill>
                <a:latin typeface="Arial" panose="020B0604020202020204" pitchFamily="34" charset="0"/>
                <a:cs typeface="Arial" panose="020B0604020202020204" pitchFamily="34" charset="0"/>
              </a:rPr>
              <a:t>, and the </a:t>
            </a:r>
            <a:r>
              <a:rPr lang="en-US" sz="2400" b="1" dirty="0">
                <a:solidFill>
                  <a:srgbClr val="FFFF00"/>
                </a:solidFill>
                <a:latin typeface="Arial" panose="020B0604020202020204" pitchFamily="34" charset="0"/>
                <a:cs typeface="Arial" panose="020B0604020202020204" pitchFamily="34" charset="0"/>
              </a:rPr>
              <a:t>sword of the Spirit</a:t>
            </a:r>
            <a:r>
              <a:rPr lang="en-US" sz="2400" b="1" dirty="0">
                <a:solidFill>
                  <a:schemeClr val="bg1"/>
                </a:solidFill>
                <a:latin typeface="Arial" panose="020B0604020202020204" pitchFamily="34" charset="0"/>
                <a:cs typeface="Arial" panose="020B0604020202020204" pitchFamily="34" charset="0"/>
              </a:rPr>
              <a:t>, which is the word of God, </a:t>
            </a:r>
            <a:r>
              <a:rPr lang="en-US" sz="2400" b="1" baseline="30000" dirty="0">
                <a:solidFill>
                  <a:schemeClr val="bg1"/>
                </a:solidFill>
                <a:latin typeface="Arial" panose="020B0604020202020204" pitchFamily="34" charset="0"/>
                <a:cs typeface="Arial" panose="020B0604020202020204" pitchFamily="34" charset="0"/>
              </a:rPr>
              <a:t>18 </a:t>
            </a:r>
            <a:r>
              <a:rPr lang="en-US" sz="2400" b="1" dirty="0">
                <a:solidFill>
                  <a:srgbClr val="FFFF00"/>
                </a:solidFill>
                <a:latin typeface="Arial" panose="020B0604020202020204" pitchFamily="34" charset="0"/>
                <a:cs typeface="Arial" panose="020B0604020202020204" pitchFamily="34" charset="0"/>
              </a:rPr>
              <a:t>praying at all times in the Spirit</a:t>
            </a:r>
            <a:r>
              <a:rPr lang="en-US" sz="2400" b="1" dirty="0">
                <a:solidFill>
                  <a:schemeClr val="bg1"/>
                </a:solidFill>
                <a:latin typeface="Arial" panose="020B0604020202020204" pitchFamily="34" charset="0"/>
                <a:cs typeface="Arial" panose="020B0604020202020204" pitchFamily="34" charset="0"/>
              </a:rPr>
              <a:t>, with all prayer and supplication. To that end, keep alert with all perseverance, making supplication for all the saints, </a:t>
            </a:r>
          </a:p>
        </p:txBody>
      </p:sp>
      <p:pic>
        <p:nvPicPr>
          <p:cNvPr id="8" name="Picture 7">
            <a:extLst>
              <a:ext uri="{FF2B5EF4-FFF2-40B4-BE49-F238E27FC236}">
                <a16:creationId xmlns:a16="http://schemas.microsoft.com/office/drawing/2014/main" id="{C0C9257C-0CA4-4F6E-8634-8EC5F055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9812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634678" y="740952"/>
            <a:ext cx="11087930" cy="4124206"/>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Because I’m not strong enough for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a:t>
            </a: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purposefully choose to put off my old self and put on the whole armor of God</a:t>
            </a:r>
          </a:p>
        </p:txBody>
      </p:sp>
      <p:pic>
        <p:nvPicPr>
          <p:cNvPr id="4" name="Picture 3">
            <a:extLst>
              <a:ext uri="{FF2B5EF4-FFF2-40B4-BE49-F238E27FC236}">
                <a16:creationId xmlns:a16="http://schemas.microsoft.com/office/drawing/2014/main" id="{C7347456-FB59-42B9-B325-28E3FE34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73543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A8B6A-C649-4381-AACB-90CED05F6225}"/>
              </a:ext>
            </a:extLst>
          </p:cNvPr>
          <p:cNvSpPr/>
          <p:nvPr/>
        </p:nvSpPr>
        <p:spPr>
          <a:xfrm>
            <a:off x="2146046" y="390535"/>
            <a:ext cx="7899919" cy="1523494"/>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How can I be strong enough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for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TextBox 4">
            <a:extLst>
              <a:ext uri="{FF2B5EF4-FFF2-40B4-BE49-F238E27FC236}">
                <a16:creationId xmlns:a16="http://schemas.microsoft.com/office/drawing/2014/main" id="{D35C3832-4A63-482E-B25A-6D87F83920CF}"/>
              </a:ext>
            </a:extLst>
          </p:cNvPr>
          <p:cNvSpPr txBox="1"/>
          <p:nvPr/>
        </p:nvSpPr>
        <p:spPr>
          <a:xfrm>
            <a:off x="3493008" y="1901952"/>
            <a:ext cx="1280160" cy="76944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C0C9257C-0CA4-4F6E-8634-8EC5F055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332A724C-D673-48DC-9062-52607EF95E21}"/>
              </a:ext>
            </a:extLst>
          </p:cNvPr>
          <p:cNvSpPr/>
          <p:nvPr/>
        </p:nvSpPr>
        <p:spPr>
          <a:xfrm>
            <a:off x="981075" y="2671392"/>
            <a:ext cx="10229850" cy="1569660"/>
          </a:xfrm>
          <a:prstGeom prst="rect">
            <a:avLst/>
          </a:prstGeom>
        </p:spPr>
        <p:txBody>
          <a:bodyPr wrap="square">
            <a:spAutoFit/>
          </a:bodyPr>
          <a:lstStyle/>
          <a:p>
            <a:r>
              <a:rPr lang="en-US" sz="2400" baseline="30000" dirty="0">
                <a:solidFill>
                  <a:schemeClr val="bg1"/>
                </a:solidFill>
                <a:latin typeface="Arial" panose="020B0604020202020204" pitchFamily="34" charset="0"/>
                <a:cs typeface="Arial" panose="020B0604020202020204" pitchFamily="34" charset="0"/>
              </a:rPr>
              <a:t>12 </a:t>
            </a:r>
            <a:r>
              <a:rPr lang="en-US" sz="2400" dirty="0">
                <a:solidFill>
                  <a:schemeClr val="bg1"/>
                </a:solidFill>
                <a:latin typeface="Arial" panose="020B0604020202020204" pitchFamily="34" charset="0"/>
                <a:cs typeface="Arial" panose="020B0604020202020204" pitchFamily="34" charset="0"/>
              </a:rPr>
              <a:t>While I was with them, I </a:t>
            </a:r>
            <a:r>
              <a:rPr lang="en-US" sz="2400" dirty="0">
                <a:solidFill>
                  <a:srgbClr val="FFFF00"/>
                </a:solidFill>
                <a:latin typeface="Arial" panose="020B0604020202020204" pitchFamily="34" charset="0"/>
                <a:cs typeface="Arial" panose="020B0604020202020204" pitchFamily="34" charset="0"/>
              </a:rPr>
              <a:t>kept them </a:t>
            </a:r>
            <a:r>
              <a:rPr lang="en-US" sz="2400" dirty="0">
                <a:solidFill>
                  <a:schemeClr val="bg1"/>
                </a:solidFill>
                <a:latin typeface="Arial" panose="020B0604020202020204" pitchFamily="34" charset="0"/>
                <a:cs typeface="Arial" panose="020B0604020202020204" pitchFamily="34" charset="0"/>
              </a:rPr>
              <a:t>in your name, which you have given me. I have </a:t>
            </a:r>
            <a:r>
              <a:rPr lang="en-US" sz="2400" dirty="0">
                <a:solidFill>
                  <a:srgbClr val="FFFF00"/>
                </a:solidFill>
                <a:latin typeface="Arial" panose="020B0604020202020204" pitchFamily="34" charset="0"/>
                <a:cs typeface="Arial" panose="020B0604020202020204" pitchFamily="34" charset="0"/>
              </a:rPr>
              <a:t>guarded them</a:t>
            </a:r>
            <a:r>
              <a:rPr lang="en-US" sz="2400" dirty="0">
                <a:solidFill>
                  <a:schemeClr val="bg1"/>
                </a:solidFill>
                <a:latin typeface="Arial" panose="020B0604020202020204" pitchFamily="34" charset="0"/>
                <a:cs typeface="Arial" panose="020B0604020202020204" pitchFamily="34" charset="0"/>
              </a:rPr>
              <a:t>, and not one of them has been lost except the son of destruction, that the Scripture might be fulfilled.</a:t>
            </a:r>
            <a:r>
              <a:rPr lang="en-US" sz="2400" b="1" baseline="30000" dirty="0">
                <a:solidFill>
                  <a:schemeClr val="bg1"/>
                </a:solidFill>
                <a:latin typeface="Arial" panose="020B0604020202020204" pitchFamily="34" charset="0"/>
                <a:cs typeface="Arial" panose="020B0604020202020204" pitchFamily="34" charset="0"/>
              </a:rPr>
              <a:t> 15 </a:t>
            </a:r>
            <a:r>
              <a:rPr lang="en-US" sz="2400" dirty="0">
                <a:solidFill>
                  <a:schemeClr val="bg1"/>
                </a:solidFill>
                <a:latin typeface="Arial" panose="020B0604020202020204" pitchFamily="34" charset="0"/>
                <a:cs typeface="Arial" panose="020B0604020202020204" pitchFamily="34" charset="0"/>
              </a:rPr>
              <a:t>I do not ask that you take them out of the world, but that you </a:t>
            </a:r>
            <a:r>
              <a:rPr lang="en-US" sz="2400" dirty="0">
                <a:solidFill>
                  <a:srgbClr val="FFFF00"/>
                </a:solidFill>
                <a:latin typeface="Arial" panose="020B0604020202020204" pitchFamily="34" charset="0"/>
                <a:cs typeface="Arial" panose="020B0604020202020204" pitchFamily="34" charset="0"/>
              </a:rPr>
              <a:t>keep them from the evil one</a:t>
            </a:r>
            <a:r>
              <a:rPr lang="en-US" sz="2400" dirty="0">
                <a:solidFill>
                  <a:schemeClr val="bg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E4AC27D-CEBE-4FC7-B339-462637AFBB94}"/>
              </a:ext>
            </a:extLst>
          </p:cNvPr>
          <p:cNvSpPr txBox="1"/>
          <p:nvPr/>
        </p:nvSpPr>
        <p:spPr>
          <a:xfrm>
            <a:off x="762000" y="1969545"/>
            <a:ext cx="3214341" cy="646331"/>
          </a:xfrm>
          <a:prstGeom prst="rect">
            <a:avLst/>
          </a:prstGeom>
          <a:noFill/>
        </p:spPr>
        <p:txBody>
          <a:bodyPr wrap="none" rtlCol="0">
            <a:spAutoFit/>
          </a:bodyPr>
          <a:lstStyle/>
          <a:p>
            <a:r>
              <a:rPr lang="en-US" sz="3600" dirty="0">
                <a:solidFill>
                  <a:srgbClr val="FFFF00"/>
                </a:solidFill>
              </a:rPr>
              <a:t>John 17:12 &amp; 15</a:t>
            </a:r>
          </a:p>
        </p:txBody>
      </p:sp>
    </p:spTree>
    <p:extLst>
      <p:ext uri="{BB962C8B-B14F-4D97-AF65-F5344CB8AC3E}">
        <p14:creationId xmlns:p14="http://schemas.microsoft.com/office/powerpoint/2010/main" val="30316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A8B6A-C649-4381-AACB-90CED05F6225}"/>
              </a:ext>
            </a:extLst>
          </p:cNvPr>
          <p:cNvSpPr/>
          <p:nvPr/>
        </p:nvSpPr>
        <p:spPr>
          <a:xfrm>
            <a:off x="2146046" y="390535"/>
            <a:ext cx="7899919" cy="1523494"/>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How can I be strong enough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for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TextBox 4">
            <a:extLst>
              <a:ext uri="{FF2B5EF4-FFF2-40B4-BE49-F238E27FC236}">
                <a16:creationId xmlns:a16="http://schemas.microsoft.com/office/drawing/2014/main" id="{D35C3832-4A63-482E-B25A-6D87F83920CF}"/>
              </a:ext>
            </a:extLst>
          </p:cNvPr>
          <p:cNvSpPr txBox="1"/>
          <p:nvPr/>
        </p:nvSpPr>
        <p:spPr>
          <a:xfrm>
            <a:off x="3493008" y="1901952"/>
            <a:ext cx="1280160" cy="76944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C0C9257C-0CA4-4F6E-8634-8EC5F055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332A724C-D673-48DC-9062-52607EF95E21}"/>
              </a:ext>
            </a:extLst>
          </p:cNvPr>
          <p:cNvSpPr/>
          <p:nvPr/>
        </p:nvSpPr>
        <p:spPr>
          <a:xfrm>
            <a:off x="981075" y="2671392"/>
            <a:ext cx="10229850" cy="2308324"/>
          </a:xfrm>
          <a:prstGeom prst="rect">
            <a:avLst/>
          </a:prstGeom>
        </p:spPr>
        <p:txBody>
          <a:bodyPr wrap="square">
            <a:spAutoFit/>
          </a:bodyPr>
          <a:lstStyle/>
          <a:p>
            <a:r>
              <a:rPr lang="en-US" sz="2400" b="1" baseline="30000" dirty="0">
                <a:solidFill>
                  <a:schemeClr val="bg1"/>
                </a:solidFill>
                <a:latin typeface="Arial" panose="020B0604020202020204" pitchFamily="34" charset="0"/>
                <a:cs typeface="Arial" panose="020B0604020202020204" pitchFamily="34" charset="0"/>
              </a:rPr>
              <a:t>15 </a:t>
            </a:r>
            <a:r>
              <a:rPr lang="en-US" sz="2400" b="1" dirty="0">
                <a:solidFill>
                  <a:schemeClr val="bg1"/>
                </a:solidFill>
                <a:latin typeface="Arial" panose="020B0604020202020204" pitchFamily="34" charset="0"/>
                <a:cs typeface="Arial" panose="020B0604020202020204" pitchFamily="34" charset="0"/>
              </a:rPr>
              <a:t>“If you love me, you will keep my commandments. </a:t>
            </a:r>
            <a:r>
              <a:rPr lang="en-US" sz="2400" b="1" baseline="30000" dirty="0">
                <a:solidFill>
                  <a:schemeClr val="bg1"/>
                </a:solidFill>
                <a:latin typeface="Arial" panose="020B0604020202020204" pitchFamily="34" charset="0"/>
                <a:cs typeface="Arial" panose="020B0604020202020204" pitchFamily="34" charset="0"/>
              </a:rPr>
              <a:t>16 </a:t>
            </a:r>
            <a:r>
              <a:rPr lang="en-US" sz="2400" b="1" dirty="0">
                <a:solidFill>
                  <a:schemeClr val="bg1"/>
                </a:solidFill>
                <a:latin typeface="Arial" panose="020B0604020202020204" pitchFamily="34" charset="0"/>
                <a:cs typeface="Arial" panose="020B0604020202020204" pitchFamily="34" charset="0"/>
              </a:rPr>
              <a:t>And I will ask the Father, and he will give you </a:t>
            </a:r>
            <a:r>
              <a:rPr lang="en-US" sz="2400" b="1" dirty="0">
                <a:solidFill>
                  <a:srgbClr val="FFFF00"/>
                </a:solidFill>
                <a:latin typeface="Arial" panose="020B0604020202020204" pitchFamily="34" charset="0"/>
                <a:cs typeface="Arial" panose="020B0604020202020204" pitchFamily="34" charset="0"/>
              </a:rPr>
              <a:t>another Helper</a:t>
            </a:r>
            <a:r>
              <a:rPr lang="en-US" sz="2400" b="1" dirty="0">
                <a:solidFill>
                  <a:schemeClr val="bg1"/>
                </a:solidFill>
                <a:latin typeface="Arial" panose="020B0604020202020204" pitchFamily="34" charset="0"/>
                <a:cs typeface="Arial" panose="020B0604020202020204" pitchFamily="34" charset="0"/>
              </a:rPr>
              <a:t>, to be with you forever,</a:t>
            </a:r>
          </a:p>
          <a:p>
            <a:r>
              <a:rPr lang="en-US" sz="2400" b="1" baseline="30000" dirty="0">
                <a:solidFill>
                  <a:schemeClr val="bg1"/>
                </a:solidFill>
                <a:latin typeface="Arial" panose="020B0604020202020204" pitchFamily="34" charset="0"/>
                <a:cs typeface="Arial" panose="020B0604020202020204" pitchFamily="34" charset="0"/>
              </a:rPr>
              <a:t>17 </a:t>
            </a:r>
            <a:r>
              <a:rPr lang="en-US" sz="2400" b="1" dirty="0">
                <a:solidFill>
                  <a:schemeClr val="bg1"/>
                </a:solidFill>
                <a:latin typeface="Arial" panose="020B0604020202020204" pitchFamily="34" charset="0"/>
                <a:cs typeface="Arial" panose="020B0604020202020204" pitchFamily="34" charset="0"/>
              </a:rPr>
              <a:t>even the Spirit of truth, whom the </a:t>
            </a:r>
            <a:r>
              <a:rPr lang="en-US" sz="2400" b="1" dirty="0">
                <a:solidFill>
                  <a:srgbClr val="FFFF00"/>
                </a:solidFill>
                <a:latin typeface="Arial" panose="020B0604020202020204" pitchFamily="34" charset="0"/>
                <a:cs typeface="Arial" panose="020B0604020202020204" pitchFamily="34" charset="0"/>
              </a:rPr>
              <a:t>world cannot receive</a:t>
            </a:r>
            <a:r>
              <a:rPr lang="en-US" sz="2400" b="1" dirty="0">
                <a:solidFill>
                  <a:schemeClr val="bg1"/>
                </a:solidFill>
                <a:latin typeface="Arial" panose="020B0604020202020204" pitchFamily="34" charset="0"/>
                <a:cs typeface="Arial" panose="020B0604020202020204" pitchFamily="34" charset="0"/>
              </a:rPr>
              <a:t>, because it neither sees him nor knows him. You know him, for he </a:t>
            </a:r>
            <a:r>
              <a:rPr lang="en-US" sz="2400" b="1" dirty="0">
                <a:solidFill>
                  <a:srgbClr val="FFFF00"/>
                </a:solidFill>
                <a:latin typeface="Arial" panose="020B0604020202020204" pitchFamily="34" charset="0"/>
                <a:cs typeface="Arial" panose="020B0604020202020204" pitchFamily="34" charset="0"/>
              </a:rPr>
              <a:t>dwells with you and will be in you</a:t>
            </a:r>
            <a:r>
              <a:rPr lang="en-US" sz="2400" b="1" dirty="0">
                <a:solidFill>
                  <a:schemeClr val="bg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E4AC27D-CEBE-4FC7-B339-462637AFBB94}"/>
              </a:ext>
            </a:extLst>
          </p:cNvPr>
          <p:cNvSpPr txBox="1"/>
          <p:nvPr/>
        </p:nvSpPr>
        <p:spPr>
          <a:xfrm>
            <a:off x="762000" y="1969545"/>
            <a:ext cx="2832827" cy="646331"/>
          </a:xfrm>
          <a:prstGeom prst="rect">
            <a:avLst/>
          </a:prstGeom>
          <a:noFill/>
        </p:spPr>
        <p:txBody>
          <a:bodyPr wrap="none" rtlCol="0">
            <a:spAutoFit/>
          </a:bodyPr>
          <a:lstStyle/>
          <a:p>
            <a:r>
              <a:rPr lang="en-US" sz="3600" dirty="0">
                <a:solidFill>
                  <a:srgbClr val="FFFF00"/>
                </a:solidFill>
              </a:rPr>
              <a:t>John 14:15-16</a:t>
            </a:r>
          </a:p>
        </p:txBody>
      </p:sp>
    </p:spTree>
    <p:extLst>
      <p:ext uri="{BB962C8B-B14F-4D97-AF65-F5344CB8AC3E}">
        <p14:creationId xmlns:p14="http://schemas.microsoft.com/office/powerpoint/2010/main" val="205021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A8B6A-C649-4381-AACB-90CED05F6225}"/>
              </a:ext>
            </a:extLst>
          </p:cNvPr>
          <p:cNvSpPr/>
          <p:nvPr/>
        </p:nvSpPr>
        <p:spPr>
          <a:xfrm>
            <a:off x="2146046" y="390535"/>
            <a:ext cx="7899919" cy="1523494"/>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How can I be strong enough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for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TextBox 4">
            <a:extLst>
              <a:ext uri="{FF2B5EF4-FFF2-40B4-BE49-F238E27FC236}">
                <a16:creationId xmlns:a16="http://schemas.microsoft.com/office/drawing/2014/main" id="{D35C3832-4A63-482E-B25A-6D87F83920CF}"/>
              </a:ext>
            </a:extLst>
          </p:cNvPr>
          <p:cNvSpPr txBox="1"/>
          <p:nvPr/>
        </p:nvSpPr>
        <p:spPr>
          <a:xfrm>
            <a:off x="3493008" y="1901952"/>
            <a:ext cx="1280160" cy="76944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C0C9257C-0CA4-4F6E-8634-8EC5F055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332A724C-D673-48DC-9062-52607EF95E21}"/>
              </a:ext>
            </a:extLst>
          </p:cNvPr>
          <p:cNvSpPr/>
          <p:nvPr/>
        </p:nvSpPr>
        <p:spPr>
          <a:xfrm>
            <a:off x="981075" y="2671392"/>
            <a:ext cx="10229850" cy="2677656"/>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As timeless as Jesus, showing up throughout the history of man since Creation</a:t>
            </a:r>
          </a:p>
          <a:p>
            <a:r>
              <a:rPr lang="en-US" sz="2400" b="1" dirty="0">
                <a:solidFill>
                  <a:schemeClr val="bg1"/>
                </a:solidFill>
                <a:latin typeface="Arial" panose="020B0604020202020204" pitchFamily="34" charset="0"/>
                <a:cs typeface="Arial" panose="020B0604020202020204" pitchFamily="34" charset="0"/>
              </a:rPr>
              <a:t>Physically affects people in many ways, from causing Kings to prophecy to creating a child within a virgin’s womb</a:t>
            </a:r>
          </a:p>
          <a:p>
            <a:r>
              <a:rPr lang="en-US" sz="2400" b="1" dirty="0">
                <a:solidFill>
                  <a:schemeClr val="bg1"/>
                </a:solidFill>
                <a:latin typeface="Arial" panose="020B0604020202020204" pitchFamily="34" charset="0"/>
                <a:cs typeface="Arial" panose="020B0604020202020204" pitchFamily="34" charset="0"/>
              </a:rPr>
              <a:t>Speaks and directs</a:t>
            </a:r>
          </a:p>
          <a:p>
            <a:r>
              <a:rPr lang="en-US" sz="2400" b="1" dirty="0">
                <a:solidFill>
                  <a:schemeClr val="bg1"/>
                </a:solidFill>
                <a:latin typeface="Arial" panose="020B0604020202020204" pitchFamily="34" charset="0"/>
                <a:cs typeface="Arial" panose="020B0604020202020204" pitchFamily="34" charset="0"/>
              </a:rPr>
              <a:t>Teaches</a:t>
            </a:r>
          </a:p>
          <a:p>
            <a:r>
              <a:rPr lang="en-US" sz="2400" b="1" dirty="0">
                <a:solidFill>
                  <a:schemeClr val="bg1"/>
                </a:solidFill>
                <a:latin typeface="Arial" panose="020B0604020202020204" pitchFamily="34" charset="0"/>
                <a:cs typeface="Arial" panose="020B0604020202020204" pitchFamily="34" charset="0"/>
              </a:rPr>
              <a:t>Like Jesus, will intersect with non-believers</a:t>
            </a:r>
          </a:p>
        </p:txBody>
      </p:sp>
      <p:sp>
        <p:nvSpPr>
          <p:cNvPr id="9" name="TextBox 8">
            <a:extLst>
              <a:ext uri="{FF2B5EF4-FFF2-40B4-BE49-F238E27FC236}">
                <a16:creationId xmlns:a16="http://schemas.microsoft.com/office/drawing/2014/main" id="{AE4AC27D-CEBE-4FC7-B339-462637AFBB94}"/>
              </a:ext>
            </a:extLst>
          </p:cNvPr>
          <p:cNvSpPr txBox="1"/>
          <p:nvPr/>
        </p:nvSpPr>
        <p:spPr>
          <a:xfrm>
            <a:off x="762000" y="1969545"/>
            <a:ext cx="3709542" cy="646331"/>
          </a:xfrm>
          <a:prstGeom prst="rect">
            <a:avLst/>
          </a:prstGeom>
          <a:noFill/>
        </p:spPr>
        <p:txBody>
          <a:bodyPr wrap="none" rtlCol="0">
            <a:spAutoFit/>
          </a:bodyPr>
          <a:lstStyle/>
          <a:p>
            <a:r>
              <a:rPr lang="en-US" sz="3600" dirty="0">
                <a:solidFill>
                  <a:srgbClr val="FFFF00"/>
                </a:solidFill>
              </a:rPr>
              <a:t>Holy Spirit Resume</a:t>
            </a:r>
          </a:p>
        </p:txBody>
      </p:sp>
    </p:spTree>
    <p:extLst>
      <p:ext uri="{BB962C8B-B14F-4D97-AF65-F5344CB8AC3E}">
        <p14:creationId xmlns:p14="http://schemas.microsoft.com/office/powerpoint/2010/main" val="18386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258440"/>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838200" y="2056761"/>
            <a:ext cx="10515600" cy="2293242"/>
          </a:xfrm>
          <a:prstGeom prst="rect">
            <a:avLst/>
          </a:prstGeom>
        </p:spPr>
        <p:txBody>
          <a:bodyPr wrap="square">
            <a:spAutoFit/>
          </a:bodyPr>
          <a:lstStyle/>
          <a:p>
            <a:r>
              <a:rPr lang="en-US" sz="3600" b="1" baseline="30000" dirty="0">
                <a:solidFill>
                  <a:schemeClr val="bg1"/>
                </a:solidFill>
                <a:latin typeface="Arial" panose="020B0604020202020204" pitchFamily="34" charset="0"/>
                <a:cs typeface="Arial" panose="020B0604020202020204" pitchFamily="34" charset="0"/>
              </a:rPr>
              <a:t>22 </a:t>
            </a:r>
            <a:r>
              <a:rPr lang="en-US" sz="3600" b="1" dirty="0">
                <a:solidFill>
                  <a:schemeClr val="bg1"/>
                </a:solidFill>
                <a:latin typeface="Arial" panose="020B0604020202020204" pitchFamily="34" charset="0"/>
                <a:cs typeface="Arial" panose="020B0604020202020204" pitchFamily="34" charset="0"/>
              </a:rPr>
              <a:t>But the fruit of the Spirit is </a:t>
            </a:r>
            <a:r>
              <a:rPr lang="en-US" sz="3600" b="1" dirty="0">
                <a:solidFill>
                  <a:srgbClr val="FFFF00"/>
                </a:solidFill>
                <a:latin typeface="Arial" panose="020B0604020202020204" pitchFamily="34" charset="0"/>
                <a:cs typeface="Arial" panose="020B0604020202020204" pitchFamily="34" charset="0"/>
              </a:rPr>
              <a:t>love, joy, peace, forbearance, kindness, goodness, faithfulness, </a:t>
            </a:r>
            <a:r>
              <a:rPr lang="en-US" sz="3600" b="1" baseline="30000" dirty="0">
                <a:solidFill>
                  <a:srgbClr val="FFFF00"/>
                </a:solidFill>
                <a:latin typeface="Arial" panose="020B0604020202020204" pitchFamily="34" charset="0"/>
                <a:cs typeface="Arial" panose="020B0604020202020204" pitchFamily="34" charset="0"/>
              </a:rPr>
              <a:t>23 </a:t>
            </a:r>
            <a:r>
              <a:rPr lang="en-US" sz="3600" b="1" dirty="0">
                <a:solidFill>
                  <a:srgbClr val="FFFF00"/>
                </a:solidFill>
                <a:latin typeface="Arial" panose="020B0604020202020204" pitchFamily="34" charset="0"/>
                <a:cs typeface="Arial" panose="020B0604020202020204" pitchFamily="34" charset="0"/>
              </a:rPr>
              <a:t>gentleness and self-control</a:t>
            </a:r>
            <a:r>
              <a:rPr lang="en-US" sz="3600" b="1" dirty="0">
                <a:solidFill>
                  <a:schemeClr val="bg1"/>
                </a:solidFill>
                <a:latin typeface="Arial" panose="020B0604020202020204" pitchFamily="34" charset="0"/>
                <a:cs typeface="Arial" panose="020B0604020202020204" pitchFamily="34" charset="0"/>
              </a:rPr>
              <a:t>. Against such things there is no law</a:t>
            </a: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2262671" cy="646331"/>
          </a:xfrm>
          <a:prstGeom prst="rect">
            <a:avLst/>
          </a:prstGeom>
          <a:noFill/>
        </p:spPr>
        <p:txBody>
          <a:bodyPr wrap="none" rtlCol="0">
            <a:spAutoFit/>
          </a:bodyPr>
          <a:lstStyle/>
          <a:p>
            <a:r>
              <a:rPr lang="en-US" sz="3600" dirty="0">
                <a:solidFill>
                  <a:srgbClr val="FFFF00"/>
                </a:solidFill>
              </a:rPr>
              <a:t>Galatians 5</a:t>
            </a:r>
          </a:p>
        </p:txBody>
      </p:sp>
      <p:sp>
        <p:nvSpPr>
          <p:cNvPr id="8" name="Title 1">
            <a:extLst>
              <a:ext uri="{FF2B5EF4-FFF2-40B4-BE49-F238E27FC236}">
                <a16:creationId xmlns:a16="http://schemas.microsoft.com/office/drawing/2014/main" id="{CA191B03-AD16-41B9-8363-D472952F4B93}"/>
              </a:ext>
            </a:extLst>
          </p:cNvPr>
          <p:cNvSpPr txBox="1">
            <a:spLocks/>
          </p:cNvSpPr>
          <p:nvPr/>
        </p:nvSpPr>
        <p:spPr>
          <a:xfrm>
            <a:off x="838200" y="138037"/>
            <a:ext cx="107929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How can I be strong enough </a:t>
            </a:r>
          </a:p>
          <a:p>
            <a:pPr algn="ctr">
              <a:spcAft>
                <a:spcPts val="600"/>
              </a:spcAft>
            </a:pP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for </a:t>
            </a:r>
            <a:r>
              <a:rPr lang="en-US" sz="40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pic>
        <p:nvPicPr>
          <p:cNvPr id="9" name="Picture 8">
            <a:extLst>
              <a:ext uri="{FF2B5EF4-FFF2-40B4-BE49-F238E27FC236}">
                <a16:creationId xmlns:a16="http://schemas.microsoft.com/office/drawing/2014/main" id="{29B8AF5A-286C-48F5-AD97-B46D7E0A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3458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556B0F-DB80-493A-846A-E63B3E14E07A}"/>
              </a:ext>
            </a:extLst>
          </p:cNvPr>
          <p:cNvSpPr txBox="1"/>
          <p:nvPr/>
        </p:nvSpPr>
        <p:spPr>
          <a:xfrm>
            <a:off x="799270" y="743999"/>
            <a:ext cx="10959913" cy="2769989"/>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Because I’m not strong enough for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give the Holy Spirit free reign in me</a:t>
            </a:r>
          </a:p>
        </p:txBody>
      </p:sp>
      <p:pic>
        <p:nvPicPr>
          <p:cNvPr id="5" name="Picture 4">
            <a:extLst>
              <a:ext uri="{FF2B5EF4-FFF2-40B4-BE49-F238E27FC236}">
                <a16:creationId xmlns:a16="http://schemas.microsoft.com/office/drawing/2014/main" id="{B1E25839-0DAF-4EE9-BDC0-A7AF43D58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4980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F4C0BB-5B4A-42BF-B5D7-A8D5A693C96C}"/>
              </a:ext>
            </a:extLst>
          </p:cNvPr>
          <p:cNvPicPr>
            <a:picLocks noChangeAspect="1"/>
          </p:cNvPicPr>
          <p:nvPr/>
        </p:nvPicPr>
        <p:blipFill rotWithShape="1">
          <a:blip r:embed="rId3">
            <a:extLst>
              <a:ext uri="{28A0092B-C50C-407E-A947-70E740481C1C}">
                <a14:useLocalDpi xmlns:a14="http://schemas.microsoft.com/office/drawing/2010/main" val="0"/>
              </a:ext>
            </a:extLst>
          </a:blip>
          <a:srcRect t="9987" b="6370"/>
          <a:stretch/>
        </p:blipFill>
        <p:spPr>
          <a:xfrm>
            <a:off x="20" y="10"/>
            <a:ext cx="12191980" cy="6857990"/>
          </a:xfrm>
          <a:prstGeom prst="rect">
            <a:avLst/>
          </a:prstGeom>
        </p:spPr>
      </p:pic>
    </p:spTree>
    <p:extLst>
      <p:ext uri="{BB962C8B-B14F-4D97-AF65-F5344CB8AC3E}">
        <p14:creationId xmlns:p14="http://schemas.microsoft.com/office/powerpoint/2010/main" val="2670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84863-0FA0-45CB-98B5-C700E1944193}"/>
              </a:ext>
            </a:extLst>
          </p:cNvPr>
          <p:cNvSpPr>
            <a:spLocks noGrp="1"/>
          </p:cNvSpPr>
          <p:nvPr>
            <p:ph idx="1"/>
          </p:nvPr>
        </p:nvSpPr>
        <p:spPr>
          <a:xfrm>
            <a:off x="838200" y="2013853"/>
            <a:ext cx="10515600" cy="4351338"/>
          </a:xfrm>
        </p:spPr>
        <p:txBody>
          <a:bodyPr/>
          <a:lstStyle/>
          <a:p>
            <a:pPr marL="0" indent="0">
              <a:buNone/>
            </a:pPr>
            <a:r>
              <a:rPr lang="en-US" b="1" dirty="0">
                <a:solidFill>
                  <a:schemeClr val="bg1"/>
                </a:solidFill>
                <a:latin typeface="Arial" panose="020B0604020202020204" pitchFamily="34" charset="0"/>
                <a:cs typeface="Arial" panose="020B0604020202020204" pitchFamily="34" charset="0"/>
              </a:rPr>
              <a:t>I tell you, you are Peter, and on </a:t>
            </a:r>
            <a:r>
              <a:rPr lang="en-US" b="1" dirty="0">
                <a:solidFill>
                  <a:srgbClr val="FFFF00"/>
                </a:solidFill>
                <a:latin typeface="Arial" panose="020B0604020202020204" pitchFamily="34" charset="0"/>
                <a:cs typeface="Arial" panose="020B0604020202020204" pitchFamily="34" charset="0"/>
              </a:rPr>
              <a:t>this rock</a:t>
            </a:r>
            <a:r>
              <a:rPr lang="en-US" b="1" dirty="0">
                <a:solidFill>
                  <a:schemeClr val="bg1"/>
                </a:solidFill>
                <a:latin typeface="Arial" panose="020B0604020202020204" pitchFamily="34" charset="0"/>
                <a:cs typeface="Arial" panose="020B0604020202020204" pitchFamily="34" charset="0"/>
              </a:rPr>
              <a:t> I will </a:t>
            </a:r>
            <a:r>
              <a:rPr lang="en-US" b="1" dirty="0">
                <a:solidFill>
                  <a:srgbClr val="FFFF00"/>
                </a:solidFill>
                <a:latin typeface="Arial" panose="020B0604020202020204" pitchFamily="34" charset="0"/>
                <a:cs typeface="Arial" panose="020B0604020202020204" pitchFamily="34" charset="0"/>
              </a:rPr>
              <a:t>build</a:t>
            </a:r>
            <a:r>
              <a:rPr lang="en-US" b="1" dirty="0">
                <a:solidFill>
                  <a:schemeClr val="bg1"/>
                </a:solidFill>
                <a:latin typeface="Arial" panose="020B0604020202020204" pitchFamily="34" charset="0"/>
                <a:cs typeface="Arial" panose="020B0604020202020204" pitchFamily="34" charset="0"/>
              </a:rPr>
              <a:t> my church, and the gates of hell shall not prevail against it. </a:t>
            </a:r>
            <a:r>
              <a:rPr lang="en-US" b="1" baseline="30000" dirty="0">
                <a:solidFill>
                  <a:schemeClr val="bg1"/>
                </a:solidFill>
                <a:latin typeface="Arial" panose="020B0604020202020204" pitchFamily="34" charset="0"/>
                <a:cs typeface="Arial" panose="020B0604020202020204" pitchFamily="34" charset="0"/>
              </a:rPr>
              <a:t>19 </a:t>
            </a:r>
            <a:r>
              <a:rPr lang="en-US" b="1" dirty="0">
                <a:solidFill>
                  <a:schemeClr val="bg1"/>
                </a:solidFill>
                <a:latin typeface="Arial" panose="020B0604020202020204" pitchFamily="34" charset="0"/>
                <a:cs typeface="Arial" panose="020B0604020202020204" pitchFamily="34" charset="0"/>
              </a:rPr>
              <a:t>I will give you the keys of the kingdom heaven, and whatever you bind on earth shall be bound in heaven, and whatever you loose on earth shall be loosed in heaven.</a:t>
            </a:r>
          </a:p>
        </p:txBody>
      </p:sp>
      <p:sp>
        <p:nvSpPr>
          <p:cNvPr id="4" name="TextBox 3">
            <a:extLst>
              <a:ext uri="{FF2B5EF4-FFF2-40B4-BE49-F238E27FC236}">
                <a16:creationId xmlns:a16="http://schemas.microsoft.com/office/drawing/2014/main" id="{0DA04194-8E81-43C1-9525-A7B03DD67618}"/>
              </a:ext>
            </a:extLst>
          </p:cNvPr>
          <p:cNvSpPr txBox="1"/>
          <p:nvPr/>
        </p:nvSpPr>
        <p:spPr>
          <a:xfrm>
            <a:off x="838200" y="1367522"/>
            <a:ext cx="3669338" cy="646331"/>
          </a:xfrm>
          <a:prstGeom prst="rect">
            <a:avLst/>
          </a:prstGeom>
          <a:noFill/>
        </p:spPr>
        <p:txBody>
          <a:bodyPr wrap="none" rtlCol="0">
            <a:spAutoFit/>
          </a:bodyPr>
          <a:lstStyle/>
          <a:p>
            <a:r>
              <a:rPr lang="en-US" sz="3600" dirty="0">
                <a:solidFill>
                  <a:srgbClr val="FFFF00"/>
                </a:solidFill>
              </a:rPr>
              <a:t>Matthew 16:18-19</a:t>
            </a:r>
          </a:p>
        </p:txBody>
      </p:sp>
    </p:spTree>
    <p:extLst>
      <p:ext uri="{BB962C8B-B14F-4D97-AF65-F5344CB8AC3E}">
        <p14:creationId xmlns:p14="http://schemas.microsoft.com/office/powerpoint/2010/main" val="30963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2340705" cy="646331"/>
          </a:xfrm>
          <a:prstGeom prst="rect">
            <a:avLst/>
          </a:prstGeom>
          <a:noFill/>
        </p:spPr>
        <p:txBody>
          <a:bodyPr wrap="none" rtlCol="0">
            <a:spAutoFit/>
          </a:bodyPr>
          <a:lstStyle/>
          <a:p>
            <a:r>
              <a:rPr lang="en-US" sz="3600" dirty="0">
                <a:solidFill>
                  <a:srgbClr val="FFFF00"/>
                </a:solidFill>
              </a:rPr>
              <a:t>Genesis 4:9</a:t>
            </a:r>
          </a:p>
        </p:txBody>
      </p:sp>
      <p:pic>
        <p:nvPicPr>
          <p:cNvPr id="6" name="Picture 5">
            <a:extLst>
              <a:ext uri="{FF2B5EF4-FFF2-40B4-BE49-F238E27FC236}">
                <a16:creationId xmlns:a16="http://schemas.microsoft.com/office/drawing/2014/main" id="{AD72E9E8-5D10-454F-9027-332C21EC3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96BF7782-C39E-4CBC-BE09-53676D18D985}"/>
              </a:ext>
            </a:extLst>
          </p:cNvPr>
          <p:cNvSpPr/>
          <p:nvPr/>
        </p:nvSpPr>
        <p:spPr>
          <a:xfrm>
            <a:off x="476933" y="2655859"/>
            <a:ext cx="11715067" cy="1107996"/>
          </a:xfrm>
          <a:prstGeom prst="rect">
            <a:avLst/>
          </a:prstGeom>
        </p:spPr>
        <p:txBody>
          <a:bodyPr wrap="none">
            <a:spAutoFit/>
          </a:bodyPr>
          <a:lstStyle/>
          <a:p>
            <a:r>
              <a:rPr lang="en-US" sz="6600" b="1" dirty="0">
                <a:solidFill>
                  <a:schemeClr val="bg1"/>
                </a:solidFill>
                <a:latin typeface="Helvetica Neue"/>
              </a:rPr>
              <a:t>“Am I </a:t>
            </a:r>
            <a:r>
              <a:rPr lang="en-US" sz="66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6600" b="1" dirty="0">
                <a:solidFill>
                  <a:schemeClr val="bg1"/>
                </a:solidFill>
                <a:latin typeface="Helvetica Neue"/>
              </a:rPr>
              <a:t> brother’s keeper?”</a:t>
            </a:r>
            <a:endParaRPr lang="en-US" sz="6600" b="1" dirty="0">
              <a:solidFill>
                <a:schemeClr val="bg1"/>
              </a:solidFill>
            </a:endParaRPr>
          </a:p>
        </p:txBody>
      </p:sp>
    </p:spTree>
    <p:extLst>
      <p:ext uri="{BB962C8B-B14F-4D97-AF65-F5344CB8AC3E}">
        <p14:creationId xmlns:p14="http://schemas.microsoft.com/office/powerpoint/2010/main" val="34675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D6B79-380B-413F-80B5-98DE6F9BCA50}"/>
              </a:ext>
            </a:extLst>
          </p:cNvPr>
          <p:cNvSpPr>
            <a:spLocks noGrp="1"/>
          </p:cNvSpPr>
          <p:nvPr>
            <p:ph idx="1"/>
          </p:nvPr>
        </p:nvSpPr>
        <p:spPr>
          <a:xfrm>
            <a:off x="838200" y="2013853"/>
            <a:ext cx="10515600" cy="4351338"/>
          </a:xfrm>
        </p:spPr>
        <p:txBody>
          <a:bodyPr/>
          <a:lstStyle/>
          <a:p>
            <a:pPr marL="0" indent="0">
              <a:buNone/>
            </a:pPr>
            <a:r>
              <a:rPr lang="en-US" b="1" dirty="0">
                <a:solidFill>
                  <a:schemeClr val="bg1"/>
                </a:solidFill>
                <a:latin typeface="Arial" panose="020B0604020202020204" pitchFamily="34" charset="0"/>
                <a:cs typeface="Arial" panose="020B0604020202020204" pitchFamily="34" charset="0"/>
              </a:rPr>
              <a:t>But you will receive </a:t>
            </a:r>
            <a:r>
              <a:rPr lang="en-US" b="1" dirty="0">
                <a:solidFill>
                  <a:srgbClr val="FFFF00"/>
                </a:solidFill>
                <a:latin typeface="Arial" panose="020B0604020202020204" pitchFamily="34" charset="0"/>
                <a:cs typeface="Arial" panose="020B0604020202020204" pitchFamily="34" charset="0"/>
              </a:rPr>
              <a:t>power</a:t>
            </a:r>
            <a:r>
              <a:rPr lang="en-US" b="1" dirty="0">
                <a:solidFill>
                  <a:schemeClr val="bg1"/>
                </a:solidFill>
                <a:latin typeface="Arial" panose="020B0604020202020204" pitchFamily="34" charset="0"/>
                <a:cs typeface="Arial" panose="020B0604020202020204" pitchFamily="34" charset="0"/>
              </a:rPr>
              <a:t> when the Holy Spirit has come upon you, and you will be my </a:t>
            </a:r>
            <a:r>
              <a:rPr lang="en-US" b="1" dirty="0">
                <a:solidFill>
                  <a:srgbClr val="FFFF00"/>
                </a:solidFill>
                <a:latin typeface="Arial" panose="020B0604020202020204" pitchFamily="34" charset="0"/>
                <a:cs typeface="Arial" panose="020B0604020202020204" pitchFamily="34" charset="0"/>
              </a:rPr>
              <a:t>witnesses</a:t>
            </a:r>
            <a:r>
              <a:rPr lang="en-US" b="1" dirty="0">
                <a:solidFill>
                  <a:schemeClr val="bg1"/>
                </a:solidFill>
                <a:latin typeface="Arial" panose="020B0604020202020204" pitchFamily="34" charset="0"/>
                <a:cs typeface="Arial" panose="020B0604020202020204" pitchFamily="34" charset="0"/>
              </a:rPr>
              <a:t> in Jerusalem and in all Judea and Samaria, and to the end of the earth.</a:t>
            </a:r>
          </a:p>
        </p:txBody>
      </p:sp>
      <p:sp>
        <p:nvSpPr>
          <p:cNvPr id="4" name="TextBox 3">
            <a:extLst>
              <a:ext uri="{FF2B5EF4-FFF2-40B4-BE49-F238E27FC236}">
                <a16:creationId xmlns:a16="http://schemas.microsoft.com/office/drawing/2014/main" id="{2EA6934F-FF06-473D-918E-21F2D4F1209F}"/>
              </a:ext>
            </a:extLst>
          </p:cNvPr>
          <p:cNvSpPr txBox="1"/>
          <p:nvPr/>
        </p:nvSpPr>
        <p:spPr>
          <a:xfrm>
            <a:off x="838200" y="1367522"/>
            <a:ext cx="1678665" cy="646331"/>
          </a:xfrm>
          <a:prstGeom prst="rect">
            <a:avLst/>
          </a:prstGeom>
          <a:noFill/>
        </p:spPr>
        <p:txBody>
          <a:bodyPr wrap="none" rtlCol="0">
            <a:spAutoFit/>
          </a:bodyPr>
          <a:lstStyle/>
          <a:p>
            <a:r>
              <a:rPr lang="en-US" sz="3600" dirty="0">
                <a:solidFill>
                  <a:srgbClr val="FFFF00"/>
                </a:solidFill>
              </a:rPr>
              <a:t>Acts 1:8</a:t>
            </a:r>
          </a:p>
        </p:txBody>
      </p:sp>
    </p:spTree>
    <p:extLst>
      <p:ext uri="{BB962C8B-B14F-4D97-AF65-F5344CB8AC3E}">
        <p14:creationId xmlns:p14="http://schemas.microsoft.com/office/powerpoint/2010/main" val="1797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D15D8-74ED-430A-8EC1-B28FF7BCA05A}"/>
              </a:ext>
            </a:extLst>
          </p:cNvPr>
          <p:cNvSpPr>
            <a:spLocks noGrp="1"/>
          </p:cNvSpPr>
          <p:nvPr>
            <p:ph idx="1"/>
          </p:nvPr>
        </p:nvSpPr>
        <p:spPr>
          <a:xfrm>
            <a:off x="838200" y="1825625"/>
            <a:ext cx="4437185" cy="4170729"/>
          </a:xfrm>
        </p:spPr>
        <p:txBody>
          <a:bodyPr>
            <a:normAutofit lnSpcReduction="10000"/>
          </a:bodyPr>
          <a:lstStyle/>
          <a:p>
            <a:pPr marL="0" indent="0">
              <a:buNone/>
            </a:pPr>
            <a:r>
              <a:rPr lang="en-US" b="1" dirty="0">
                <a:solidFill>
                  <a:schemeClr val="bg1"/>
                </a:solidFill>
                <a:latin typeface="Arial" panose="020B0604020202020204" pitchFamily="34" charset="0"/>
                <a:cs typeface="Arial" panose="020B0604020202020204" pitchFamily="34" charset="0"/>
              </a:rPr>
              <a:t>when he raised him from the dead and seated him at his right hand in the heavenly places, </a:t>
            </a:r>
            <a:r>
              <a:rPr lang="en-US" b="1" baseline="30000" dirty="0">
                <a:solidFill>
                  <a:schemeClr val="bg1"/>
                </a:solidFill>
                <a:latin typeface="Arial" panose="020B0604020202020204" pitchFamily="34" charset="0"/>
                <a:cs typeface="Arial" panose="020B0604020202020204" pitchFamily="34" charset="0"/>
              </a:rPr>
              <a:t>21 </a:t>
            </a:r>
            <a:r>
              <a:rPr lang="en-US" b="1" dirty="0">
                <a:solidFill>
                  <a:schemeClr val="bg1"/>
                </a:solidFill>
                <a:latin typeface="Arial" panose="020B0604020202020204" pitchFamily="34" charset="0"/>
                <a:cs typeface="Arial" panose="020B0604020202020204" pitchFamily="34" charset="0"/>
              </a:rPr>
              <a:t>far above all </a:t>
            </a:r>
            <a:r>
              <a:rPr lang="en-US" b="1" dirty="0">
                <a:solidFill>
                  <a:srgbClr val="FFFF00"/>
                </a:solidFill>
                <a:latin typeface="Arial" panose="020B0604020202020204" pitchFamily="34" charset="0"/>
                <a:cs typeface="Arial" panose="020B0604020202020204" pitchFamily="34" charset="0"/>
              </a:rPr>
              <a:t>rule</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authority</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power</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dominion</a:t>
            </a:r>
            <a:r>
              <a:rPr lang="en-US" b="1" dirty="0">
                <a:solidFill>
                  <a:schemeClr val="bg1"/>
                </a:solidFill>
                <a:latin typeface="Arial" panose="020B0604020202020204" pitchFamily="34" charset="0"/>
                <a:cs typeface="Arial" panose="020B0604020202020204" pitchFamily="34" charset="0"/>
              </a:rPr>
              <a:t>, and above </a:t>
            </a:r>
            <a:r>
              <a:rPr lang="en-US" b="1" dirty="0">
                <a:solidFill>
                  <a:srgbClr val="FFFF00"/>
                </a:solidFill>
                <a:latin typeface="Arial" panose="020B0604020202020204" pitchFamily="34" charset="0"/>
                <a:cs typeface="Arial" panose="020B0604020202020204" pitchFamily="34" charset="0"/>
              </a:rPr>
              <a:t>every name that is named</a:t>
            </a:r>
            <a:r>
              <a:rPr lang="en-US" b="1" dirty="0">
                <a:solidFill>
                  <a:schemeClr val="bg1"/>
                </a:solidFill>
                <a:latin typeface="Arial" panose="020B0604020202020204" pitchFamily="34" charset="0"/>
                <a:cs typeface="Arial" panose="020B0604020202020204" pitchFamily="34" charset="0"/>
              </a:rPr>
              <a:t>, not only in this age but also in the one to come.</a:t>
            </a:r>
          </a:p>
        </p:txBody>
      </p:sp>
      <p:sp>
        <p:nvSpPr>
          <p:cNvPr id="4" name="Rectangle 3">
            <a:extLst>
              <a:ext uri="{FF2B5EF4-FFF2-40B4-BE49-F238E27FC236}">
                <a16:creationId xmlns:a16="http://schemas.microsoft.com/office/drawing/2014/main" id="{B79224FF-C1D7-4235-9C64-5659A3E74752}"/>
              </a:ext>
            </a:extLst>
          </p:cNvPr>
          <p:cNvSpPr/>
          <p:nvPr/>
        </p:nvSpPr>
        <p:spPr>
          <a:xfrm>
            <a:off x="6482861" y="1775075"/>
            <a:ext cx="4870939" cy="4401205"/>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For we do not wrestle against flesh and blood, but</a:t>
            </a:r>
          </a:p>
          <a:p>
            <a:r>
              <a:rPr lang="en-US" sz="2800" b="1" dirty="0">
                <a:solidFill>
                  <a:schemeClr val="bg1"/>
                </a:solidFill>
                <a:latin typeface="Arial" panose="020B0604020202020204" pitchFamily="34" charset="0"/>
                <a:cs typeface="Arial" panose="020B0604020202020204" pitchFamily="34" charset="0"/>
              </a:rPr>
              <a:t>against the </a:t>
            </a:r>
            <a:r>
              <a:rPr lang="en-US" sz="2800" b="1" dirty="0">
                <a:solidFill>
                  <a:srgbClr val="FFFF00"/>
                </a:solidFill>
                <a:latin typeface="Arial" panose="020B0604020202020204" pitchFamily="34" charset="0"/>
                <a:cs typeface="Arial" panose="020B0604020202020204" pitchFamily="34" charset="0"/>
              </a:rPr>
              <a:t>rulers</a:t>
            </a:r>
            <a:r>
              <a:rPr lang="en-US" sz="2800" b="1" dirty="0">
                <a:solidFill>
                  <a:schemeClr val="bg1"/>
                </a:solidFill>
                <a:latin typeface="Arial" panose="020B0604020202020204" pitchFamily="34" charset="0"/>
                <a:cs typeface="Arial" panose="020B0604020202020204" pitchFamily="34" charset="0"/>
              </a:rPr>
              <a:t>, </a:t>
            </a:r>
          </a:p>
          <a:p>
            <a:r>
              <a:rPr lang="en-US" sz="2800" b="1" dirty="0">
                <a:solidFill>
                  <a:schemeClr val="bg1"/>
                </a:solidFill>
                <a:latin typeface="Arial" panose="020B0604020202020204" pitchFamily="34" charset="0"/>
                <a:cs typeface="Arial" panose="020B0604020202020204" pitchFamily="34" charset="0"/>
              </a:rPr>
              <a:t>against the </a:t>
            </a:r>
            <a:r>
              <a:rPr lang="en-US" sz="2800" b="1" dirty="0">
                <a:solidFill>
                  <a:srgbClr val="FFFF00"/>
                </a:solidFill>
                <a:latin typeface="Arial" panose="020B0604020202020204" pitchFamily="34" charset="0"/>
                <a:cs typeface="Arial" panose="020B0604020202020204" pitchFamily="34" charset="0"/>
              </a:rPr>
              <a:t>authorities</a:t>
            </a:r>
            <a:r>
              <a:rPr lang="en-US" sz="2800" b="1" dirty="0">
                <a:solidFill>
                  <a:schemeClr val="bg1"/>
                </a:solidFill>
                <a:latin typeface="Arial" panose="020B0604020202020204" pitchFamily="34" charset="0"/>
                <a:cs typeface="Arial" panose="020B0604020202020204" pitchFamily="34" charset="0"/>
              </a:rPr>
              <a:t>, </a:t>
            </a:r>
          </a:p>
          <a:p>
            <a:r>
              <a:rPr lang="en-US" sz="2800" b="1" dirty="0">
                <a:solidFill>
                  <a:schemeClr val="bg1"/>
                </a:solidFill>
                <a:latin typeface="Arial" panose="020B0604020202020204" pitchFamily="34" charset="0"/>
                <a:cs typeface="Arial" panose="020B0604020202020204" pitchFamily="34" charset="0"/>
              </a:rPr>
              <a:t>against the cosmic </a:t>
            </a:r>
            <a:r>
              <a:rPr lang="en-US" sz="2800" b="1" dirty="0">
                <a:solidFill>
                  <a:srgbClr val="FFFF00"/>
                </a:solidFill>
                <a:latin typeface="Arial" panose="020B0604020202020204" pitchFamily="34" charset="0"/>
                <a:cs typeface="Arial" panose="020B0604020202020204" pitchFamily="34" charset="0"/>
              </a:rPr>
              <a:t>powers</a:t>
            </a:r>
            <a:r>
              <a:rPr lang="en-US" sz="2800" b="1" dirty="0">
                <a:solidFill>
                  <a:schemeClr val="bg1"/>
                </a:solidFill>
                <a:latin typeface="Arial" panose="020B0604020202020204" pitchFamily="34" charset="0"/>
                <a:cs typeface="Arial" panose="020B0604020202020204" pitchFamily="34" charset="0"/>
              </a:rPr>
              <a:t> over this present darkness, </a:t>
            </a:r>
          </a:p>
          <a:p>
            <a:r>
              <a:rPr lang="en-US" sz="2800" b="1" dirty="0">
                <a:solidFill>
                  <a:schemeClr val="bg1"/>
                </a:solidFill>
                <a:latin typeface="Arial" panose="020B0604020202020204" pitchFamily="34" charset="0"/>
                <a:cs typeface="Arial" panose="020B0604020202020204" pitchFamily="34" charset="0"/>
              </a:rPr>
              <a:t>against the </a:t>
            </a:r>
            <a:r>
              <a:rPr lang="en-US" sz="2800" b="1" dirty="0">
                <a:solidFill>
                  <a:srgbClr val="FFFF00"/>
                </a:solidFill>
                <a:latin typeface="Arial" panose="020B0604020202020204" pitchFamily="34" charset="0"/>
                <a:cs typeface="Arial" panose="020B0604020202020204" pitchFamily="34" charset="0"/>
              </a:rPr>
              <a:t>spiritual forces of evil</a:t>
            </a:r>
            <a:r>
              <a:rPr lang="en-US" sz="2800" b="1" dirty="0">
                <a:solidFill>
                  <a:schemeClr val="bg1"/>
                </a:solidFill>
                <a:latin typeface="Arial" panose="020B0604020202020204" pitchFamily="34" charset="0"/>
                <a:cs typeface="Arial" panose="020B0604020202020204" pitchFamily="34" charset="0"/>
              </a:rPr>
              <a:t> in the heavenly places.</a:t>
            </a:r>
          </a:p>
        </p:txBody>
      </p:sp>
      <p:sp>
        <p:nvSpPr>
          <p:cNvPr id="5" name="Content Placeholder 2">
            <a:extLst>
              <a:ext uri="{FF2B5EF4-FFF2-40B4-BE49-F238E27FC236}">
                <a16:creationId xmlns:a16="http://schemas.microsoft.com/office/drawing/2014/main" id="{319BD981-E224-4048-824D-8D6C60C86E0B}"/>
              </a:ext>
            </a:extLst>
          </p:cNvPr>
          <p:cNvSpPr txBox="1">
            <a:spLocks/>
          </p:cNvSpPr>
          <p:nvPr/>
        </p:nvSpPr>
        <p:spPr>
          <a:xfrm>
            <a:off x="990600" y="1978026"/>
            <a:ext cx="10363200" cy="171474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when he raised him from the dead and seated him at his right hand in the heavenly places, </a:t>
            </a:r>
            <a:r>
              <a:rPr lang="en-US" b="1" baseline="30000" dirty="0">
                <a:solidFill>
                  <a:schemeClr val="bg1"/>
                </a:solidFill>
                <a:latin typeface="Arial" panose="020B0604020202020204" pitchFamily="34" charset="0"/>
                <a:cs typeface="Arial" panose="020B0604020202020204" pitchFamily="34" charset="0"/>
              </a:rPr>
              <a:t>21 </a:t>
            </a:r>
            <a:r>
              <a:rPr lang="en-US" b="1" dirty="0">
                <a:solidFill>
                  <a:schemeClr val="bg1"/>
                </a:solidFill>
                <a:latin typeface="Arial" panose="020B0604020202020204" pitchFamily="34" charset="0"/>
                <a:cs typeface="Arial" panose="020B0604020202020204" pitchFamily="34" charset="0"/>
              </a:rPr>
              <a:t>far above all </a:t>
            </a:r>
            <a:r>
              <a:rPr lang="en-US" b="1" dirty="0">
                <a:solidFill>
                  <a:srgbClr val="FFFF00"/>
                </a:solidFill>
                <a:latin typeface="Arial" panose="020B0604020202020204" pitchFamily="34" charset="0"/>
                <a:cs typeface="Arial" panose="020B0604020202020204" pitchFamily="34" charset="0"/>
              </a:rPr>
              <a:t>rule</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authority</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power</a:t>
            </a:r>
            <a:r>
              <a:rPr lang="en-US" b="1" dirty="0">
                <a:solidFill>
                  <a:schemeClr val="bg1"/>
                </a:solidFill>
                <a:latin typeface="Arial" panose="020B0604020202020204" pitchFamily="34" charset="0"/>
                <a:cs typeface="Arial" panose="020B0604020202020204" pitchFamily="34" charset="0"/>
              </a:rPr>
              <a:t> and </a:t>
            </a:r>
            <a:r>
              <a:rPr lang="en-US" b="1" dirty="0">
                <a:solidFill>
                  <a:srgbClr val="FFFF00"/>
                </a:solidFill>
                <a:latin typeface="Arial" panose="020B0604020202020204" pitchFamily="34" charset="0"/>
                <a:cs typeface="Arial" panose="020B0604020202020204" pitchFamily="34" charset="0"/>
              </a:rPr>
              <a:t>dominion</a:t>
            </a:r>
            <a:r>
              <a:rPr lang="en-US" b="1" dirty="0">
                <a:solidFill>
                  <a:schemeClr val="bg1"/>
                </a:solidFill>
                <a:latin typeface="Arial" panose="020B0604020202020204" pitchFamily="34" charset="0"/>
                <a:cs typeface="Arial" panose="020B0604020202020204" pitchFamily="34" charset="0"/>
              </a:rPr>
              <a:t>, and above </a:t>
            </a:r>
            <a:r>
              <a:rPr lang="en-US" b="1" dirty="0">
                <a:solidFill>
                  <a:srgbClr val="FFFF00"/>
                </a:solidFill>
                <a:latin typeface="Arial" panose="020B0604020202020204" pitchFamily="34" charset="0"/>
                <a:cs typeface="Arial" panose="020B0604020202020204" pitchFamily="34" charset="0"/>
              </a:rPr>
              <a:t>every name that is named</a:t>
            </a:r>
            <a:r>
              <a:rPr lang="en-US" b="1" dirty="0">
                <a:solidFill>
                  <a:schemeClr val="bg1"/>
                </a:solidFill>
                <a:latin typeface="Arial" panose="020B0604020202020204" pitchFamily="34" charset="0"/>
                <a:cs typeface="Arial" panose="020B0604020202020204" pitchFamily="34" charset="0"/>
              </a:rPr>
              <a:t>, not only in this age but also in the one to come.</a:t>
            </a:r>
          </a:p>
        </p:txBody>
      </p:sp>
      <p:sp>
        <p:nvSpPr>
          <p:cNvPr id="6" name="TextBox 5">
            <a:extLst>
              <a:ext uri="{FF2B5EF4-FFF2-40B4-BE49-F238E27FC236}">
                <a16:creationId xmlns:a16="http://schemas.microsoft.com/office/drawing/2014/main" id="{326A9022-D64D-4E67-B71B-2BA29628C07D}"/>
              </a:ext>
            </a:extLst>
          </p:cNvPr>
          <p:cNvSpPr txBox="1"/>
          <p:nvPr/>
        </p:nvSpPr>
        <p:spPr>
          <a:xfrm>
            <a:off x="838200" y="1367522"/>
            <a:ext cx="3975768" cy="646331"/>
          </a:xfrm>
          <a:prstGeom prst="rect">
            <a:avLst/>
          </a:prstGeom>
          <a:noFill/>
        </p:spPr>
        <p:txBody>
          <a:bodyPr wrap="none" rtlCol="0">
            <a:spAutoFit/>
          </a:bodyPr>
          <a:lstStyle/>
          <a:p>
            <a:r>
              <a:rPr lang="en-US" sz="3600" dirty="0">
                <a:solidFill>
                  <a:srgbClr val="FFFF00"/>
                </a:solidFill>
              </a:rPr>
              <a:t>Ephesians 1:20 &amp; 21</a:t>
            </a:r>
          </a:p>
        </p:txBody>
      </p:sp>
    </p:spTree>
    <p:extLst>
      <p:ext uri="{BB962C8B-B14F-4D97-AF65-F5344CB8AC3E}">
        <p14:creationId xmlns:p14="http://schemas.microsoft.com/office/powerpoint/2010/main" val="212412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9" presetClass="exit" presetSubtype="0" fill="hold" grpId="0"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603504" y="667800"/>
            <a:ext cx="11045951" cy="3447098"/>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Because I’m not strong enough for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must be transformed to wage war against Hell</a:t>
            </a:r>
          </a:p>
        </p:txBody>
      </p:sp>
      <p:pic>
        <p:nvPicPr>
          <p:cNvPr id="4" name="Picture 3">
            <a:extLst>
              <a:ext uri="{FF2B5EF4-FFF2-40B4-BE49-F238E27FC236}">
                <a16:creationId xmlns:a16="http://schemas.microsoft.com/office/drawing/2014/main" id="{AAA44CE4-E7DB-496A-BFAC-F801D802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5858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402465" y="1271768"/>
            <a:ext cx="11387069" cy="2585323"/>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am</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brother’s keeper,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 church becomes a force against the gates of Hell</a:t>
            </a:r>
          </a:p>
        </p:txBody>
      </p:sp>
      <p:pic>
        <p:nvPicPr>
          <p:cNvPr id="4" name="Picture 3">
            <a:extLst>
              <a:ext uri="{FF2B5EF4-FFF2-40B4-BE49-F238E27FC236}">
                <a16:creationId xmlns:a16="http://schemas.microsoft.com/office/drawing/2014/main" id="{BAA5D89A-6D82-4329-8EFD-8EB079956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5485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F4C0BB-5B4A-42BF-B5D7-A8D5A693C96C}"/>
              </a:ext>
            </a:extLst>
          </p:cNvPr>
          <p:cNvPicPr>
            <a:picLocks noChangeAspect="1"/>
          </p:cNvPicPr>
          <p:nvPr/>
        </p:nvPicPr>
        <p:blipFill rotWithShape="1">
          <a:blip r:embed="rId3">
            <a:extLst>
              <a:ext uri="{28A0092B-C50C-407E-A947-70E740481C1C}">
                <a14:useLocalDpi xmlns:a14="http://schemas.microsoft.com/office/drawing/2010/main" val="0"/>
              </a:ext>
            </a:extLst>
          </a:blip>
          <a:srcRect t="9987" b="6370"/>
          <a:stretch/>
        </p:blipFill>
        <p:spPr>
          <a:xfrm>
            <a:off x="20" y="10"/>
            <a:ext cx="12191980" cy="6857990"/>
          </a:xfrm>
          <a:prstGeom prst="rect">
            <a:avLst/>
          </a:prstGeom>
        </p:spPr>
      </p:pic>
    </p:spTree>
    <p:extLst>
      <p:ext uri="{BB962C8B-B14F-4D97-AF65-F5344CB8AC3E}">
        <p14:creationId xmlns:p14="http://schemas.microsoft.com/office/powerpoint/2010/main" val="23264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728"/>
            <a:ext cx="12192000" cy="6858000"/>
          </a:xfrm>
          <a:prstGeom prst="rect">
            <a:avLst/>
          </a:prstGeom>
        </p:spPr>
      </p:pic>
    </p:spTree>
    <p:extLst>
      <p:ext uri="{BB962C8B-B14F-4D97-AF65-F5344CB8AC3E}">
        <p14:creationId xmlns:p14="http://schemas.microsoft.com/office/powerpoint/2010/main" val="28284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1523494"/>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5369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7B077A-292A-401F-A5A1-74204EB0F4CA}"/>
              </a:ext>
            </a:extLst>
          </p:cNvPr>
          <p:cNvSpPr/>
          <p:nvPr/>
        </p:nvSpPr>
        <p:spPr>
          <a:xfrm>
            <a:off x="322052" y="684238"/>
            <a:ext cx="11869948" cy="1200329"/>
          </a:xfrm>
          <a:prstGeom prst="rect">
            <a:avLst/>
          </a:prstGeom>
        </p:spPr>
        <p:txBody>
          <a:bodyPr wrap="square">
            <a:spAutoFit/>
          </a:bodyPr>
          <a:lstStyle/>
          <a:p>
            <a:r>
              <a:rPr lang="en-US" sz="3600" b="1" dirty="0">
                <a:solidFill>
                  <a:srgbClr val="00B0F0"/>
                </a:solidFill>
                <a:latin typeface="Roboto Slab"/>
              </a:rPr>
              <a:t>1: </a:t>
            </a:r>
            <a:r>
              <a:rPr lang="en-US" sz="3600" b="1" dirty="0">
                <a:solidFill>
                  <a:schemeClr val="bg1"/>
                </a:solidFill>
                <a:latin typeface="Roboto Slab"/>
              </a:rPr>
              <a:t>walk the walk, bear with others, and personally maintain the unity of </a:t>
            </a:r>
            <a:r>
              <a:rPr lang="en-US" sz="3600" b="1" dirty="0">
                <a:solidFill>
                  <a:srgbClr val="92D050"/>
                </a:solidFill>
                <a:latin typeface="Roboto Slab"/>
              </a:rPr>
              <a:t>MY </a:t>
            </a:r>
            <a:r>
              <a:rPr lang="en-US" sz="3600" b="1" dirty="0">
                <a:solidFill>
                  <a:schemeClr val="bg1"/>
                </a:solidFill>
                <a:latin typeface="Roboto Slab"/>
              </a:rPr>
              <a:t>church</a:t>
            </a:r>
          </a:p>
        </p:txBody>
      </p:sp>
      <p:sp>
        <p:nvSpPr>
          <p:cNvPr id="5" name="Rectangle 4">
            <a:extLst>
              <a:ext uri="{FF2B5EF4-FFF2-40B4-BE49-F238E27FC236}">
                <a16:creationId xmlns:a16="http://schemas.microsoft.com/office/drawing/2014/main" id="{E425FA59-EE31-4C26-B5D8-4B0F745B54B7}"/>
              </a:ext>
            </a:extLst>
          </p:cNvPr>
          <p:cNvSpPr/>
          <p:nvPr/>
        </p:nvSpPr>
        <p:spPr>
          <a:xfrm>
            <a:off x="365184" y="1929302"/>
            <a:ext cx="11461631" cy="2308324"/>
          </a:xfrm>
          <a:prstGeom prst="rect">
            <a:avLst/>
          </a:prstGeom>
        </p:spPr>
        <p:txBody>
          <a:bodyPr wrap="square">
            <a:spAutoFit/>
          </a:bodyPr>
          <a:lstStyle/>
          <a:p>
            <a:r>
              <a:rPr lang="en-US" sz="3600" b="1" dirty="0">
                <a:solidFill>
                  <a:srgbClr val="00B0F0"/>
                </a:solidFill>
                <a:latin typeface="Roboto Slab"/>
              </a:rPr>
              <a:t>2: </a:t>
            </a:r>
            <a:r>
              <a:rPr lang="en-US" sz="3600" b="1" dirty="0">
                <a:solidFill>
                  <a:schemeClr val="bg1"/>
                </a:solidFill>
                <a:latin typeface="Roboto Slab"/>
              </a:rPr>
              <a:t>get equipped for ministry at </a:t>
            </a:r>
            <a:r>
              <a:rPr lang="en-US" sz="3600" b="1" dirty="0">
                <a:solidFill>
                  <a:srgbClr val="92D050"/>
                </a:solidFill>
                <a:latin typeface="Roboto Slab"/>
              </a:rPr>
              <a:t>MY </a:t>
            </a:r>
            <a:r>
              <a:rPr lang="en-US" sz="3600" b="1" dirty="0">
                <a:solidFill>
                  <a:schemeClr val="bg1"/>
                </a:solidFill>
                <a:latin typeface="Roboto Slab"/>
              </a:rPr>
              <a:t>church, build the body at </a:t>
            </a:r>
            <a:r>
              <a:rPr lang="en-US" sz="3600" b="1" dirty="0">
                <a:solidFill>
                  <a:srgbClr val="92D050"/>
                </a:solidFill>
                <a:latin typeface="Roboto Slab"/>
              </a:rPr>
              <a:t>MY </a:t>
            </a:r>
            <a:r>
              <a:rPr lang="en-US" sz="3600" b="1" dirty="0">
                <a:solidFill>
                  <a:schemeClr val="bg1"/>
                </a:solidFill>
                <a:latin typeface="Roboto Slab"/>
              </a:rPr>
              <a:t>church, attain unity in the ministry of </a:t>
            </a:r>
            <a:r>
              <a:rPr lang="en-US" sz="3600" b="1" dirty="0">
                <a:solidFill>
                  <a:srgbClr val="92D050"/>
                </a:solidFill>
                <a:latin typeface="Roboto Slab"/>
              </a:rPr>
              <a:t>MY </a:t>
            </a:r>
            <a:r>
              <a:rPr lang="en-US" sz="3600" b="1" dirty="0">
                <a:solidFill>
                  <a:schemeClr val="bg1"/>
                </a:solidFill>
                <a:latin typeface="Roboto Slab"/>
              </a:rPr>
              <a:t>church, personally becoming more and more mature</a:t>
            </a:r>
          </a:p>
        </p:txBody>
      </p:sp>
      <p:sp>
        <p:nvSpPr>
          <p:cNvPr id="6" name="Rectangle 5">
            <a:extLst>
              <a:ext uri="{FF2B5EF4-FFF2-40B4-BE49-F238E27FC236}">
                <a16:creationId xmlns:a16="http://schemas.microsoft.com/office/drawing/2014/main" id="{237624DF-42B6-4D47-8618-EE9D8C839323}"/>
              </a:ext>
            </a:extLst>
          </p:cNvPr>
          <p:cNvSpPr/>
          <p:nvPr/>
        </p:nvSpPr>
        <p:spPr>
          <a:xfrm>
            <a:off x="497455" y="4237626"/>
            <a:ext cx="11197087" cy="2308324"/>
          </a:xfrm>
          <a:prstGeom prst="rect">
            <a:avLst/>
          </a:prstGeom>
        </p:spPr>
        <p:txBody>
          <a:bodyPr wrap="square">
            <a:spAutoFit/>
          </a:bodyPr>
          <a:lstStyle/>
          <a:p>
            <a:r>
              <a:rPr lang="en-US" sz="3600" b="1" dirty="0">
                <a:solidFill>
                  <a:srgbClr val="00B0F0"/>
                </a:solidFill>
                <a:latin typeface="Roboto Slab"/>
              </a:rPr>
              <a:t>3: </a:t>
            </a:r>
            <a:r>
              <a:rPr lang="en-US" sz="3600" b="1" dirty="0">
                <a:solidFill>
                  <a:schemeClr val="bg1"/>
                </a:solidFill>
                <a:latin typeface="Roboto Slab"/>
              </a:rPr>
              <a:t>I am mature enough to speak the truth in love, be a part of </a:t>
            </a:r>
            <a:r>
              <a:rPr lang="en-US" sz="3600" b="1" dirty="0" err="1">
                <a:solidFill>
                  <a:schemeClr val="bg1"/>
                </a:solidFill>
                <a:latin typeface="Roboto Slab"/>
              </a:rPr>
              <a:t>GROWing</a:t>
            </a:r>
            <a:r>
              <a:rPr lang="en-US" sz="3600" b="1" dirty="0">
                <a:solidFill>
                  <a:schemeClr val="bg1"/>
                </a:solidFill>
                <a:latin typeface="Roboto Slab"/>
              </a:rPr>
              <a:t> others in Christ, which in turn will grow </a:t>
            </a:r>
            <a:r>
              <a:rPr lang="en-US" sz="3600" b="1" dirty="0">
                <a:solidFill>
                  <a:srgbClr val="92D050"/>
                </a:solidFill>
                <a:latin typeface="Roboto Slab"/>
              </a:rPr>
              <a:t>MY</a:t>
            </a:r>
            <a:r>
              <a:rPr lang="en-US" sz="3600" b="1" dirty="0">
                <a:solidFill>
                  <a:schemeClr val="bg1"/>
                </a:solidFill>
                <a:latin typeface="Roboto Slab"/>
              </a:rPr>
              <a:t> Church into a healthy, ministering church.</a:t>
            </a:r>
          </a:p>
        </p:txBody>
      </p:sp>
    </p:spTree>
    <p:extLst>
      <p:ext uri="{BB962C8B-B14F-4D97-AF65-F5344CB8AC3E}">
        <p14:creationId xmlns:p14="http://schemas.microsoft.com/office/powerpoint/2010/main" val="308527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2954655"/>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needed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Title 1">
            <a:extLst>
              <a:ext uri="{FF2B5EF4-FFF2-40B4-BE49-F238E27FC236}">
                <a16:creationId xmlns:a16="http://schemas.microsoft.com/office/drawing/2014/main" id="{06735006-ECC9-42D8-A668-AFD051DE571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5215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7F9AD1-5214-43F9-879F-92408301FF65}"/>
              </a:ext>
            </a:extLst>
          </p:cNvPr>
          <p:cNvSpPr/>
          <p:nvPr/>
        </p:nvSpPr>
        <p:spPr>
          <a:xfrm>
            <a:off x="868393" y="655932"/>
            <a:ext cx="10455214" cy="1446550"/>
          </a:xfrm>
          <a:prstGeom prst="rect">
            <a:avLst/>
          </a:prstGeom>
        </p:spPr>
        <p:txBody>
          <a:bodyPr wrap="square">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purposefully choose to put off my old self and put on my new self.</a:t>
            </a:r>
          </a:p>
        </p:txBody>
      </p:sp>
      <p:sp>
        <p:nvSpPr>
          <p:cNvPr id="5" name="Rectangle 4">
            <a:extLst>
              <a:ext uri="{FF2B5EF4-FFF2-40B4-BE49-F238E27FC236}">
                <a16:creationId xmlns:a16="http://schemas.microsoft.com/office/drawing/2014/main" id="{82CBF0BA-BC5B-4BF5-8463-60554061DF3C}"/>
              </a:ext>
            </a:extLst>
          </p:cNvPr>
          <p:cNvSpPr/>
          <p:nvPr/>
        </p:nvSpPr>
        <p:spPr>
          <a:xfrm>
            <a:off x="534838" y="2229147"/>
            <a:ext cx="11473132" cy="2123658"/>
          </a:xfrm>
          <a:prstGeom prst="rect">
            <a:avLst/>
          </a:prstGeom>
        </p:spPr>
        <p:txBody>
          <a:bodyPr wrap="square">
            <a:spAutoFit/>
          </a:bodyPr>
          <a:lstStyle/>
          <a:p>
            <a:pPr lvl="0"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prstClr val="white"/>
                </a:solidFill>
                <a:effectLst>
                  <a:outerShdw blurRad="50800" dist="63500" dir="5400000" algn="t" rotWithShape="0">
                    <a:prstClr val="black">
                      <a:alpha val="70000"/>
                    </a:prstClr>
                  </a:outerShdw>
                </a:effectLst>
                <a:latin typeface="Roboto Slab" pitchFamily="2" charset="0"/>
                <a:ea typeface="Roboto Slab" pitchFamily="2" charset="0"/>
              </a:rPr>
              <a:t>I engage with all of “REAL” me, risking emotion, keeping short accounts, for the sake of growth and unity.</a:t>
            </a:r>
          </a:p>
        </p:txBody>
      </p:sp>
      <p:sp>
        <p:nvSpPr>
          <p:cNvPr id="6" name="Rectangle 5">
            <a:extLst>
              <a:ext uri="{FF2B5EF4-FFF2-40B4-BE49-F238E27FC236}">
                <a16:creationId xmlns:a16="http://schemas.microsoft.com/office/drawing/2014/main" id="{9D309E6A-6A23-4C04-9C5B-C5A5B9C435DB}"/>
              </a:ext>
            </a:extLst>
          </p:cNvPr>
          <p:cNvSpPr/>
          <p:nvPr/>
        </p:nvSpPr>
        <p:spPr>
          <a:xfrm>
            <a:off x="359434" y="4490829"/>
            <a:ext cx="11473132" cy="1446550"/>
          </a:xfrm>
          <a:prstGeom prst="rect">
            <a:avLst/>
          </a:prstGeom>
        </p:spPr>
        <p:txBody>
          <a:bodyPr wrap="square">
            <a:spAutoFit/>
          </a:bodyPr>
          <a:lstStyle/>
          <a:p>
            <a:pPr lvl="0"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prstClr val="white"/>
                </a:solidFill>
                <a:effectLst>
                  <a:outerShdw blurRad="50800" dist="63500" dir="5400000" algn="t" rotWithShape="0">
                    <a:prstClr val="black">
                      <a:alpha val="70000"/>
                    </a:prstClr>
                  </a:outerShdw>
                </a:effectLst>
                <a:latin typeface="Roboto Slab" pitchFamily="2" charset="0"/>
                <a:ea typeface="Roboto Slab" pitchFamily="2" charset="0"/>
              </a:rPr>
              <a:t> conversations are a welcomed respite from everyday life</a:t>
            </a:r>
          </a:p>
        </p:txBody>
      </p:sp>
    </p:spTree>
    <p:extLst>
      <p:ext uri="{BB962C8B-B14F-4D97-AF65-F5344CB8AC3E}">
        <p14:creationId xmlns:p14="http://schemas.microsoft.com/office/powerpoint/2010/main" val="24615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2954655"/>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needed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5" name="Title 1">
            <a:extLst>
              <a:ext uri="{FF2B5EF4-FFF2-40B4-BE49-F238E27FC236}">
                <a16:creationId xmlns:a16="http://schemas.microsoft.com/office/drawing/2014/main" id="{1A4FCCAC-40C6-440A-AFCA-FBD6F88E0DC5}"/>
              </a:ext>
            </a:extLst>
          </p:cNvPr>
          <p:cNvSpPr>
            <a:spLocks noGrp="1"/>
          </p:cNvSpPr>
          <p:nvPr>
            <p:ph type="title"/>
          </p:nvPr>
        </p:nvSpPr>
        <p:spPr>
          <a:xfrm>
            <a:off x="1051560" y="3700269"/>
            <a:ext cx="11140440" cy="1325563"/>
          </a:xfrm>
        </p:spPr>
        <p:txBody>
          <a:bodyPr/>
          <a:lstStyle/>
          <a:p>
            <a:r>
              <a:rPr lang="en-US"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I’m not strong enough to be that integral person. How can I be? </a:t>
            </a:r>
            <a:endParaRPr lang="en-US" dirty="0">
              <a:solidFill>
                <a:schemeClr val="bg1"/>
              </a:solidFill>
            </a:endParaRPr>
          </a:p>
        </p:txBody>
      </p:sp>
    </p:spTree>
    <p:extLst>
      <p:ext uri="{BB962C8B-B14F-4D97-AF65-F5344CB8AC3E}">
        <p14:creationId xmlns:p14="http://schemas.microsoft.com/office/powerpoint/2010/main" val="27008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0" y="758524"/>
            <a:ext cx="10897429" cy="2877711"/>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 realize I am not strong enough to be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brother’s keeper, I’m engaging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real self.</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98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BEE0-5094-4AD2-8118-554E2CB87210}"/>
              </a:ext>
            </a:extLst>
          </p:cNvPr>
          <p:cNvSpPr/>
          <p:nvPr/>
        </p:nvSpPr>
        <p:spPr>
          <a:xfrm>
            <a:off x="592347" y="2149602"/>
            <a:ext cx="11007305" cy="2677656"/>
          </a:xfrm>
          <a:prstGeom prst="rect">
            <a:avLst/>
          </a:prstGeom>
        </p:spPr>
        <p:txBody>
          <a:bodyPr wrap="square">
            <a:spAutoFit/>
          </a:bodyPr>
          <a:lstStyle/>
          <a:p>
            <a:r>
              <a:rPr lang="en-US" sz="2400" b="1" baseline="30000" dirty="0">
                <a:solidFill>
                  <a:schemeClr val="bg1"/>
                </a:solidFill>
                <a:latin typeface="Arial" panose="020B0604020202020204" pitchFamily="34" charset="0"/>
                <a:cs typeface="Arial" panose="020B0604020202020204" pitchFamily="34" charset="0"/>
              </a:rPr>
              <a:t>10 </a:t>
            </a:r>
            <a:r>
              <a:rPr lang="en-US" sz="2400" b="1" dirty="0">
                <a:solidFill>
                  <a:schemeClr val="bg1"/>
                </a:solidFill>
                <a:latin typeface="Arial" panose="020B0604020202020204" pitchFamily="34" charset="0"/>
                <a:cs typeface="Arial" panose="020B0604020202020204" pitchFamily="34" charset="0"/>
              </a:rPr>
              <a:t>Finally, be strong in the Lord and in the strength of his might. </a:t>
            </a:r>
            <a:r>
              <a:rPr lang="en-US" sz="2400" b="1" baseline="30000" dirty="0">
                <a:solidFill>
                  <a:schemeClr val="bg1"/>
                </a:solidFill>
                <a:latin typeface="Arial" panose="020B0604020202020204" pitchFamily="34" charset="0"/>
                <a:cs typeface="Arial" panose="020B0604020202020204" pitchFamily="34" charset="0"/>
              </a:rPr>
              <a:t>11 </a:t>
            </a:r>
            <a:r>
              <a:rPr lang="en-US" sz="2400" b="1" dirty="0">
                <a:solidFill>
                  <a:schemeClr val="bg1"/>
                </a:solidFill>
                <a:latin typeface="Arial" panose="020B0604020202020204" pitchFamily="34" charset="0"/>
                <a:cs typeface="Arial" panose="020B0604020202020204" pitchFamily="34" charset="0"/>
              </a:rPr>
              <a:t>Put on the whole armor of God, that you may be able to stand against the schemes of the devil. </a:t>
            </a:r>
            <a:r>
              <a:rPr lang="en-US" sz="2400" b="1" baseline="30000" dirty="0">
                <a:solidFill>
                  <a:schemeClr val="bg1"/>
                </a:solidFill>
                <a:latin typeface="Arial" panose="020B0604020202020204" pitchFamily="34" charset="0"/>
                <a:cs typeface="Arial" panose="020B0604020202020204" pitchFamily="34" charset="0"/>
              </a:rPr>
              <a:t>12 </a:t>
            </a:r>
            <a:r>
              <a:rPr lang="en-US" sz="2400" b="1" dirty="0">
                <a:solidFill>
                  <a:schemeClr val="bg1"/>
                </a:solidFill>
                <a:latin typeface="Arial" panose="020B0604020202020204" pitchFamily="34" charset="0"/>
                <a:cs typeface="Arial" panose="020B0604020202020204" pitchFamily="34" charset="0"/>
              </a:rPr>
              <a:t>For we do not wrestle against flesh and blood, but</a:t>
            </a:r>
          </a:p>
          <a:p>
            <a:r>
              <a:rPr lang="en-US" sz="2400" b="1" dirty="0">
                <a:solidFill>
                  <a:schemeClr val="bg1"/>
                </a:solidFill>
                <a:latin typeface="Arial" panose="020B0604020202020204" pitchFamily="34" charset="0"/>
                <a:cs typeface="Arial" panose="020B0604020202020204" pitchFamily="34" charset="0"/>
              </a:rPr>
              <a:t>against the rulers, </a:t>
            </a:r>
          </a:p>
          <a:p>
            <a:r>
              <a:rPr lang="en-US" sz="2400" b="1" dirty="0">
                <a:solidFill>
                  <a:schemeClr val="bg1"/>
                </a:solidFill>
                <a:latin typeface="Arial" panose="020B0604020202020204" pitchFamily="34" charset="0"/>
                <a:cs typeface="Arial" panose="020B0604020202020204" pitchFamily="34" charset="0"/>
              </a:rPr>
              <a:t>against the authorities, </a:t>
            </a:r>
          </a:p>
          <a:p>
            <a:r>
              <a:rPr lang="en-US" sz="2400" b="1" dirty="0">
                <a:solidFill>
                  <a:schemeClr val="bg1"/>
                </a:solidFill>
                <a:latin typeface="Arial" panose="020B0604020202020204" pitchFamily="34" charset="0"/>
                <a:cs typeface="Arial" panose="020B0604020202020204" pitchFamily="34" charset="0"/>
              </a:rPr>
              <a:t>against the cosmic powers over this present darkness, </a:t>
            </a:r>
          </a:p>
          <a:p>
            <a:r>
              <a:rPr lang="en-US" sz="2400" b="1" dirty="0">
                <a:solidFill>
                  <a:schemeClr val="bg1"/>
                </a:solidFill>
                <a:latin typeface="Arial" panose="020B0604020202020204" pitchFamily="34" charset="0"/>
                <a:cs typeface="Arial" panose="020B0604020202020204" pitchFamily="34" charset="0"/>
              </a:rPr>
              <a:t>against the spiritual forces of evil in the heavenly places.</a:t>
            </a:r>
          </a:p>
        </p:txBody>
      </p:sp>
      <p:sp>
        <p:nvSpPr>
          <p:cNvPr id="5" name="TextBox 4">
            <a:extLst>
              <a:ext uri="{FF2B5EF4-FFF2-40B4-BE49-F238E27FC236}">
                <a16:creationId xmlns:a16="http://schemas.microsoft.com/office/drawing/2014/main" id="{C2A451BB-1EE3-4700-B718-5848EA79EF40}"/>
              </a:ext>
            </a:extLst>
          </p:cNvPr>
          <p:cNvSpPr txBox="1"/>
          <p:nvPr/>
        </p:nvSpPr>
        <p:spPr>
          <a:xfrm>
            <a:off x="838200" y="1367522"/>
            <a:ext cx="3594254" cy="646331"/>
          </a:xfrm>
          <a:prstGeom prst="rect">
            <a:avLst/>
          </a:prstGeom>
          <a:noFill/>
        </p:spPr>
        <p:txBody>
          <a:bodyPr wrap="none" rtlCol="0">
            <a:spAutoFit/>
          </a:bodyPr>
          <a:lstStyle/>
          <a:p>
            <a:r>
              <a:rPr lang="en-US" sz="3600" dirty="0">
                <a:solidFill>
                  <a:srgbClr val="FFFF00"/>
                </a:solidFill>
              </a:rPr>
              <a:t>Ephesians 6:10-12</a:t>
            </a:r>
          </a:p>
        </p:txBody>
      </p:sp>
    </p:spTree>
    <p:extLst>
      <p:ext uri="{BB962C8B-B14F-4D97-AF65-F5344CB8AC3E}">
        <p14:creationId xmlns:p14="http://schemas.microsoft.com/office/powerpoint/2010/main" val="26119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1925</Words>
  <Application>Microsoft Office PowerPoint</Application>
  <PresentationFormat>Widescreen</PresentationFormat>
  <Paragraphs>140</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 Neue</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3. I’m not strong enough to be that integral person. How can I be?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Cornelius</dc:creator>
  <cp:lastModifiedBy>Doug Cornelius</cp:lastModifiedBy>
  <cp:revision>5</cp:revision>
  <dcterms:created xsi:type="dcterms:W3CDTF">2019-02-24T12:40:03Z</dcterms:created>
  <dcterms:modified xsi:type="dcterms:W3CDTF">2019-02-24T13:04:09Z</dcterms:modified>
</cp:coreProperties>
</file>