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86" r:id="rId2"/>
    <p:sldId id="480" r:id="rId3"/>
    <p:sldId id="491" r:id="rId4"/>
    <p:sldId id="507" r:id="rId5"/>
    <p:sldId id="504" r:id="rId6"/>
    <p:sldId id="506" r:id="rId7"/>
    <p:sldId id="508" r:id="rId8"/>
    <p:sldId id="503" r:id="rId9"/>
    <p:sldId id="496" r:id="rId10"/>
    <p:sldId id="416" r:id="rId11"/>
    <p:sldId id="497" r:id="rId12"/>
    <p:sldId id="499" r:id="rId13"/>
    <p:sldId id="498" r:id="rId14"/>
    <p:sldId id="500" r:id="rId15"/>
    <p:sldId id="478" r:id="rId16"/>
    <p:sldId id="501" r:id="rId17"/>
    <p:sldId id="502" r:id="rId18"/>
    <p:sldId id="48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2F9"/>
    <a:srgbClr val="75CC21"/>
    <a:srgbClr val="00FB92"/>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83784" autoAdjust="0"/>
  </p:normalViewPr>
  <p:slideViewPr>
    <p:cSldViewPr snapToGrid="0">
      <p:cViewPr varScale="1">
        <p:scale>
          <a:sx n="53" d="100"/>
          <a:sy n="53" d="100"/>
        </p:scale>
        <p:origin x="45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2/16/2019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2/16/2019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John+17&amp;version=ESV#fen-ESV-26763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iblegateway.com/passage/?search=John+17&amp;version=ESV#fen-ESV-26767d" TargetMode="External"/><Relationship Id="rId5" Type="http://schemas.openxmlformats.org/officeDocument/2006/relationships/hyperlink" Target="https://www.biblegateway.com/passage/?search=John+17&amp;version=ESV#fen-ESV-26767c" TargetMode="External"/><Relationship Id="rId4" Type="http://schemas.openxmlformats.org/officeDocument/2006/relationships/hyperlink" Target="https://www.biblegateway.com/passage/?search=John+17&amp;version=ESV#fen-ESV-26765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345229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put off, away, whatever…we’re still tending towards evil</a:t>
            </a:r>
          </a:p>
          <a:p>
            <a:r>
              <a:rPr lang="en-US" dirty="0" err="1"/>
              <a:t>Flasehood</a:t>
            </a:r>
            <a:r>
              <a:rPr lang="en-US" dirty="0"/>
              <a:t> isn’t lying per se, other words are used for lies, but a lack of transparency, full picture. The </a:t>
            </a:r>
            <a:r>
              <a:rPr lang="en-US" dirty="0" err="1"/>
              <a:t>Chirstian</a:t>
            </a:r>
            <a:r>
              <a:rPr lang="en-US" dirty="0"/>
              <a:t> “F” word comes to mind “FINE”…I’m Fine. What is going on? What is your belief, opinion, understanding of </a:t>
            </a:r>
            <a:r>
              <a:rPr lang="en-US" dirty="0" err="1"/>
              <a:t>God;s</a:t>
            </a:r>
            <a:r>
              <a:rPr lang="en-US" dirty="0"/>
              <a:t> desires.</a:t>
            </a:r>
          </a:p>
          <a:p>
            <a:endParaRPr lang="en-US" dirty="0"/>
          </a:p>
          <a:p>
            <a:r>
              <a:rPr lang="en-US" dirty="0"/>
              <a:t>Speaking </a:t>
            </a:r>
            <a:r>
              <a:rPr lang="en-US" dirty="0" err="1"/>
              <a:t>th</a:t>
            </a:r>
            <a:r>
              <a:rPr lang="en-US" dirty="0"/>
              <a:t> </a:t>
            </a:r>
            <a:r>
              <a:rPr lang="en-US" dirty="0" err="1"/>
              <a:t>etrust</a:t>
            </a:r>
            <a:r>
              <a:rPr lang="en-US" dirty="0"/>
              <a:t> is discerning, understanding what is different with the truth with a renewed mind. </a:t>
            </a:r>
          </a:p>
          <a:p>
            <a:endParaRPr lang="en-US" dirty="0"/>
          </a:p>
          <a:p>
            <a:r>
              <a:rPr lang="en-US" dirty="0"/>
              <a:t>Be angry…strongest of friendships, partnerships, and functional teams share emotion, including anger. Jesus got angry. God gets angry. Angry is part of our created in the image of </a:t>
            </a:r>
            <a:r>
              <a:rPr lang="en-US" dirty="0" err="1"/>
              <a:t>Godness</a:t>
            </a:r>
            <a:r>
              <a:rPr lang="en-US" dirty="0"/>
              <a:t>. What sin then? Anger that lends to bitterness, wrath, disunity. Comparing these words to Jesus’ prayer for us, he prayed for our one ness and that the evil one would not be restrained</a:t>
            </a:r>
          </a:p>
        </p:txBody>
      </p:sp>
      <p:sp>
        <p:nvSpPr>
          <p:cNvPr id="4" name="Slide Number Placeholder 3"/>
          <p:cNvSpPr>
            <a:spLocks noGrp="1"/>
          </p:cNvSpPr>
          <p:nvPr>
            <p:ph type="sldNum" sz="quarter" idx="5"/>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106670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unity comes up as an important feature of MY church. As the church grows tighter and stronger, so do I. </a:t>
            </a:r>
          </a:p>
          <a:p>
            <a:endParaRPr lang="en-US" dirty="0"/>
          </a:p>
          <a:p>
            <a:r>
              <a:rPr lang="en-US" dirty="0"/>
              <a:t>Here’s a challenge, are you more mature as a Christian than you were a couple of months ago? A couple of years ago? A couple of decades ago? Are the struggles that plague you held at bay more often or is the struggle the same? Are you able to use scripture in your daily life in and out of Christian </a:t>
            </a:r>
            <a:r>
              <a:rPr lang="en-US" dirty="0" err="1"/>
              <a:t>cicels</a:t>
            </a:r>
            <a:r>
              <a:rPr lang="en-US" dirty="0"/>
              <a:t> better than you used to? Are you more patient, loving, joyful?</a:t>
            </a:r>
          </a:p>
          <a:p>
            <a:endParaRPr lang="en-US" dirty="0"/>
          </a:p>
          <a:p>
            <a:r>
              <a:rPr lang="en-US" dirty="0"/>
              <a:t>Getting involved and equipped for ministry is a great way to boost </a:t>
            </a:r>
            <a:r>
              <a:rPr lang="en-US" dirty="0" err="1"/>
              <a:t>yourgrowth</a:t>
            </a:r>
            <a:r>
              <a:rPr lang="en-US" dirty="0"/>
              <a:t> and build relationships, and frankly drive you to prayer to attain and maintain unity </a:t>
            </a:r>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335814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dirty="0" err="1"/>
              <a:t>paul</a:t>
            </a:r>
            <a:r>
              <a:rPr lang="en-US" dirty="0"/>
              <a:t> outlines we put off and put on; prepare to engage the “real” me, that is honest and keeps short accounts, and then defines how we relate verbally</a:t>
            </a:r>
          </a:p>
          <a:p>
            <a:r>
              <a:rPr lang="en-US" dirty="0"/>
              <a:t>(GO THROUGH THIS VERSE)</a:t>
            </a:r>
          </a:p>
        </p:txBody>
      </p:sp>
      <p:sp>
        <p:nvSpPr>
          <p:cNvPr id="4" name="Slide Number Placeholder 3"/>
          <p:cNvSpPr>
            <a:spLocks noGrp="1"/>
          </p:cNvSpPr>
          <p:nvPr>
            <p:ph type="sldNum" sz="quarter" idx="5"/>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124417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They build up people, they fit the occasion…I don’t speak just to be heard, and are gracious by all who hear. </a:t>
            </a:r>
          </a:p>
          <a:p>
            <a:endParaRPr lang="en-US" b="0" dirty="0"/>
          </a:p>
          <a:p>
            <a:r>
              <a:rPr lang="en-US" b="0" dirty="0"/>
              <a:t>By the way, aren’t those types of conversations a way that “shows Christ” to others? Part of our mission.</a:t>
            </a:r>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254565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church needs people who bring new relationship experiences. This is one of the most practical things we can do for our personal growth, even enjoyment of life, and might even grow our church with other people looking for this experience.</a:t>
            </a:r>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92258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these look familiar</a:t>
            </a:r>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223438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Adam’s punishment was loss of eternal life but also his work was now difficult. However, he taught his sons how to have a relationship with God</a:t>
            </a:r>
          </a:p>
          <a:p>
            <a:r>
              <a:rPr lang="en-US" dirty="0"/>
              <a:t>Cain’s additional punishment was he could no longer settle and be a successful farmer. He would always be on the run as a murderer and lose communion with God</a:t>
            </a:r>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2526642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298750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356059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would continue reading through the end of </a:t>
            </a:r>
            <a:r>
              <a:rPr lang="en-US" dirty="0" err="1"/>
              <a:t>ephesians</a:t>
            </a:r>
            <a:r>
              <a:rPr lang="en-US" dirty="0"/>
              <a:t>, we would see that the Christian has just as many challenges as the unrepentant person. Those called out include:</a:t>
            </a:r>
          </a:p>
        </p:txBody>
      </p:sp>
      <p:sp>
        <p:nvSpPr>
          <p:cNvPr id="4" name="Slide Number Placeholder 3"/>
          <p:cNvSpPr>
            <a:spLocks noGrp="1"/>
          </p:cNvSpPr>
          <p:nvPr>
            <p:ph type="sldNum" sz="quarter" idx="5"/>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38220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doesn’t send us to hell; it doesn’t separate us; we’re already there. The saving blood of Christ and our acceptance of that gift is what saves us from hell. These are all symptoms of our fallenness and not behaviors, desires, and purposes we’re designed for. Christ doesn’t pray for us to sin less, let alone become perfect, but this is his prayer for us</a:t>
            </a:r>
          </a:p>
        </p:txBody>
      </p:sp>
      <p:sp>
        <p:nvSpPr>
          <p:cNvPr id="4" name="Slide Number Placeholder 3"/>
          <p:cNvSpPr>
            <a:spLocks noGrp="1"/>
          </p:cNvSpPr>
          <p:nvPr>
            <p:ph type="sldNum" sz="quarter" idx="5"/>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70694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 lifted up his eyes to heaven, and said, “Father, the hour has come; glorify your Son that the Son may glorify you,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since you have given him authority over all flesh, to give eternal life to all whom you have given him.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this is eternal life, that they know you, the only true God, and Jesus Christ whom you have sent.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I glorified you on earth, having accomplished the work that you gave me to do.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And now, Father, glorify me in your own presence with the glory that I had with you before the world existed.</a:t>
            </a:r>
          </a:p>
          <a:p>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“I have manifested your name to the people whom you gave me out of the world. Yours they were, and you gave them to me, and they have kept your word.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Now they know that everything that you have given me is from you.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For I have given them the words that you gave me, and they have received them and have come to know in truth that I came from you; and they have believed that you sent me.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I am praying for them. I am not praying for the world but for those whom you have given me, for they are yours.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All mine are yours, and yours are mine, and I am glorified in them. </a:t>
            </a:r>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And I am no longer in the world, but they are in the world, and I am coming to you. Holy Father, keep them in your name, which you have given me, that they may be one, even as we are one.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While I was with them, I kept them in your name, which you have given me. I have guarded them, and not one of them has been lost except the son of destruction, that the Scripture might be fulfilled.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But now I am coming to you, and these things I speak in the world, that they may have my joy fulfilled in themselves.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I have given them your word, and the world has hated them because they are not of the world, just as I am not of the world.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I do not ask that you take them out of the world, but that you keep them from the evil one.</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a"/>
              </a:rPr>
              <a:t>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They are not of the world, just as I am not of the world.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Sanctify them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b"/>
              </a:rPr>
              <a:t>b</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the truth; your word is truth.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As you sent me into the world, so I have sent them into the world. </a:t>
            </a: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And for their sake I consecrate myself,</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See footnote c"/>
              </a:rPr>
              <a:t>c</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that they also may be sanctified</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truth.</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“I do not ask for these only, but also for those who will believe in me through their word, </a:t>
            </a:r>
            <a:r>
              <a:rPr lang="en-US" sz="1200" b="1" i="0" kern="1200" baseline="30000" dirty="0">
                <a:solidFill>
                  <a:schemeClr val="tx1"/>
                </a:solidFill>
                <a:effectLst/>
                <a:latin typeface="+mn-lt"/>
                <a:ea typeface="+mn-ea"/>
                <a:cs typeface="+mn-cs"/>
              </a:rPr>
              <a:t>21 </a:t>
            </a:r>
            <a:r>
              <a:rPr lang="en-US" sz="1200" b="0" i="0" kern="1200" dirty="0">
                <a:solidFill>
                  <a:schemeClr val="tx1"/>
                </a:solidFill>
                <a:effectLst/>
                <a:latin typeface="+mn-lt"/>
                <a:ea typeface="+mn-ea"/>
                <a:cs typeface="+mn-cs"/>
              </a:rPr>
              <a:t>that they may all be one, just as you, Father, are in me, and I in you, that they also may be in us, so that the world may believe that you have sent me. </a:t>
            </a:r>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The glory that you have given me I have given to them, that they may be one even as we are one, </a:t>
            </a: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I in them and you in me, that they may become perfectly one, so that the world may know that you sent me and loved them even as you loved me. </a:t>
            </a:r>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Father, I desire that they also, whom you have given me, may be with me where I am, to see my glory that you have given me because you loved me before the foundation of the world. </a:t>
            </a:r>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O righteous Father, even though the world does not know you, I know you, and these know that you have sent me. </a:t>
            </a:r>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I made known to them your name, and I will continue to make it known, that the love with which you have loved me may be in them, and I in them.”</a:t>
            </a:r>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187218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06525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known Jesus’ prayer for us, a quick review from last week reminds us of this:</a:t>
            </a:r>
          </a:p>
        </p:txBody>
      </p:sp>
      <p:sp>
        <p:nvSpPr>
          <p:cNvPr id="4" name="Slide Number Placeholder 3"/>
          <p:cNvSpPr>
            <a:spLocks noGrp="1"/>
          </p:cNvSpPr>
          <p:nvPr>
            <p:ph type="sldNum" sz="quarter" idx="5"/>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10960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in a </a:t>
            </a:r>
            <a:r>
              <a:rPr lang="en-US" dirty="0" err="1"/>
              <a:t>non-judgemental</a:t>
            </a:r>
            <a:r>
              <a:rPr lang="en-US" dirty="0"/>
              <a:t> tone. “ignorance” is </a:t>
            </a:r>
            <a:r>
              <a:rPr lang="en-US" dirty="0" err="1"/>
              <a:t>naivity</a:t>
            </a:r>
            <a:r>
              <a:rPr lang="en-US" dirty="0"/>
              <a:t>, here</a:t>
            </a:r>
          </a:p>
          <a:p>
            <a:endParaRPr lang="en-US" dirty="0"/>
          </a:p>
          <a:p>
            <a:r>
              <a:rPr lang="en-US" dirty="0"/>
              <a:t>Vs 19…they have nothing us so why wouldn’t the lost man do that…in fact we’re continued being predisposed to those things. We aren’t saved from sin, nor the consequences of sin, but we are saved from the judgement…it is a new lifestyle that lives worthy of the calling.</a:t>
            </a:r>
          </a:p>
        </p:txBody>
      </p:sp>
      <p:sp>
        <p:nvSpPr>
          <p:cNvPr id="4" name="Slide Number Placeholder 3"/>
          <p:cNvSpPr>
            <a:spLocks noGrp="1"/>
          </p:cNvSpPr>
          <p:nvPr>
            <p:ph type="sldNum" sz="quarter" idx="5"/>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06597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what people at MY church needs, is a personal exercise. Through the rest of the book of </a:t>
            </a:r>
            <a:r>
              <a:rPr lang="en-US" dirty="0" err="1"/>
              <a:t>ephesians</a:t>
            </a:r>
            <a:r>
              <a:rPr lang="en-US" dirty="0"/>
              <a:t>, </a:t>
            </a:r>
            <a:r>
              <a:rPr lang="en-US" dirty="0" err="1"/>
              <a:t>paul</a:t>
            </a:r>
            <a:r>
              <a:rPr lang="en-US" dirty="0"/>
              <a:t> talks about relationships at home, in marriage, in family, and at the workplace. This section sets us up to have the right attitude in play when dealing with others. From my experience, this is not </a:t>
            </a:r>
            <a:r>
              <a:rPr lang="en-US" dirty="0" err="1"/>
              <a:t>aonce</a:t>
            </a:r>
            <a:r>
              <a:rPr lang="en-US" dirty="0"/>
              <a:t> and for all event, but daily, even hourly decision</a:t>
            </a:r>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19738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2/16/2019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2/16/2019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Ephesians+4&amp;version=ESV#fen-ESV-29278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08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634678" y="740952"/>
            <a:ext cx="11087930" cy="2616101"/>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I’m needed by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a:t>
            </a: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purposefully choose to put off my old self and put on my new self.</a:t>
            </a:r>
          </a:p>
        </p:txBody>
      </p:sp>
      <p:pic>
        <p:nvPicPr>
          <p:cNvPr id="4" name="Picture 3">
            <a:extLst>
              <a:ext uri="{FF2B5EF4-FFF2-40B4-BE49-F238E27FC236}">
                <a16:creationId xmlns:a16="http://schemas.microsoft.com/office/drawing/2014/main" id="{C7347456-FB59-42B9-B325-28E3FE34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73543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936171" y="2050158"/>
            <a:ext cx="9873343" cy="1815882"/>
          </a:xfrm>
          <a:prstGeom prst="rect">
            <a:avLst/>
          </a:prstGeom>
        </p:spPr>
        <p:txBody>
          <a:bodyPr wrap="square">
            <a:spAutoFit/>
          </a:bodyPr>
          <a:lstStyle/>
          <a:p>
            <a:r>
              <a:rPr lang="en-US" sz="2800" b="1" baseline="30000" dirty="0">
                <a:solidFill>
                  <a:schemeClr val="bg1"/>
                </a:solidFill>
              </a:rPr>
              <a:t>25 </a:t>
            </a:r>
            <a:r>
              <a:rPr lang="en-US" sz="2800" b="1" dirty="0">
                <a:solidFill>
                  <a:schemeClr val="bg1"/>
                </a:solidFill>
              </a:rPr>
              <a:t>Therefore, having </a:t>
            </a:r>
            <a:r>
              <a:rPr lang="en-US" sz="2800" b="1" dirty="0">
                <a:solidFill>
                  <a:srgbClr val="FFFF00"/>
                </a:solidFill>
              </a:rPr>
              <a:t>put away falsehood</a:t>
            </a:r>
            <a:r>
              <a:rPr lang="en-US" sz="2800" b="1" dirty="0">
                <a:solidFill>
                  <a:schemeClr val="bg1"/>
                </a:solidFill>
              </a:rPr>
              <a:t>, let each one of you </a:t>
            </a:r>
            <a:r>
              <a:rPr lang="en-US" sz="2800" b="1" dirty="0">
                <a:solidFill>
                  <a:srgbClr val="FFFF00"/>
                </a:solidFill>
              </a:rPr>
              <a:t>speak the truth </a:t>
            </a:r>
            <a:r>
              <a:rPr lang="en-US" sz="2800" b="1" dirty="0">
                <a:solidFill>
                  <a:schemeClr val="bg1"/>
                </a:solidFill>
              </a:rPr>
              <a:t>with his neighbor, for we are members one of another. </a:t>
            </a:r>
            <a:r>
              <a:rPr lang="en-US" sz="2800" b="1" baseline="30000" dirty="0">
                <a:solidFill>
                  <a:schemeClr val="bg1"/>
                </a:solidFill>
              </a:rPr>
              <a:t>26</a:t>
            </a:r>
            <a:r>
              <a:rPr lang="en-US" sz="2800" b="1" baseline="30000" dirty="0">
                <a:solidFill>
                  <a:srgbClr val="FFFF00"/>
                </a:solidFill>
              </a:rPr>
              <a:t> </a:t>
            </a:r>
            <a:r>
              <a:rPr lang="en-US" sz="2800" b="1" dirty="0">
                <a:solidFill>
                  <a:srgbClr val="FFFF00"/>
                </a:solidFill>
              </a:rPr>
              <a:t>Be angry and do not sin</a:t>
            </a:r>
            <a:r>
              <a:rPr lang="en-US" sz="2800" b="1" dirty="0">
                <a:solidFill>
                  <a:schemeClr val="bg1"/>
                </a:solidFill>
              </a:rPr>
              <a:t>; do not let the sun go down on your anger, </a:t>
            </a:r>
            <a:r>
              <a:rPr lang="en-US" sz="2800" b="1" baseline="30000" dirty="0">
                <a:solidFill>
                  <a:schemeClr val="bg1"/>
                </a:solidFill>
              </a:rPr>
              <a:t>27 </a:t>
            </a:r>
            <a:r>
              <a:rPr lang="en-US" sz="2800" b="1" dirty="0">
                <a:solidFill>
                  <a:schemeClr val="bg1"/>
                </a:solidFill>
              </a:rPr>
              <a:t>and give no opportunity to the devil.</a:t>
            </a: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3594254" cy="646331"/>
          </a:xfrm>
          <a:prstGeom prst="rect">
            <a:avLst/>
          </a:prstGeom>
          <a:noFill/>
        </p:spPr>
        <p:txBody>
          <a:bodyPr wrap="none" rtlCol="0">
            <a:spAutoFit/>
          </a:bodyPr>
          <a:lstStyle/>
          <a:p>
            <a:r>
              <a:rPr lang="en-US" sz="3600" dirty="0">
                <a:solidFill>
                  <a:srgbClr val="FFFF00"/>
                </a:solidFill>
              </a:rPr>
              <a:t>Ephesians 4:25-27</a:t>
            </a:r>
          </a:p>
        </p:txBody>
      </p:sp>
      <p:sp>
        <p:nvSpPr>
          <p:cNvPr id="8" name="Title 1">
            <a:extLst>
              <a:ext uri="{FF2B5EF4-FFF2-40B4-BE49-F238E27FC236}">
                <a16:creationId xmlns:a16="http://schemas.microsoft.com/office/drawing/2014/main" id="{94C1ABB6-5122-46BC-A405-D4CB75F86602}"/>
              </a:ext>
            </a:extLst>
          </p:cNvPr>
          <p:cNvSpPr txBox="1">
            <a:spLocks/>
          </p:cNvSpPr>
          <p:nvPr/>
        </p:nvSpPr>
        <p:spPr>
          <a:xfrm>
            <a:off x="936171" y="256500"/>
            <a:ext cx="107929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0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0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pic>
        <p:nvPicPr>
          <p:cNvPr id="9" name="Picture 8">
            <a:extLst>
              <a:ext uri="{FF2B5EF4-FFF2-40B4-BE49-F238E27FC236}">
                <a16:creationId xmlns:a16="http://schemas.microsoft.com/office/drawing/2014/main" id="{02B2E009-34BD-4941-B053-BD773B83B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7039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556B0F-DB80-493A-846A-E63B3E14E07A}"/>
              </a:ext>
            </a:extLst>
          </p:cNvPr>
          <p:cNvSpPr txBox="1"/>
          <p:nvPr/>
        </p:nvSpPr>
        <p:spPr>
          <a:xfrm>
            <a:off x="799270" y="743999"/>
            <a:ext cx="10959913" cy="3970318"/>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I’m needed by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engage with all of “REAL” me, risking emotion, keeping short accounts, for the sake of growth and unity.</a:t>
            </a:r>
          </a:p>
        </p:txBody>
      </p:sp>
      <p:pic>
        <p:nvPicPr>
          <p:cNvPr id="5" name="Picture 4">
            <a:extLst>
              <a:ext uri="{FF2B5EF4-FFF2-40B4-BE49-F238E27FC236}">
                <a16:creationId xmlns:a16="http://schemas.microsoft.com/office/drawing/2014/main" id="{B1E25839-0DAF-4EE9-BDC0-A7AF43D58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4980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258440"/>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838200" y="2050158"/>
            <a:ext cx="9971314" cy="1754326"/>
          </a:xfrm>
          <a:prstGeom prst="rect">
            <a:avLst/>
          </a:prstGeom>
        </p:spPr>
        <p:txBody>
          <a:bodyPr wrap="square">
            <a:spAutoFit/>
          </a:bodyPr>
          <a:lstStyle/>
          <a:p>
            <a:r>
              <a:rPr lang="en-US" sz="3600" b="1" baseline="30000" dirty="0">
                <a:solidFill>
                  <a:schemeClr val="bg1"/>
                </a:solidFill>
              </a:rPr>
              <a:t>29 </a:t>
            </a:r>
            <a:r>
              <a:rPr lang="en-US" sz="3600" b="1" dirty="0">
                <a:solidFill>
                  <a:schemeClr val="bg1"/>
                </a:solidFill>
              </a:rPr>
              <a:t>Let no </a:t>
            </a:r>
            <a:r>
              <a:rPr lang="en-US" sz="3600" b="1" dirty="0">
                <a:solidFill>
                  <a:srgbClr val="FFFF00"/>
                </a:solidFill>
              </a:rPr>
              <a:t>corrupting talk </a:t>
            </a:r>
            <a:r>
              <a:rPr lang="en-US" sz="3600" b="1" dirty="0">
                <a:solidFill>
                  <a:schemeClr val="bg1"/>
                </a:solidFill>
              </a:rPr>
              <a:t>come out of your mouths, but only such as is </a:t>
            </a:r>
            <a:r>
              <a:rPr lang="en-US" sz="3600" b="1" dirty="0">
                <a:solidFill>
                  <a:srgbClr val="FFFF00"/>
                </a:solidFill>
              </a:rPr>
              <a:t>good for building up</a:t>
            </a:r>
            <a:r>
              <a:rPr lang="en-US" sz="3600" b="1" dirty="0">
                <a:solidFill>
                  <a:schemeClr val="bg1"/>
                </a:solidFill>
              </a:rPr>
              <a:t>, </a:t>
            </a:r>
            <a:r>
              <a:rPr lang="en-US" sz="3600" b="1" dirty="0">
                <a:solidFill>
                  <a:srgbClr val="FFFF00"/>
                </a:solidFill>
              </a:rPr>
              <a:t>as fits the occasion</a:t>
            </a:r>
            <a:r>
              <a:rPr lang="en-US" sz="3600" b="1" dirty="0">
                <a:solidFill>
                  <a:schemeClr val="bg1"/>
                </a:solidFill>
              </a:rPr>
              <a:t>, </a:t>
            </a:r>
            <a:r>
              <a:rPr lang="en-US" sz="3600" b="1" dirty="0">
                <a:solidFill>
                  <a:srgbClr val="FFFF00"/>
                </a:solidFill>
              </a:rPr>
              <a:t>that</a:t>
            </a:r>
            <a:r>
              <a:rPr lang="en-US" sz="3600" b="1" dirty="0">
                <a:solidFill>
                  <a:schemeClr val="bg1"/>
                </a:solidFill>
              </a:rPr>
              <a:t> </a:t>
            </a:r>
            <a:r>
              <a:rPr lang="en-US" sz="3600" b="1" dirty="0">
                <a:solidFill>
                  <a:srgbClr val="FFFF00"/>
                </a:solidFill>
              </a:rPr>
              <a:t>it may give grace to those who hear</a:t>
            </a:r>
            <a:r>
              <a:rPr lang="en-US" sz="3600" b="1" dirty="0">
                <a:solidFill>
                  <a:schemeClr val="bg1"/>
                </a:solidFill>
              </a:rPr>
              <a:t>.</a:t>
            </a: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2985113" cy="646331"/>
          </a:xfrm>
          <a:prstGeom prst="rect">
            <a:avLst/>
          </a:prstGeom>
          <a:noFill/>
        </p:spPr>
        <p:txBody>
          <a:bodyPr wrap="none" rtlCol="0">
            <a:spAutoFit/>
          </a:bodyPr>
          <a:lstStyle/>
          <a:p>
            <a:r>
              <a:rPr lang="en-US" sz="3600" dirty="0">
                <a:solidFill>
                  <a:srgbClr val="FFFF00"/>
                </a:solidFill>
              </a:rPr>
              <a:t>Ephesians 4:29</a:t>
            </a:r>
          </a:p>
        </p:txBody>
      </p:sp>
      <p:sp>
        <p:nvSpPr>
          <p:cNvPr id="8" name="Title 1">
            <a:extLst>
              <a:ext uri="{FF2B5EF4-FFF2-40B4-BE49-F238E27FC236}">
                <a16:creationId xmlns:a16="http://schemas.microsoft.com/office/drawing/2014/main" id="{CA191B03-AD16-41B9-8363-D472952F4B93}"/>
              </a:ext>
            </a:extLst>
          </p:cNvPr>
          <p:cNvSpPr txBox="1">
            <a:spLocks/>
          </p:cNvSpPr>
          <p:nvPr/>
        </p:nvSpPr>
        <p:spPr>
          <a:xfrm>
            <a:off x="838200" y="138037"/>
            <a:ext cx="107929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0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0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pic>
        <p:nvPicPr>
          <p:cNvPr id="9" name="Picture 8">
            <a:extLst>
              <a:ext uri="{FF2B5EF4-FFF2-40B4-BE49-F238E27FC236}">
                <a16:creationId xmlns:a16="http://schemas.microsoft.com/office/drawing/2014/main" id="{29B8AF5A-286C-48F5-AD97-B46D7E0A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3458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603504" y="667800"/>
            <a:ext cx="11045951" cy="2616101"/>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 am needed by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conversations are a welcomed respite from everyday life</a:t>
            </a:r>
          </a:p>
        </p:txBody>
      </p:sp>
      <p:pic>
        <p:nvPicPr>
          <p:cNvPr id="4" name="Picture 3">
            <a:extLst>
              <a:ext uri="{FF2B5EF4-FFF2-40B4-BE49-F238E27FC236}">
                <a16:creationId xmlns:a16="http://schemas.microsoft.com/office/drawing/2014/main" id="{AAA44CE4-E7DB-496A-BFAC-F801D8027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5858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402465" y="1271768"/>
            <a:ext cx="11387069" cy="2662267"/>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I am needed by the people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am</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brother’s keeper</a:t>
            </a:r>
          </a:p>
        </p:txBody>
      </p:sp>
      <p:pic>
        <p:nvPicPr>
          <p:cNvPr id="4" name="Picture 3">
            <a:extLst>
              <a:ext uri="{FF2B5EF4-FFF2-40B4-BE49-F238E27FC236}">
                <a16:creationId xmlns:a16="http://schemas.microsoft.com/office/drawing/2014/main" id="{BAA5D89A-6D82-4329-8EFD-8EB079956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5485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973443" y="693025"/>
            <a:ext cx="10593458" cy="5016758"/>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am</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brother’s keeper</a:t>
            </a:r>
          </a:p>
          <a:p>
            <a:pPr algn="ctr">
              <a:spcAft>
                <a:spcPts val="600"/>
              </a:spcAft>
            </a:pPr>
            <a:endParaRPr lang="en-US" sz="28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endParaRP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Get a meal or two together with someone</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Small groups</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Engage in the ministries we have as participants</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Help with a home project, car repair, or “sport” together</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Become a ministry leader</a:t>
            </a:r>
          </a:p>
          <a:p>
            <a:pPr marL="457200" indent="-457200" algn="ctr">
              <a:spcAft>
                <a:spcPts val="600"/>
              </a:spcAft>
              <a:buAutoNum type="arabicPeriod"/>
            </a:pPr>
            <a:endPar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4" name="Picture 3">
            <a:extLst>
              <a:ext uri="{FF2B5EF4-FFF2-40B4-BE49-F238E27FC236}">
                <a16:creationId xmlns:a16="http://schemas.microsoft.com/office/drawing/2014/main" id="{66E4D733-80F2-40E3-AED3-FCC6A375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2688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fade">
                                      <p:cBhvr>
                                        <p:cTn id="7" dur="500"/>
                                        <p:tgtEl>
                                          <p:spTgt spid="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Effect transition="in" filter="fade">
                                      <p:cBhvr>
                                        <p:cTn id="17" dur="500"/>
                                        <p:tgtEl>
                                          <p:spTgt spid="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7" end="7"/>
                                            </p:txEl>
                                          </p:spTgt>
                                        </p:tgtEl>
                                        <p:attrNameLst>
                                          <p:attrName>style.visibility</p:attrName>
                                        </p:attrNameLst>
                                      </p:cBhvr>
                                      <p:to>
                                        <p:strVal val="visible"/>
                                      </p:to>
                                    </p:set>
                                    <p:animEffect transition="in" filter="fade">
                                      <p:cBhvr>
                                        <p:cTn id="22" dur="500"/>
                                        <p:tgtEl>
                                          <p:spTgt spid="1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fade">
                                      <p:cBhvr>
                                        <p:cTn id="2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E53-C2A4-44A8-A11A-139FBA298BD4}"/>
              </a:ext>
            </a:extLst>
          </p:cNvPr>
          <p:cNvSpPr>
            <a:spLocks noGrp="1"/>
          </p:cNvSpPr>
          <p:nvPr>
            <p:ph type="title"/>
          </p:nvPr>
        </p:nvSpPr>
        <p:spPr>
          <a:xfrm>
            <a:off x="838200" y="2518755"/>
            <a:ext cx="11140440" cy="1325563"/>
          </a:xfrm>
        </p:spPr>
        <p:txBody>
          <a:bodyPr/>
          <a:lstStyle/>
          <a:p>
            <a:r>
              <a:rPr lang="en-US"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I’m not strong enough </a:t>
            </a:r>
            <a:r>
              <a:rPr lang="en-US"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to be that integral person. How can I be? </a:t>
            </a:r>
            <a:endParaRPr lang="en-US" dirty="0">
              <a:solidFill>
                <a:schemeClr val="bg1"/>
              </a:solidFill>
            </a:endParaRPr>
          </a:p>
        </p:txBody>
      </p:sp>
      <p:sp>
        <p:nvSpPr>
          <p:cNvPr id="3" name="Content Placeholder 2">
            <a:extLst>
              <a:ext uri="{FF2B5EF4-FFF2-40B4-BE49-F238E27FC236}">
                <a16:creationId xmlns:a16="http://schemas.microsoft.com/office/drawing/2014/main" id="{8924334C-1155-4F61-A91A-ABEC4B0C7597}"/>
              </a:ext>
            </a:extLst>
          </p:cNvPr>
          <p:cNvSpPr>
            <a:spLocks noGrp="1"/>
          </p:cNvSpPr>
          <p:nvPr>
            <p:ph idx="1"/>
          </p:nvPr>
        </p:nvSpPr>
        <p:spPr/>
        <p:txBody>
          <a:bodyPr/>
          <a:lstStyle/>
          <a:p>
            <a:pPr marL="0" indent="0">
              <a:buNone/>
            </a:pPr>
            <a:endParaRPr lang="en-US" dirty="0"/>
          </a:p>
          <a:p>
            <a:endParaRPr lang="en-US" dirty="0"/>
          </a:p>
          <a:p>
            <a:endParaRPr lang="en-US" dirty="0"/>
          </a:p>
        </p:txBody>
      </p:sp>
      <p:sp>
        <p:nvSpPr>
          <p:cNvPr id="4" name="Title 1">
            <a:extLst>
              <a:ext uri="{FF2B5EF4-FFF2-40B4-BE49-F238E27FC236}">
                <a16:creationId xmlns:a16="http://schemas.microsoft.com/office/drawing/2014/main" id="{8B370EF0-8124-4B42-8500-64A0DB2D4993}"/>
              </a:ext>
            </a:extLst>
          </p:cNvPr>
          <p:cNvSpPr>
            <a:spLocks noGrp="1"/>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B050"/>
                </a:solidFill>
              </a:rPr>
              <a:t>Next week</a:t>
            </a:r>
          </a:p>
        </p:txBody>
      </p:sp>
      <p:pic>
        <p:nvPicPr>
          <p:cNvPr id="5" name="Picture 4">
            <a:extLst>
              <a:ext uri="{FF2B5EF4-FFF2-40B4-BE49-F238E27FC236}">
                <a16:creationId xmlns:a16="http://schemas.microsoft.com/office/drawing/2014/main" id="{21AC302D-DF51-4151-8A5D-422542332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74387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728"/>
            <a:ext cx="12192000" cy="6858000"/>
          </a:xfrm>
          <a:prstGeom prst="rect">
            <a:avLst/>
          </a:prstGeom>
        </p:spPr>
      </p:pic>
    </p:spTree>
    <p:extLst>
      <p:ext uri="{BB962C8B-B14F-4D97-AF65-F5344CB8AC3E}">
        <p14:creationId xmlns:p14="http://schemas.microsoft.com/office/powerpoint/2010/main" val="28284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2340705" cy="646331"/>
          </a:xfrm>
          <a:prstGeom prst="rect">
            <a:avLst/>
          </a:prstGeom>
          <a:noFill/>
        </p:spPr>
        <p:txBody>
          <a:bodyPr wrap="none" rtlCol="0">
            <a:spAutoFit/>
          </a:bodyPr>
          <a:lstStyle/>
          <a:p>
            <a:r>
              <a:rPr lang="en-US" sz="3600" dirty="0">
                <a:solidFill>
                  <a:srgbClr val="FFFF00"/>
                </a:solidFill>
              </a:rPr>
              <a:t>Genesis 4:9</a:t>
            </a:r>
          </a:p>
        </p:txBody>
      </p:sp>
      <p:pic>
        <p:nvPicPr>
          <p:cNvPr id="6" name="Picture 5">
            <a:extLst>
              <a:ext uri="{FF2B5EF4-FFF2-40B4-BE49-F238E27FC236}">
                <a16:creationId xmlns:a16="http://schemas.microsoft.com/office/drawing/2014/main" id="{AD72E9E8-5D10-454F-9027-332C21EC3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96BF7782-C39E-4CBC-BE09-53676D18D985}"/>
              </a:ext>
            </a:extLst>
          </p:cNvPr>
          <p:cNvSpPr/>
          <p:nvPr/>
        </p:nvSpPr>
        <p:spPr>
          <a:xfrm>
            <a:off x="476933" y="2655859"/>
            <a:ext cx="11715067" cy="1107996"/>
          </a:xfrm>
          <a:prstGeom prst="rect">
            <a:avLst/>
          </a:prstGeom>
        </p:spPr>
        <p:txBody>
          <a:bodyPr wrap="none">
            <a:spAutoFit/>
          </a:bodyPr>
          <a:lstStyle/>
          <a:p>
            <a:r>
              <a:rPr lang="en-US" sz="6600" b="1" dirty="0">
                <a:solidFill>
                  <a:schemeClr val="bg1"/>
                </a:solidFill>
                <a:latin typeface="Helvetica Neue"/>
              </a:rPr>
              <a:t>“Am I </a:t>
            </a:r>
            <a:r>
              <a:rPr lang="en-US" sz="66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6600" b="1" dirty="0">
                <a:solidFill>
                  <a:schemeClr val="bg1"/>
                </a:solidFill>
                <a:latin typeface="Helvetica Neue"/>
              </a:rPr>
              <a:t> brother’s keeper?”</a:t>
            </a:r>
            <a:endParaRPr lang="en-US" sz="6600" b="1" dirty="0">
              <a:solidFill>
                <a:schemeClr val="bg1"/>
              </a:solidFill>
            </a:endParaRPr>
          </a:p>
        </p:txBody>
      </p:sp>
    </p:spTree>
    <p:extLst>
      <p:ext uri="{BB962C8B-B14F-4D97-AF65-F5344CB8AC3E}">
        <p14:creationId xmlns:p14="http://schemas.microsoft.com/office/powerpoint/2010/main" val="34675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2954655"/>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needed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25215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2200602"/>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What is the purpose of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such that it’s people need me?</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98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4C4EF2-E081-49BD-8503-32CDAE0B683C}"/>
              </a:ext>
            </a:extLst>
          </p:cNvPr>
          <p:cNvSpPr txBox="1"/>
          <p:nvPr/>
        </p:nvSpPr>
        <p:spPr>
          <a:xfrm>
            <a:off x="1810512" y="1737360"/>
            <a:ext cx="1207008" cy="400110"/>
          </a:xfrm>
          <a:prstGeom prst="rect">
            <a:avLst/>
          </a:prstGeom>
          <a:noFill/>
        </p:spPr>
        <p:txBody>
          <a:bodyPr wrap="square" rtlCol="0">
            <a:spAutoFit/>
          </a:bodyPr>
          <a:lstStyle/>
          <a:p>
            <a:endParaRPr lang="en-US" sz="2000" b="1" dirty="0">
              <a:solidFill>
                <a:schemeClr val="bg1"/>
              </a:solidFill>
            </a:endParaRPr>
          </a:p>
        </p:txBody>
      </p:sp>
      <p:sp>
        <p:nvSpPr>
          <p:cNvPr id="5" name="Rectangle 4">
            <a:extLst>
              <a:ext uri="{FF2B5EF4-FFF2-40B4-BE49-F238E27FC236}">
                <a16:creationId xmlns:a16="http://schemas.microsoft.com/office/drawing/2014/main" id="{2F2265D4-CD0F-49FA-BB03-78E9ACCC3246}"/>
              </a:ext>
            </a:extLst>
          </p:cNvPr>
          <p:cNvSpPr/>
          <p:nvPr/>
        </p:nvSpPr>
        <p:spPr>
          <a:xfrm>
            <a:off x="2198193" y="2103120"/>
            <a:ext cx="2335896" cy="400110"/>
          </a:xfrm>
          <a:prstGeom prst="rect">
            <a:avLst/>
          </a:prstGeom>
        </p:spPr>
        <p:txBody>
          <a:bodyPr wrap="none">
            <a:spAutoFit/>
          </a:bodyPr>
          <a:lstStyle/>
          <a:p>
            <a:r>
              <a:rPr lang="en-US" sz="2000" b="1" dirty="0">
                <a:solidFill>
                  <a:schemeClr val="bg1"/>
                </a:solidFill>
                <a:latin typeface="Helvetica Neue"/>
              </a:rPr>
              <a:t>hardness of heart</a:t>
            </a:r>
            <a:endParaRPr lang="en-US" sz="2000" b="1" dirty="0">
              <a:solidFill>
                <a:schemeClr val="bg1"/>
              </a:solidFill>
            </a:endParaRPr>
          </a:p>
        </p:txBody>
      </p:sp>
      <p:sp>
        <p:nvSpPr>
          <p:cNvPr id="6" name="Rectangle 5">
            <a:extLst>
              <a:ext uri="{FF2B5EF4-FFF2-40B4-BE49-F238E27FC236}">
                <a16:creationId xmlns:a16="http://schemas.microsoft.com/office/drawing/2014/main" id="{1B5DB8CD-DA34-4DDF-9F24-90398312F943}"/>
              </a:ext>
            </a:extLst>
          </p:cNvPr>
          <p:cNvSpPr/>
          <p:nvPr/>
        </p:nvSpPr>
        <p:spPr>
          <a:xfrm>
            <a:off x="7616630" y="4597646"/>
            <a:ext cx="1508746" cy="400110"/>
          </a:xfrm>
          <a:prstGeom prst="rect">
            <a:avLst/>
          </a:prstGeom>
        </p:spPr>
        <p:txBody>
          <a:bodyPr wrap="none">
            <a:spAutoFit/>
          </a:bodyPr>
          <a:lstStyle/>
          <a:p>
            <a:r>
              <a:rPr lang="en-US" sz="2000" b="1" dirty="0">
                <a:solidFill>
                  <a:schemeClr val="bg1"/>
                </a:solidFill>
                <a:latin typeface="Helvetica Neue"/>
              </a:rPr>
              <a:t> sensuality</a:t>
            </a:r>
            <a:endParaRPr lang="en-US" sz="2000" b="1" dirty="0">
              <a:solidFill>
                <a:schemeClr val="bg1"/>
              </a:solidFill>
            </a:endParaRPr>
          </a:p>
        </p:txBody>
      </p:sp>
      <p:sp>
        <p:nvSpPr>
          <p:cNvPr id="7" name="Rectangle 6">
            <a:extLst>
              <a:ext uri="{FF2B5EF4-FFF2-40B4-BE49-F238E27FC236}">
                <a16:creationId xmlns:a16="http://schemas.microsoft.com/office/drawing/2014/main" id="{F4F962FC-F4DA-42E8-8316-1E3EDEA3FAE7}"/>
              </a:ext>
            </a:extLst>
          </p:cNvPr>
          <p:cNvSpPr/>
          <p:nvPr/>
        </p:nvSpPr>
        <p:spPr>
          <a:xfrm>
            <a:off x="3017520" y="4228314"/>
            <a:ext cx="1026243" cy="400110"/>
          </a:xfrm>
          <a:prstGeom prst="rect">
            <a:avLst/>
          </a:prstGeom>
        </p:spPr>
        <p:txBody>
          <a:bodyPr wrap="none">
            <a:spAutoFit/>
          </a:bodyPr>
          <a:lstStyle/>
          <a:p>
            <a:r>
              <a:rPr lang="en-US" sz="2000" b="1" dirty="0">
                <a:solidFill>
                  <a:schemeClr val="bg1"/>
                </a:solidFill>
                <a:latin typeface="Helvetica Neue"/>
              </a:rPr>
              <a:t>greedy</a:t>
            </a:r>
            <a:endParaRPr lang="en-US" sz="2000" b="1" dirty="0">
              <a:solidFill>
                <a:schemeClr val="bg1"/>
              </a:solidFill>
            </a:endParaRPr>
          </a:p>
        </p:txBody>
      </p:sp>
      <p:sp>
        <p:nvSpPr>
          <p:cNvPr id="8" name="Rectangle 7">
            <a:extLst>
              <a:ext uri="{FF2B5EF4-FFF2-40B4-BE49-F238E27FC236}">
                <a16:creationId xmlns:a16="http://schemas.microsoft.com/office/drawing/2014/main" id="{F9C5FCC7-6667-4608-882A-A42BFBF0FD8C}"/>
              </a:ext>
            </a:extLst>
          </p:cNvPr>
          <p:cNvSpPr/>
          <p:nvPr/>
        </p:nvSpPr>
        <p:spPr>
          <a:xfrm>
            <a:off x="3462513" y="1550908"/>
            <a:ext cx="2845651" cy="400110"/>
          </a:xfrm>
          <a:prstGeom prst="rect">
            <a:avLst/>
          </a:prstGeom>
        </p:spPr>
        <p:txBody>
          <a:bodyPr wrap="none">
            <a:spAutoFit/>
          </a:bodyPr>
          <a:lstStyle/>
          <a:p>
            <a:r>
              <a:rPr lang="en-US" sz="2000" b="1" dirty="0">
                <a:solidFill>
                  <a:schemeClr val="bg1"/>
                </a:solidFill>
                <a:latin typeface="Helvetica Neue"/>
              </a:rPr>
              <a:t>every kind of impurity</a:t>
            </a:r>
            <a:endParaRPr lang="en-US" sz="2000" b="1" dirty="0">
              <a:solidFill>
                <a:schemeClr val="bg1"/>
              </a:solidFill>
            </a:endParaRPr>
          </a:p>
        </p:txBody>
      </p:sp>
      <p:sp>
        <p:nvSpPr>
          <p:cNvPr id="9" name="Rectangle 8">
            <a:extLst>
              <a:ext uri="{FF2B5EF4-FFF2-40B4-BE49-F238E27FC236}">
                <a16:creationId xmlns:a16="http://schemas.microsoft.com/office/drawing/2014/main" id="{5D00D132-4985-4BFA-AC0E-519D7D94489C}"/>
              </a:ext>
            </a:extLst>
          </p:cNvPr>
          <p:cNvSpPr/>
          <p:nvPr/>
        </p:nvSpPr>
        <p:spPr>
          <a:xfrm>
            <a:off x="1892078" y="3089392"/>
            <a:ext cx="1396536" cy="400110"/>
          </a:xfrm>
          <a:prstGeom prst="rect">
            <a:avLst/>
          </a:prstGeom>
        </p:spPr>
        <p:txBody>
          <a:bodyPr wrap="none">
            <a:spAutoFit/>
          </a:bodyPr>
          <a:lstStyle/>
          <a:p>
            <a:r>
              <a:rPr lang="en-US" sz="2000" b="1" dirty="0">
                <a:solidFill>
                  <a:schemeClr val="bg1"/>
                </a:solidFill>
                <a:latin typeface="Helvetica Neue"/>
              </a:rPr>
              <a:t>falsehood</a:t>
            </a:r>
            <a:endParaRPr lang="en-US" sz="2000" b="1" dirty="0">
              <a:solidFill>
                <a:schemeClr val="bg1"/>
              </a:solidFill>
            </a:endParaRPr>
          </a:p>
        </p:txBody>
      </p:sp>
      <p:sp>
        <p:nvSpPr>
          <p:cNvPr id="10" name="Rectangle 9">
            <a:extLst>
              <a:ext uri="{FF2B5EF4-FFF2-40B4-BE49-F238E27FC236}">
                <a16:creationId xmlns:a16="http://schemas.microsoft.com/office/drawing/2014/main" id="{8B3D188D-B2AD-439A-8900-963F1E383FE6}"/>
              </a:ext>
            </a:extLst>
          </p:cNvPr>
          <p:cNvSpPr/>
          <p:nvPr/>
        </p:nvSpPr>
        <p:spPr>
          <a:xfrm>
            <a:off x="8387447" y="1720185"/>
            <a:ext cx="554960" cy="400110"/>
          </a:xfrm>
          <a:prstGeom prst="rect">
            <a:avLst/>
          </a:prstGeom>
        </p:spPr>
        <p:txBody>
          <a:bodyPr wrap="none">
            <a:spAutoFit/>
          </a:bodyPr>
          <a:lstStyle/>
          <a:p>
            <a:r>
              <a:rPr lang="en-US" sz="2000" b="1" dirty="0">
                <a:solidFill>
                  <a:schemeClr val="bg1"/>
                </a:solidFill>
                <a:latin typeface="Helvetica Neue"/>
              </a:rPr>
              <a:t>sin</a:t>
            </a:r>
            <a:endParaRPr lang="en-US" sz="2000" b="1" dirty="0">
              <a:solidFill>
                <a:schemeClr val="bg1"/>
              </a:solidFill>
            </a:endParaRPr>
          </a:p>
        </p:txBody>
      </p:sp>
      <p:sp>
        <p:nvSpPr>
          <p:cNvPr id="11" name="Rectangle 10">
            <a:extLst>
              <a:ext uri="{FF2B5EF4-FFF2-40B4-BE49-F238E27FC236}">
                <a16:creationId xmlns:a16="http://schemas.microsoft.com/office/drawing/2014/main" id="{EBA70F98-5B79-4E9B-BAD6-7B48020BB12C}"/>
              </a:ext>
            </a:extLst>
          </p:cNvPr>
          <p:cNvSpPr/>
          <p:nvPr/>
        </p:nvSpPr>
        <p:spPr>
          <a:xfrm>
            <a:off x="8555348" y="3826085"/>
            <a:ext cx="768159" cy="400110"/>
          </a:xfrm>
          <a:prstGeom prst="rect">
            <a:avLst/>
          </a:prstGeom>
        </p:spPr>
        <p:txBody>
          <a:bodyPr wrap="none">
            <a:spAutoFit/>
          </a:bodyPr>
          <a:lstStyle/>
          <a:p>
            <a:r>
              <a:rPr lang="en-US" sz="2000" b="1" dirty="0">
                <a:solidFill>
                  <a:schemeClr val="bg1"/>
                </a:solidFill>
                <a:latin typeface="Helvetica Neue"/>
              </a:rPr>
              <a:t>steal</a:t>
            </a:r>
            <a:endParaRPr lang="en-US" sz="2000" b="1" dirty="0">
              <a:solidFill>
                <a:schemeClr val="bg1"/>
              </a:solidFill>
            </a:endParaRPr>
          </a:p>
        </p:txBody>
      </p:sp>
      <p:sp>
        <p:nvSpPr>
          <p:cNvPr id="12" name="Rectangle 11">
            <a:extLst>
              <a:ext uri="{FF2B5EF4-FFF2-40B4-BE49-F238E27FC236}">
                <a16:creationId xmlns:a16="http://schemas.microsoft.com/office/drawing/2014/main" id="{992639A5-2887-4061-AA90-02F83065567F}"/>
              </a:ext>
            </a:extLst>
          </p:cNvPr>
          <p:cNvSpPr/>
          <p:nvPr/>
        </p:nvSpPr>
        <p:spPr>
          <a:xfrm>
            <a:off x="3758480" y="4932295"/>
            <a:ext cx="1978427" cy="400110"/>
          </a:xfrm>
          <a:prstGeom prst="rect">
            <a:avLst/>
          </a:prstGeom>
        </p:spPr>
        <p:txBody>
          <a:bodyPr wrap="none">
            <a:spAutoFit/>
          </a:bodyPr>
          <a:lstStyle/>
          <a:p>
            <a:r>
              <a:rPr lang="en-US" sz="2000" b="1" dirty="0">
                <a:solidFill>
                  <a:schemeClr val="bg1"/>
                </a:solidFill>
                <a:latin typeface="Helvetica Neue"/>
              </a:rPr>
              <a:t>corrupting talk</a:t>
            </a:r>
            <a:endParaRPr lang="en-US" sz="2000" b="1" dirty="0">
              <a:solidFill>
                <a:schemeClr val="bg1"/>
              </a:solidFill>
            </a:endParaRPr>
          </a:p>
        </p:txBody>
      </p:sp>
      <p:sp>
        <p:nvSpPr>
          <p:cNvPr id="13" name="Rectangle 12">
            <a:extLst>
              <a:ext uri="{FF2B5EF4-FFF2-40B4-BE49-F238E27FC236}">
                <a16:creationId xmlns:a16="http://schemas.microsoft.com/office/drawing/2014/main" id="{6BF8833E-B1CC-4AB9-ADB0-E415B862B548}"/>
              </a:ext>
            </a:extLst>
          </p:cNvPr>
          <p:cNvSpPr/>
          <p:nvPr/>
        </p:nvSpPr>
        <p:spPr>
          <a:xfrm>
            <a:off x="6078922" y="2538920"/>
            <a:ext cx="1409360" cy="400110"/>
          </a:xfrm>
          <a:prstGeom prst="rect">
            <a:avLst/>
          </a:prstGeom>
        </p:spPr>
        <p:txBody>
          <a:bodyPr wrap="none">
            <a:spAutoFit/>
          </a:bodyPr>
          <a:lstStyle/>
          <a:p>
            <a:r>
              <a:rPr lang="en-US" sz="2000" b="1" dirty="0">
                <a:solidFill>
                  <a:schemeClr val="bg1"/>
                </a:solidFill>
                <a:latin typeface="Helvetica Neue"/>
              </a:rPr>
              <a:t>bitterness</a:t>
            </a:r>
            <a:endParaRPr lang="en-US" sz="2000" b="1" dirty="0">
              <a:solidFill>
                <a:schemeClr val="bg1"/>
              </a:solidFill>
            </a:endParaRPr>
          </a:p>
        </p:txBody>
      </p:sp>
      <p:sp>
        <p:nvSpPr>
          <p:cNvPr id="14" name="Rectangle 13">
            <a:extLst>
              <a:ext uri="{FF2B5EF4-FFF2-40B4-BE49-F238E27FC236}">
                <a16:creationId xmlns:a16="http://schemas.microsoft.com/office/drawing/2014/main" id="{7FBE39F6-9151-4DBD-9B0F-A7BF7693872C}"/>
              </a:ext>
            </a:extLst>
          </p:cNvPr>
          <p:cNvSpPr/>
          <p:nvPr/>
        </p:nvSpPr>
        <p:spPr>
          <a:xfrm>
            <a:off x="4089402" y="3806690"/>
            <a:ext cx="867545" cy="400110"/>
          </a:xfrm>
          <a:prstGeom prst="rect">
            <a:avLst/>
          </a:prstGeom>
        </p:spPr>
        <p:txBody>
          <a:bodyPr wrap="none">
            <a:spAutoFit/>
          </a:bodyPr>
          <a:lstStyle/>
          <a:p>
            <a:r>
              <a:rPr lang="en-US" sz="2000" b="1" dirty="0">
                <a:solidFill>
                  <a:schemeClr val="bg1"/>
                </a:solidFill>
                <a:latin typeface="Helvetica Neue"/>
              </a:rPr>
              <a:t>wrath</a:t>
            </a:r>
            <a:endParaRPr lang="en-US" sz="2000" b="1" dirty="0">
              <a:solidFill>
                <a:schemeClr val="bg1"/>
              </a:solidFill>
            </a:endParaRPr>
          </a:p>
        </p:txBody>
      </p:sp>
      <p:sp>
        <p:nvSpPr>
          <p:cNvPr id="15" name="Rectangle 14">
            <a:extLst>
              <a:ext uri="{FF2B5EF4-FFF2-40B4-BE49-F238E27FC236}">
                <a16:creationId xmlns:a16="http://schemas.microsoft.com/office/drawing/2014/main" id="{EBB087B2-BC62-4D8C-A16F-6DB17A656C04}"/>
              </a:ext>
            </a:extLst>
          </p:cNvPr>
          <p:cNvSpPr/>
          <p:nvPr/>
        </p:nvSpPr>
        <p:spPr>
          <a:xfrm>
            <a:off x="6463763" y="4474881"/>
            <a:ext cx="1024639" cy="400110"/>
          </a:xfrm>
          <a:prstGeom prst="rect">
            <a:avLst/>
          </a:prstGeom>
        </p:spPr>
        <p:txBody>
          <a:bodyPr wrap="none">
            <a:spAutoFit/>
          </a:bodyPr>
          <a:lstStyle/>
          <a:p>
            <a:r>
              <a:rPr lang="en-US" sz="2000" b="1" dirty="0">
                <a:solidFill>
                  <a:schemeClr val="bg1"/>
                </a:solidFill>
                <a:latin typeface="Helvetica Neue"/>
              </a:rPr>
              <a:t>clamor</a:t>
            </a:r>
            <a:endParaRPr lang="en-US" sz="2000" b="1" dirty="0">
              <a:solidFill>
                <a:schemeClr val="bg1"/>
              </a:solidFill>
            </a:endParaRPr>
          </a:p>
        </p:txBody>
      </p:sp>
      <p:sp>
        <p:nvSpPr>
          <p:cNvPr id="16" name="Rectangle 15">
            <a:extLst>
              <a:ext uri="{FF2B5EF4-FFF2-40B4-BE49-F238E27FC236}">
                <a16:creationId xmlns:a16="http://schemas.microsoft.com/office/drawing/2014/main" id="{0E2A4F90-1054-40BE-A8C0-44755BE20992}"/>
              </a:ext>
            </a:extLst>
          </p:cNvPr>
          <p:cNvSpPr/>
          <p:nvPr/>
        </p:nvSpPr>
        <p:spPr>
          <a:xfrm>
            <a:off x="6506689" y="1630632"/>
            <a:ext cx="1167307" cy="400110"/>
          </a:xfrm>
          <a:prstGeom prst="rect">
            <a:avLst/>
          </a:prstGeom>
        </p:spPr>
        <p:txBody>
          <a:bodyPr wrap="none">
            <a:spAutoFit/>
          </a:bodyPr>
          <a:lstStyle/>
          <a:p>
            <a:r>
              <a:rPr lang="en-US" sz="2000" b="1" dirty="0">
                <a:solidFill>
                  <a:schemeClr val="bg1"/>
                </a:solidFill>
                <a:latin typeface="Helvetica Neue"/>
              </a:rPr>
              <a:t>slander </a:t>
            </a:r>
            <a:endParaRPr lang="en-US" sz="2000" b="1" dirty="0">
              <a:solidFill>
                <a:schemeClr val="bg1"/>
              </a:solidFill>
            </a:endParaRPr>
          </a:p>
        </p:txBody>
      </p:sp>
      <p:sp>
        <p:nvSpPr>
          <p:cNvPr id="17" name="Rectangle 16">
            <a:extLst>
              <a:ext uri="{FF2B5EF4-FFF2-40B4-BE49-F238E27FC236}">
                <a16:creationId xmlns:a16="http://schemas.microsoft.com/office/drawing/2014/main" id="{F265EF72-F5E5-48E0-9FE2-1E4DBD77EC23}"/>
              </a:ext>
            </a:extLst>
          </p:cNvPr>
          <p:cNvSpPr/>
          <p:nvPr/>
        </p:nvSpPr>
        <p:spPr>
          <a:xfrm>
            <a:off x="8588286" y="5169152"/>
            <a:ext cx="981359" cy="400110"/>
          </a:xfrm>
          <a:prstGeom prst="rect">
            <a:avLst/>
          </a:prstGeom>
        </p:spPr>
        <p:txBody>
          <a:bodyPr wrap="none">
            <a:spAutoFit/>
          </a:bodyPr>
          <a:lstStyle/>
          <a:p>
            <a:r>
              <a:rPr lang="en-US" sz="2000" b="1" dirty="0">
                <a:solidFill>
                  <a:schemeClr val="bg1"/>
                </a:solidFill>
                <a:latin typeface="Helvetica Neue"/>
              </a:rPr>
              <a:t>malice</a:t>
            </a:r>
            <a:endParaRPr lang="en-US" sz="2000" b="1" dirty="0">
              <a:solidFill>
                <a:schemeClr val="bg1"/>
              </a:solidFill>
            </a:endParaRPr>
          </a:p>
        </p:txBody>
      </p:sp>
      <p:sp>
        <p:nvSpPr>
          <p:cNvPr id="18" name="Rectangle 17">
            <a:extLst>
              <a:ext uri="{FF2B5EF4-FFF2-40B4-BE49-F238E27FC236}">
                <a16:creationId xmlns:a16="http://schemas.microsoft.com/office/drawing/2014/main" id="{20E35B88-9D12-4317-89B7-BF247C7BF757}"/>
              </a:ext>
            </a:extLst>
          </p:cNvPr>
          <p:cNvSpPr/>
          <p:nvPr/>
        </p:nvSpPr>
        <p:spPr>
          <a:xfrm>
            <a:off x="1221002" y="3674316"/>
            <a:ext cx="2347117" cy="400110"/>
          </a:xfrm>
          <a:prstGeom prst="rect">
            <a:avLst/>
          </a:prstGeom>
        </p:spPr>
        <p:txBody>
          <a:bodyPr wrap="none">
            <a:spAutoFit/>
          </a:bodyPr>
          <a:lstStyle/>
          <a:p>
            <a:r>
              <a:rPr lang="en-US" sz="2000" b="1" dirty="0">
                <a:solidFill>
                  <a:schemeClr val="bg1"/>
                </a:solidFill>
                <a:latin typeface="Helvetica Neue"/>
              </a:rPr>
              <a:t>sexual immorality</a:t>
            </a:r>
            <a:endParaRPr lang="en-US" sz="2000" b="1" dirty="0">
              <a:solidFill>
                <a:schemeClr val="bg1"/>
              </a:solidFill>
            </a:endParaRPr>
          </a:p>
        </p:txBody>
      </p:sp>
      <p:sp>
        <p:nvSpPr>
          <p:cNvPr id="19" name="Rectangle 18">
            <a:extLst>
              <a:ext uri="{FF2B5EF4-FFF2-40B4-BE49-F238E27FC236}">
                <a16:creationId xmlns:a16="http://schemas.microsoft.com/office/drawing/2014/main" id="{7AC09758-2DE7-4920-A538-F0188A78BD3E}"/>
              </a:ext>
            </a:extLst>
          </p:cNvPr>
          <p:cNvSpPr/>
          <p:nvPr/>
        </p:nvSpPr>
        <p:spPr>
          <a:xfrm>
            <a:off x="8447968" y="3075759"/>
            <a:ext cx="1194558" cy="400110"/>
          </a:xfrm>
          <a:prstGeom prst="rect">
            <a:avLst/>
          </a:prstGeom>
        </p:spPr>
        <p:txBody>
          <a:bodyPr wrap="none">
            <a:spAutoFit/>
          </a:bodyPr>
          <a:lstStyle/>
          <a:p>
            <a:r>
              <a:rPr lang="en-US" sz="2000" b="1" dirty="0">
                <a:solidFill>
                  <a:schemeClr val="bg1"/>
                </a:solidFill>
                <a:latin typeface="Helvetica Neue"/>
              </a:rPr>
              <a:t>impurity</a:t>
            </a:r>
            <a:endParaRPr lang="en-US" sz="2000" b="1" dirty="0">
              <a:solidFill>
                <a:schemeClr val="bg1"/>
              </a:solidFill>
            </a:endParaRPr>
          </a:p>
        </p:txBody>
      </p:sp>
      <p:sp>
        <p:nvSpPr>
          <p:cNvPr id="20" name="Rectangle 19">
            <a:extLst>
              <a:ext uri="{FF2B5EF4-FFF2-40B4-BE49-F238E27FC236}">
                <a16:creationId xmlns:a16="http://schemas.microsoft.com/office/drawing/2014/main" id="{AB358A2F-6849-4E6A-87D2-821AA8CBC52F}"/>
              </a:ext>
            </a:extLst>
          </p:cNvPr>
          <p:cNvSpPr/>
          <p:nvPr/>
        </p:nvSpPr>
        <p:spPr>
          <a:xfrm>
            <a:off x="5992479" y="5046387"/>
            <a:ext cx="1967205" cy="400110"/>
          </a:xfrm>
          <a:prstGeom prst="rect">
            <a:avLst/>
          </a:prstGeom>
        </p:spPr>
        <p:txBody>
          <a:bodyPr wrap="none">
            <a:spAutoFit/>
          </a:bodyPr>
          <a:lstStyle/>
          <a:p>
            <a:r>
              <a:rPr lang="en-US" sz="2000" b="1" dirty="0">
                <a:solidFill>
                  <a:schemeClr val="bg1"/>
                </a:solidFill>
                <a:latin typeface="Helvetica Neue"/>
              </a:rPr>
              <a:t>covetousness </a:t>
            </a:r>
            <a:endParaRPr lang="en-US" sz="2000" b="1" dirty="0">
              <a:solidFill>
                <a:schemeClr val="bg1"/>
              </a:solidFill>
            </a:endParaRPr>
          </a:p>
        </p:txBody>
      </p:sp>
      <p:sp>
        <p:nvSpPr>
          <p:cNvPr id="21" name="Rectangle 20">
            <a:extLst>
              <a:ext uri="{FF2B5EF4-FFF2-40B4-BE49-F238E27FC236}">
                <a16:creationId xmlns:a16="http://schemas.microsoft.com/office/drawing/2014/main" id="{5D251170-41BC-4401-B7DF-163C8AD64CEB}"/>
              </a:ext>
            </a:extLst>
          </p:cNvPr>
          <p:cNvSpPr/>
          <p:nvPr/>
        </p:nvSpPr>
        <p:spPr>
          <a:xfrm>
            <a:off x="4284875" y="2640991"/>
            <a:ext cx="1378904" cy="400110"/>
          </a:xfrm>
          <a:prstGeom prst="rect">
            <a:avLst/>
          </a:prstGeom>
        </p:spPr>
        <p:txBody>
          <a:bodyPr wrap="none">
            <a:spAutoFit/>
          </a:bodyPr>
          <a:lstStyle/>
          <a:p>
            <a:r>
              <a:rPr lang="en-US" sz="2000" b="1" dirty="0">
                <a:solidFill>
                  <a:schemeClr val="bg1"/>
                </a:solidFill>
                <a:latin typeface="Helvetica Neue"/>
              </a:rPr>
              <a:t>filthiness </a:t>
            </a:r>
            <a:endParaRPr lang="en-US" sz="2000" b="1" dirty="0">
              <a:solidFill>
                <a:schemeClr val="bg1"/>
              </a:solidFill>
            </a:endParaRPr>
          </a:p>
        </p:txBody>
      </p:sp>
      <p:sp>
        <p:nvSpPr>
          <p:cNvPr id="22" name="Rectangle 21">
            <a:extLst>
              <a:ext uri="{FF2B5EF4-FFF2-40B4-BE49-F238E27FC236}">
                <a16:creationId xmlns:a16="http://schemas.microsoft.com/office/drawing/2014/main" id="{CA3DF426-F51D-4C5F-BCDD-61AA085E85C1}"/>
              </a:ext>
            </a:extLst>
          </p:cNvPr>
          <p:cNvSpPr/>
          <p:nvPr/>
        </p:nvSpPr>
        <p:spPr>
          <a:xfrm>
            <a:off x="4679565" y="4361456"/>
            <a:ext cx="1535998" cy="400110"/>
          </a:xfrm>
          <a:prstGeom prst="rect">
            <a:avLst/>
          </a:prstGeom>
        </p:spPr>
        <p:txBody>
          <a:bodyPr wrap="none">
            <a:spAutoFit/>
          </a:bodyPr>
          <a:lstStyle/>
          <a:p>
            <a:r>
              <a:rPr lang="en-US" sz="2000" b="1" dirty="0">
                <a:solidFill>
                  <a:schemeClr val="bg1"/>
                </a:solidFill>
                <a:latin typeface="Helvetica Neue"/>
              </a:rPr>
              <a:t>foolish talk</a:t>
            </a:r>
            <a:endParaRPr lang="en-US" sz="2000" b="1" dirty="0">
              <a:solidFill>
                <a:schemeClr val="bg1"/>
              </a:solidFill>
            </a:endParaRPr>
          </a:p>
        </p:txBody>
      </p:sp>
      <p:sp>
        <p:nvSpPr>
          <p:cNvPr id="23" name="Rectangle 22">
            <a:extLst>
              <a:ext uri="{FF2B5EF4-FFF2-40B4-BE49-F238E27FC236}">
                <a16:creationId xmlns:a16="http://schemas.microsoft.com/office/drawing/2014/main" id="{24554471-CAF5-4F52-A32F-FC00632D6DA7}"/>
              </a:ext>
            </a:extLst>
          </p:cNvPr>
          <p:cNvSpPr/>
          <p:nvPr/>
        </p:nvSpPr>
        <p:spPr>
          <a:xfrm>
            <a:off x="7523665" y="2665032"/>
            <a:ext cx="1709122" cy="400110"/>
          </a:xfrm>
          <a:prstGeom prst="rect">
            <a:avLst/>
          </a:prstGeom>
        </p:spPr>
        <p:txBody>
          <a:bodyPr wrap="none">
            <a:spAutoFit/>
          </a:bodyPr>
          <a:lstStyle/>
          <a:p>
            <a:r>
              <a:rPr lang="en-US" sz="2000" b="1" dirty="0">
                <a:solidFill>
                  <a:schemeClr val="bg1"/>
                </a:solidFill>
                <a:latin typeface="Helvetica Neue"/>
              </a:rPr>
              <a:t>crude joking</a:t>
            </a:r>
            <a:endParaRPr lang="en-US" sz="2000" b="1" dirty="0">
              <a:solidFill>
                <a:schemeClr val="bg1"/>
              </a:solidFill>
            </a:endParaRPr>
          </a:p>
        </p:txBody>
      </p:sp>
      <p:sp>
        <p:nvSpPr>
          <p:cNvPr id="24" name="Rectangle 23">
            <a:extLst>
              <a:ext uri="{FF2B5EF4-FFF2-40B4-BE49-F238E27FC236}">
                <a16:creationId xmlns:a16="http://schemas.microsoft.com/office/drawing/2014/main" id="{289D2BE4-21D7-4024-B1DD-F7A7908CB4F4}"/>
              </a:ext>
            </a:extLst>
          </p:cNvPr>
          <p:cNvSpPr/>
          <p:nvPr/>
        </p:nvSpPr>
        <p:spPr>
          <a:xfrm>
            <a:off x="1535224" y="4463279"/>
            <a:ext cx="1479892" cy="400110"/>
          </a:xfrm>
          <a:prstGeom prst="rect">
            <a:avLst/>
          </a:prstGeom>
        </p:spPr>
        <p:txBody>
          <a:bodyPr wrap="none">
            <a:spAutoFit/>
          </a:bodyPr>
          <a:lstStyle/>
          <a:p>
            <a:r>
              <a:rPr lang="en-US" sz="2000" b="1" dirty="0">
                <a:solidFill>
                  <a:schemeClr val="bg1"/>
                </a:solidFill>
                <a:latin typeface="Helvetica Neue"/>
              </a:rPr>
              <a:t>an idolater</a:t>
            </a:r>
            <a:endParaRPr lang="en-US" sz="2000" b="1" dirty="0">
              <a:solidFill>
                <a:schemeClr val="bg1"/>
              </a:solidFill>
            </a:endParaRPr>
          </a:p>
        </p:txBody>
      </p:sp>
      <p:sp>
        <p:nvSpPr>
          <p:cNvPr id="25" name="Rectangle 24">
            <a:extLst>
              <a:ext uri="{FF2B5EF4-FFF2-40B4-BE49-F238E27FC236}">
                <a16:creationId xmlns:a16="http://schemas.microsoft.com/office/drawing/2014/main" id="{696B7113-B28A-43A6-8C6A-CCEB0C460DF3}"/>
              </a:ext>
            </a:extLst>
          </p:cNvPr>
          <p:cNvSpPr/>
          <p:nvPr/>
        </p:nvSpPr>
        <p:spPr>
          <a:xfrm>
            <a:off x="2475426" y="5252242"/>
            <a:ext cx="1095172" cy="400110"/>
          </a:xfrm>
          <a:prstGeom prst="rect">
            <a:avLst/>
          </a:prstGeom>
        </p:spPr>
        <p:txBody>
          <a:bodyPr wrap="none">
            <a:spAutoFit/>
          </a:bodyPr>
          <a:lstStyle/>
          <a:p>
            <a:r>
              <a:rPr lang="en-US" sz="2000" b="1" dirty="0">
                <a:solidFill>
                  <a:schemeClr val="bg1"/>
                </a:solidFill>
                <a:latin typeface="Helvetica Neue"/>
              </a:rPr>
              <a:t> foolish</a:t>
            </a:r>
            <a:endParaRPr lang="en-US" sz="2000" b="1" dirty="0">
              <a:solidFill>
                <a:schemeClr val="bg1"/>
              </a:solidFill>
            </a:endParaRPr>
          </a:p>
        </p:txBody>
      </p:sp>
      <p:sp>
        <p:nvSpPr>
          <p:cNvPr id="26" name="Rectangle 25">
            <a:extLst>
              <a:ext uri="{FF2B5EF4-FFF2-40B4-BE49-F238E27FC236}">
                <a16:creationId xmlns:a16="http://schemas.microsoft.com/office/drawing/2014/main" id="{D6410483-8B0F-4727-B467-57BF52D6C4BB}"/>
              </a:ext>
            </a:extLst>
          </p:cNvPr>
          <p:cNvSpPr/>
          <p:nvPr/>
        </p:nvSpPr>
        <p:spPr>
          <a:xfrm>
            <a:off x="6909132" y="3243563"/>
            <a:ext cx="898003" cy="400110"/>
          </a:xfrm>
          <a:prstGeom prst="rect">
            <a:avLst/>
          </a:prstGeom>
        </p:spPr>
        <p:txBody>
          <a:bodyPr wrap="none">
            <a:spAutoFit/>
          </a:bodyPr>
          <a:lstStyle/>
          <a:p>
            <a:r>
              <a:rPr lang="en-US" sz="2000" b="1" dirty="0">
                <a:solidFill>
                  <a:schemeClr val="bg1"/>
                </a:solidFill>
                <a:latin typeface="Helvetica Neue"/>
              </a:rPr>
              <a:t>drunk</a:t>
            </a:r>
            <a:endParaRPr lang="en-US" sz="2000" b="1" dirty="0">
              <a:solidFill>
                <a:schemeClr val="bg1"/>
              </a:solidFill>
            </a:endParaRPr>
          </a:p>
        </p:txBody>
      </p:sp>
      <p:sp>
        <p:nvSpPr>
          <p:cNvPr id="27" name="Rectangle 26">
            <a:extLst>
              <a:ext uri="{FF2B5EF4-FFF2-40B4-BE49-F238E27FC236}">
                <a16:creationId xmlns:a16="http://schemas.microsoft.com/office/drawing/2014/main" id="{461723FC-DF26-438B-A131-7C51EFF782F4}"/>
              </a:ext>
            </a:extLst>
          </p:cNvPr>
          <p:cNvSpPr/>
          <p:nvPr/>
        </p:nvSpPr>
        <p:spPr>
          <a:xfrm>
            <a:off x="8875375" y="2133503"/>
            <a:ext cx="712054" cy="400110"/>
          </a:xfrm>
          <a:prstGeom prst="rect">
            <a:avLst/>
          </a:prstGeom>
        </p:spPr>
        <p:txBody>
          <a:bodyPr wrap="none">
            <a:spAutoFit/>
          </a:bodyPr>
          <a:lstStyle/>
          <a:p>
            <a:r>
              <a:rPr lang="en-US" sz="2000" b="1" dirty="0">
                <a:solidFill>
                  <a:schemeClr val="bg1"/>
                </a:solidFill>
                <a:latin typeface="Helvetica Neue"/>
              </a:rPr>
              <a:t>hate</a:t>
            </a:r>
            <a:endParaRPr lang="en-US" sz="2000" b="1" dirty="0">
              <a:solidFill>
                <a:schemeClr val="bg1"/>
              </a:solidFill>
            </a:endParaRPr>
          </a:p>
        </p:txBody>
      </p:sp>
      <p:sp>
        <p:nvSpPr>
          <p:cNvPr id="28" name="Rectangle 27">
            <a:extLst>
              <a:ext uri="{FF2B5EF4-FFF2-40B4-BE49-F238E27FC236}">
                <a16:creationId xmlns:a16="http://schemas.microsoft.com/office/drawing/2014/main" id="{8348521B-033B-46D7-9007-EBBA36A7E30C}"/>
              </a:ext>
            </a:extLst>
          </p:cNvPr>
          <p:cNvSpPr/>
          <p:nvPr/>
        </p:nvSpPr>
        <p:spPr>
          <a:xfrm>
            <a:off x="6876822" y="1196290"/>
            <a:ext cx="3959738" cy="400110"/>
          </a:xfrm>
          <a:prstGeom prst="rect">
            <a:avLst/>
          </a:prstGeom>
        </p:spPr>
        <p:txBody>
          <a:bodyPr wrap="none">
            <a:spAutoFit/>
          </a:bodyPr>
          <a:lstStyle/>
          <a:p>
            <a:r>
              <a:rPr lang="en-US" sz="2000" b="1" dirty="0">
                <a:solidFill>
                  <a:schemeClr val="bg1"/>
                </a:solidFill>
                <a:latin typeface="Helvetica Neue"/>
              </a:rPr>
              <a:t>provoke your children to anger</a:t>
            </a:r>
            <a:endParaRPr lang="en-US" sz="2000" b="1" dirty="0">
              <a:solidFill>
                <a:schemeClr val="bg1"/>
              </a:solidFill>
            </a:endParaRPr>
          </a:p>
        </p:txBody>
      </p:sp>
      <p:sp>
        <p:nvSpPr>
          <p:cNvPr id="29" name="Rectangle 28">
            <a:extLst>
              <a:ext uri="{FF2B5EF4-FFF2-40B4-BE49-F238E27FC236}">
                <a16:creationId xmlns:a16="http://schemas.microsoft.com/office/drawing/2014/main" id="{A13011A2-C558-4E0D-A812-EEBD38CBDE8B}"/>
              </a:ext>
            </a:extLst>
          </p:cNvPr>
          <p:cNvSpPr/>
          <p:nvPr/>
        </p:nvSpPr>
        <p:spPr>
          <a:xfrm>
            <a:off x="2897294" y="1142824"/>
            <a:ext cx="1130438" cy="400110"/>
          </a:xfrm>
          <a:prstGeom prst="rect">
            <a:avLst/>
          </a:prstGeom>
        </p:spPr>
        <p:txBody>
          <a:bodyPr wrap="none">
            <a:spAutoFit/>
          </a:bodyPr>
          <a:lstStyle/>
          <a:p>
            <a:r>
              <a:rPr lang="en-US" sz="2000" b="1" dirty="0">
                <a:solidFill>
                  <a:schemeClr val="bg1"/>
                </a:solidFill>
              </a:rPr>
              <a:t>dishonor</a:t>
            </a:r>
          </a:p>
        </p:txBody>
      </p:sp>
      <p:sp>
        <p:nvSpPr>
          <p:cNvPr id="30" name="Rectangle 29">
            <a:extLst>
              <a:ext uri="{FF2B5EF4-FFF2-40B4-BE49-F238E27FC236}">
                <a16:creationId xmlns:a16="http://schemas.microsoft.com/office/drawing/2014/main" id="{AE3866CF-B453-46EC-B1F2-E02CF0A590D1}"/>
              </a:ext>
            </a:extLst>
          </p:cNvPr>
          <p:cNvSpPr/>
          <p:nvPr/>
        </p:nvSpPr>
        <p:spPr>
          <a:xfrm>
            <a:off x="4095485" y="820073"/>
            <a:ext cx="1012650" cy="400110"/>
          </a:xfrm>
          <a:prstGeom prst="rect">
            <a:avLst/>
          </a:prstGeom>
        </p:spPr>
        <p:txBody>
          <a:bodyPr wrap="none">
            <a:spAutoFit/>
          </a:bodyPr>
          <a:lstStyle/>
          <a:p>
            <a:r>
              <a:rPr lang="en-US" sz="2000" b="1" dirty="0">
                <a:solidFill>
                  <a:schemeClr val="bg1"/>
                </a:solidFill>
              </a:rPr>
              <a:t>disobey</a:t>
            </a:r>
          </a:p>
        </p:txBody>
      </p:sp>
      <p:sp>
        <p:nvSpPr>
          <p:cNvPr id="31" name="Rectangle 30">
            <a:extLst>
              <a:ext uri="{FF2B5EF4-FFF2-40B4-BE49-F238E27FC236}">
                <a16:creationId xmlns:a16="http://schemas.microsoft.com/office/drawing/2014/main" id="{B060CA3C-BC68-416A-8F48-3AA76606E6E7}"/>
              </a:ext>
            </a:extLst>
          </p:cNvPr>
          <p:cNvSpPr/>
          <p:nvPr/>
        </p:nvSpPr>
        <p:spPr>
          <a:xfrm>
            <a:off x="5347911" y="1057817"/>
            <a:ext cx="1289135" cy="400110"/>
          </a:xfrm>
          <a:prstGeom prst="rect">
            <a:avLst/>
          </a:prstGeom>
        </p:spPr>
        <p:txBody>
          <a:bodyPr wrap="none">
            <a:spAutoFit/>
          </a:bodyPr>
          <a:lstStyle/>
          <a:p>
            <a:r>
              <a:rPr lang="en-US" sz="2000" b="1" dirty="0">
                <a:solidFill>
                  <a:schemeClr val="bg1"/>
                </a:solidFill>
              </a:rPr>
              <a:t>insincerity</a:t>
            </a:r>
          </a:p>
        </p:txBody>
      </p:sp>
      <p:sp>
        <p:nvSpPr>
          <p:cNvPr id="32" name="Rectangle 31">
            <a:extLst>
              <a:ext uri="{FF2B5EF4-FFF2-40B4-BE49-F238E27FC236}">
                <a16:creationId xmlns:a16="http://schemas.microsoft.com/office/drawing/2014/main" id="{49F21261-8A69-44A6-AA86-1D0D3EB6E62B}"/>
              </a:ext>
            </a:extLst>
          </p:cNvPr>
          <p:cNvSpPr/>
          <p:nvPr/>
        </p:nvSpPr>
        <p:spPr>
          <a:xfrm>
            <a:off x="9018667" y="3513251"/>
            <a:ext cx="1580882" cy="400110"/>
          </a:xfrm>
          <a:prstGeom prst="rect">
            <a:avLst/>
          </a:prstGeom>
        </p:spPr>
        <p:txBody>
          <a:bodyPr wrap="none">
            <a:spAutoFit/>
          </a:bodyPr>
          <a:lstStyle/>
          <a:p>
            <a:r>
              <a:rPr lang="en-US" sz="2000" b="1" dirty="0">
                <a:solidFill>
                  <a:schemeClr val="bg1"/>
                </a:solidFill>
                <a:latin typeface="Helvetica Neue"/>
              </a:rPr>
              <a:t>eye-service</a:t>
            </a:r>
            <a:endParaRPr lang="en-US" sz="2000" b="1" dirty="0">
              <a:solidFill>
                <a:schemeClr val="bg1"/>
              </a:solidFill>
            </a:endParaRPr>
          </a:p>
        </p:txBody>
      </p:sp>
      <p:sp>
        <p:nvSpPr>
          <p:cNvPr id="33" name="Rectangle 32">
            <a:extLst>
              <a:ext uri="{FF2B5EF4-FFF2-40B4-BE49-F238E27FC236}">
                <a16:creationId xmlns:a16="http://schemas.microsoft.com/office/drawing/2014/main" id="{DDBB8823-5BD2-4E01-B303-A0A3CCFB999E}"/>
              </a:ext>
            </a:extLst>
          </p:cNvPr>
          <p:cNvSpPr/>
          <p:nvPr/>
        </p:nvSpPr>
        <p:spPr>
          <a:xfrm>
            <a:off x="8555348" y="4274826"/>
            <a:ext cx="2137124" cy="400110"/>
          </a:xfrm>
          <a:prstGeom prst="rect">
            <a:avLst/>
          </a:prstGeom>
        </p:spPr>
        <p:txBody>
          <a:bodyPr wrap="none">
            <a:spAutoFit/>
          </a:bodyPr>
          <a:lstStyle/>
          <a:p>
            <a:r>
              <a:rPr lang="en-US" sz="2000" b="1" dirty="0">
                <a:solidFill>
                  <a:schemeClr val="bg1"/>
                </a:solidFill>
                <a:latin typeface="Helvetica Neue"/>
              </a:rPr>
              <a:t>people-pleasers</a:t>
            </a:r>
            <a:endParaRPr lang="en-US" sz="2000" b="1" dirty="0">
              <a:solidFill>
                <a:schemeClr val="bg1"/>
              </a:solidFill>
            </a:endParaRPr>
          </a:p>
        </p:txBody>
      </p:sp>
      <p:sp>
        <p:nvSpPr>
          <p:cNvPr id="34" name="Rectangle 33">
            <a:extLst>
              <a:ext uri="{FF2B5EF4-FFF2-40B4-BE49-F238E27FC236}">
                <a16:creationId xmlns:a16="http://schemas.microsoft.com/office/drawing/2014/main" id="{0A44D482-160C-4693-BF66-05C9AA38E75F}"/>
              </a:ext>
            </a:extLst>
          </p:cNvPr>
          <p:cNvSpPr/>
          <p:nvPr/>
        </p:nvSpPr>
        <p:spPr>
          <a:xfrm>
            <a:off x="4648245" y="2217313"/>
            <a:ext cx="1580882" cy="400110"/>
          </a:xfrm>
          <a:prstGeom prst="rect">
            <a:avLst/>
          </a:prstGeom>
        </p:spPr>
        <p:txBody>
          <a:bodyPr wrap="none">
            <a:spAutoFit/>
          </a:bodyPr>
          <a:lstStyle/>
          <a:p>
            <a:r>
              <a:rPr lang="en-US" sz="2000" b="1" dirty="0">
                <a:solidFill>
                  <a:schemeClr val="bg1"/>
                </a:solidFill>
                <a:latin typeface="Helvetica Neue"/>
              </a:rPr>
              <a:t>threatening</a:t>
            </a:r>
            <a:endParaRPr lang="en-US" sz="2000" b="1" dirty="0">
              <a:solidFill>
                <a:schemeClr val="bg1"/>
              </a:solidFill>
            </a:endParaRPr>
          </a:p>
        </p:txBody>
      </p:sp>
      <p:sp>
        <p:nvSpPr>
          <p:cNvPr id="35" name="Rectangle 34">
            <a:extLst>
              <a:ext uri="{FF2B5EF4-FFF2-40B4-BE49-F238E27FC236}">
                <a16:creationId xmlns:a16="http://schemas.microsoft.com/office/drawing/2014/main" id="{FDB38748-DB90-445E-AABC-8C75934117B8}"/>
              </a:ext>
            </a:extLst>
          </p:cNvPr>
          <p:cNvSpPr/>
          <p:nvPr/>
        </p:nvSpPr>
        <p:spPr>
          <a:xfrm>
            <a:off x="7336409" y="5498648"/>
            <a:ext cx="1250663" cy="400110"/>
          </a:xfrm>
          <a:prstGeom prst="rect">
            <a:avLst/>
          </a:prstGeom>
        </p:spPr>
        <p:txBody>
          <a:bodyPr wrap="none">
            <a:spAutoFit/>
          </a:bodyPr>
          <a:lstStyle/>
          <a:p>
            <a:r>
              <a:rPr lang="en-US" sz="2000" b="1" dirty="0">
                <a:solidFill>
                  <a:schemeClr val="bg1"/>
                </a:solidFill>
                <a:latin typeface="Helvetica Neue"/>
              </a:rPr>
              <a:t>partiality</a:t>
            </a:r>
            <a:endParaRPr lang="en-US" sz="2000" b="1" dirty="0">
              <a:solidFill>
                <a:schemeClr val="bg1"/>
              </a:solidFill>
            </a:endParaRPr>
          </a:p>
        </p:txBody>
      </p:sp>
      <p:sp>
        <p:nvSpPr>
          <p:cNvPr id="36" name="Rectangle 35">
            <a:extLst>
              <a:ext uri="{FF2B5EF4-FFF2-40B4-BE49-F238E27FC236}">
                <a16:creationId xmlns:a16="http://schemas.microsoft.com/office/drawing/2014/main" id="{8D5A21C5-00D3-489E-BE81-AD7A748A7D57}"/>
              </a:ext>
            </a:extLst>
          </p:cNvPr>
          <p:cNvSpPr/>
          <p:nvPr/>
        </p:nvSpPr>
        <p:spPr>
          <a:xfrm>
            <a:off x="4051254" y="5503134"/>
            <a:ext cx="1167307" cy="400110"/>
          </a:xfrm>
          <a:prstGeom prst="rect">
            <a:avLst/>
          </a:prstGeom>
        </p:spPr>
        <p:txBody>
          <a:bodyPr wrap="none">
            <a:spAutoFit/>
          </a:bodyPr>
          <a:lstStyle/>
          <a:p>
            <a:r>
              <a:rPr lang="en-US" sz="2000" b="1" dirty="0">
                <a:solidFill>
                  <a:schemeClr val="bg1"/>
                </a:solidFill>
                <a:latin typeface="Helvetica Neue"/>
              </a:rPr>
              <a:t>disunity</a:t>
            </a:r>
            <a:endParaRPr lang="en-US" sz="2000" b="1" dirty="0">
              <a:solidFill>
                <a:schemeClr val="bg1"/>
              </a:solidFill>
            </a:endParaRPr>
          </a:p>
        </p:txBody>
      </p:sp>
      <p:sp>
        <p:nvSpPr>
          <p:cNvPr id="37" name="Rectangle 36">
            <a:extLst>
              <a:ext uri="{FF2B5EF4-FFF2-40B4-BE49-F238E27FC236}">
                <a16:creationId xmlns:a16="http://schemas.microsoft.com/office/drawing/2014/main" id="{076B5963-DA67-4244-A3A1-8BD3EFF373DA}"/>
              </a:ext>
            </a:extLst>
          </p:cNvPr>
          <p:cNvSpPr/>
          <p:nvPr/>
        </p:nvSpPr>
        <p:spPr>
          <a:xfrm>
            <a:off x="2428575" y="1705438"/>
            <a:ext cx="811441" cy="400110"/>
          </a:xfrm>
          <a:prstGeom prst="rect">
            <a:avLst/>
          </a:prstGeom>
        </p:spPr>
        <p:txBody>
          <a:bodyPr wrap="none">
            <a:spAutoFit/>
          </a:bodyPr>
          <a:lstStyle/>
          <a:p>
            <a:r>
              <a:rPr lang="en-US" sz="2000" b="1" dirty="0">
                <a:solidFill>
                  <a:schemeClr val="bg1"/>
                </a:solidFill>
                <a:latin typeface="Helvetica Neue"/>
              </a:rPr>
              <a:t>pride</a:t>
            </a:r>
            <a:endParaRPr lang="en-US" sz="2000" b="1" dirty="0">
              <a:solidFill>
                <a:schemeClr val="bg1"/>
              </a:solidFill>
            </a:endParaRPr>
          </a:p>
        </p:txBody>
      </p:sp>
      <p:sp>
        <p:nvSpPr>
          <p:cNvPr id="38" name="Rectangle 37">
            <a:extLst>
              <a:ext uri="{FF2B5EF4-FFF2-40B4-BE49-F238E27FC236}">
                <a16:creationId xmlns:a16="http://schemas.microsoft.com/office/drawing/2014/main" id="{934D50D0-5905-4AF7-A3C4-1DB88753F329}"/>
              </a:ext>
            </a:extLst>
          </p:cNvPr>
          <p:cNvSpPr/>
          <p:nvPr/>
        </p:nvSpPr>
        <p:spPr>
          <a:xfrm>
            <a:off x="6890852" y="2002083"/>
            <a:ext cx="1322798" cy="400110"/>
          </a:xfrm>
          <a:prstGeom prst="rect">
            <a:avLst/>
          </a:prstGeom>
        </p:spPr>
        <p:txBody>
          <a:bodyPr wrap="none">
            <a:spAutoFit/>
          </a:bodyPr>
          <a:lstStyle/>
          <a:p>
            <a:r>
              <a:rPr lang="en-US" sz="2000" b="1" dirty="0">
                <a:solidFill>
                  <a:schemeClr val="bg1"/>
                </a:solidFill>
                <a:latin typeface="Helvetica Neue"/>
              </a:rPr>
              <a:t>impatient</a:t>
            </a:r>
            <a:endParaRPr lang="en-US" sz="2000" b="1" dirty="0">
              <a:solidFill>
                <a:schemeClr val="bg1"/>
              </a:solidFill>
            </a:endParaRPr>
          </a:p>
        </p:txBody>
      </p:sp>
      <p:sp>
        <p:nvSpPr>
          <p:cNvPr id="39" name="Rectangle 38">
            <a:extLst>
              <a:ext uri="{FF2B5EF4-FFF2-40B4-BE49-F238E27FC236}">
                <a16:creationId xmlns:a16="http://schemas.microsoft.com/office/drawing/2014/main" id="{5C347783-F1ED-4666-8AAF-54A02290AE9D}"/>
              </a:ext>
            </a:extLst>
          </p:cNvPr>
          <p:cNvSpPr/>
          <p:nvPr/>
        </p:nvSpPr>
        <p:spPr>
          <a:xfrm>
            <a:off x="5655986" y="3702639"/>
            <a:ext cx="2335896" cy="400110"/>
          </a:xfrm>
          <a:prstGeom prst="rect">
            <a:avLst/>
          </a:prstGeom>
        </p:spPr>
        <p:txBody>
          <a:bodyPr wrap="none">
            <a:spAutoFit/>
          </a:bodyPr>
          <a:lstStyle/>
          <a:p>
            <a:r>
              <a:rPr lang="en-US" sz="2000" b="1" dirty="0">
                <a:solidFill>
                  <a:schemeClr val="bg1"/>
                </a:solidFill>
                <a:latin typeface="Helvetica Neue"/>
              </a:rPr>
              <a:t>hardness of heart</a:t>
            </a:r>
            <a:endParaRPr lang="en-US" sz="2000" b="1" dirty="0">
              <a:solidFill>
                <a:schemeClr val="bg1"/>
              </a:solidFill>
            </a:endParaRPr>
          </a:p>
        </p:txBody>
      </p:sp>
      <p:sp>
        <p:nvSpPr>
          <p:cNvPr id="40" name="Rectangle 39">
            <a:extLst>
              <a:ext uri="{FF2B5EF4-FFF2-40B4-BE49-F238E27FC236}">
                <a16:creationId xmlns:a16="http://schemas.microsoft.com/office/drawing/2014/main" id="{80A98AA5-3BB5-45FB-9FEC-DA1FF7AEF292}"/>
              </a:ext>
            </a:extLst>
          </p:cNvPr>
          <p:cNvSpPr/>
          <p:nvPr/>
        </p:nvSpPr>
        <p:spPr>
          <a:xfrm>
            <a:off x="3373759" y="3234065"/>
            <a:ext cx="2714205" cy="400110"/>
          </a:xfrm>
          <a:prstGeom prst="rect">
            <a:avLst/>
          </a:prstGeom>
        </p:spPr>
        <p:txBody>
          <a:bodyPr wrap="none">
            <a:spAutoFit/>
          </a:bodyPr>
          <a:lstStyle/>
          <a:p>
            <a:r>
              <a:rPr lang="en-US" sz="2000" b="1" dirty="0">
                <a:solidFill>
                  <a:schemeClr val="bg1"/>
                </a:solidFill>
                <a:latin typeface="Helvetica Neue"/>
              </a:rPr>
              <a:t>futility of their minds</a:t>
            </a:r>
            <a:endParaRPr lang="en-US" sz="2000" b="1" dirty="0">
              <a:solidFill>
                <a:schemeClr val="bg1"/>
              </a:solidFill>
            </a:endParaRPr>
          </a:p>
        </p:txBody>
      </p:sp>
      <p:sp>
        <p:nvSpPr>
          <p:cNvPr id="41" name="Rectangle 40">
            <a:extLst>
              <a:ext uri="{FF2B5EF4-FFF2-40B4-BE49-F238E27FC236}">
                <a16:creationId xmlns:a16="http://schemas.microsoft.com/office/drawing/2014/main" id="{971FFE0A-1E11-4914-BB9B-D6DC4C2748EB}"/>
              </a:ext>
            </a:extLst>
          </p:cNvPr>
          <p:cNvSpPr/>
          <p:nvPr/>
        </p:nvSpPr>
        <p:spPr>
          <a:xfrm>
            <a:off x="1338356" y="2549087"/>
            <a:ext cx="2151551" cy="400110"/>
          </a:xfrm>
          <a:prstGeom prst="rect">
            <a:avLst/>
          </a:prstGeom>
        </p:spPr>
        <p:txBody>
          <a:bodyPr wrap="none">
            <a:spAutoFit/>
          </a:bodyPr>
          <a:lstStyle/>
          <a:p>
            <a:r>
              <a:rPr lang="en-US" sz="2000" b="1" dirty="0">
                <a:solidFill>
                  <a:schemeClr val="bg1"/>
                </a:solidFill>
                <a:latin typeface="Helvetica Neue"/>
              </a:rPr>
              <a:t> extended anger</a:t>
            </a:r>
            <a:endParaRPr lang="en-US" sz="2000" b="1" dirty="0">
              <a:solidFill>
                <a:schemeClr val="bg1"/>
              </a:solidFill>
            </a:endParaRPr>
          </a:p>
        </p:txBody>
      </p:sp>
      <p:sp>
        <p:nvSpPr>
          <p:cNvPr id="42" name="Rectangle 41">
            <a:extLst>
              <a:ext uri="{FF2B5EF4-FFF2-40B4-BE49-F238E27FC236}">
                <a16:creationId xmlns:a16="http://schemas.microsoft.com/office/drawing/2014/main" id="{8B65DD68-EE3D-425E-A220-266BD391314E}"/>
              </a:ext>
            </a:extLst>
          </p:cNvPr>
          <p:cNvSpPr/>
          <p:nvPr/>
        </p:nvSpPr>
        <p:spPr>
          <a:xfrm>
            <a:off x="9469734" y="2628483"/>
            <a:ext cx="2064989" cy="400110"/>
          </a:xfrm>
          <a:prstGeom prst="rect">
            <a:avLst/>
          </a:prstGeom>
        </p:spPr>
        <p:txBody>
          <a:bodyPr wrap="none">
            <a:spAutoFit/>
          </a:bodyPr>
          <a:lstStyle/>
          <a:p>
            <a:r>
              <a:rPr lang="en-US" sz="2000" b="1" dirty="0">
                <a:solidFill>
                  <a:schemeClr val="bg1"/>
                </a:solidFill>
                <a:latin typeface="Helvetica Neue"/>
              </a:rPr>
              <a:t>dishonest work</a:t>
            </a:r>
            <a:endParaRPr lang="en-US" sz="2000" b="1" dirty="0">
              <a:solidFill>
                <a:schemeClr val="bg1"/>
              </a:solidFill>
            </a:endParaRPr>
          </a:p>
        </p:txBody>
      </p:sp>
      <p:sp>
        <p:nvSpPr>
          <p:cNvPr id="43" name="Rectangle 42">
            <a:extLst>
              <a:ext uri="{FF2B5EF4-FFF2-40B4-BE49-F238E27FC236}">
                <a16:creationId xmlns:a16="http://schemas.microsoft.com/office/drawing/2014/main" id="{B8247406-B020-4CD9-BE54-1B4F4F4DB1EC}"/>
              </a:ext>
            </a:extLst>
          </p:cNvPr>
          <p:cNvSpPr/>
          <p:nvPr/>
        </p:nvSpPr>
        <p:spPr>
          <a:xfrm>
            <a:off x="5285983" y="5759628"/>
            <a:ext cx="1026243" cy="400110"/>
          </a:xfrm>
          <a:prstGeom prst="rect">
            <a:avLst/>
          </a:prstGeom>
        </p:spPr>
        <p:txBody>
          <a:bodyPr wrap="none">
            <a:spAutoFit/>
          </a:bodyPr>
          <a:lstStyle/>
          <a:p>
            <a:r>
              <a:rPr lang="en-US" sz="2000" b="1" dirty="0">
                <a:solidFill>
                  <a:schemeClr val="bg1"/>
                </a:solidFill>
                <a:latin typeface="Helvetica Neue"/>
              </a:rPr>
              <a:t>unkind</a:t>
            </a:r>
            <a:endParaRPr lang="en-US" sz="2000" b="1" dirty="0">
              <a:solidFill>
                <a:schemeClr val="bg1"/>
              </a:solidFill>
            </a:endParaRPr>
          </a:p>
        </p:txBody>
      </p:sp>
      <p:sp>
        <p:nvSpPr>
          <p:cNvPr id="44" name="Rectangle 43">
            <a:extLst>
              <a:ext uri="{FF2B5EF4-FFF2-40B4-BE49-F238E27FC236}">
                <a16:creationId xmlns:a16="http://schemas.microsoft.com/office/drawing/2014/main" id="{378D5100-B3C5-4C0E-91C2-A25AE986A7D7}"/>
              </a:ext>
            </a:extLst>
          </p:cNvPr>
          <p:cNvSpPr/>
          <p:nvPr/>
        </p:nvSpPr>
        <p:spPr>
          <a:xfrm>
            <a:off x="9161345" y="1638523"/>
            <a:ext cx="1595309" cy="400110"/>
          </a:xfrm>
          <a:prstGeom prst="rect">
            <a:avLst/>
          </a:prstGeom>
        </p:spPr>
        <p:txBody>
          <a:bodyPr wrap="none">
            <a:spAutoFit/>
          </a:bodyPr>
          <a:lstStyle/>
          <a:p>
            <a:r>
              <a:rPr lang="en-US" sz="2000" b="1" dirty="0">
                <a:solidFill>
                  <a:schemeClr val="bg1"/>
                </a:solidFill>
                <a:latin typeface="Helvetica Neue"/>
              </a:rPr>
              <a:t>unforgiving</a:t>
            </a:r>
            <a:endParaRPr lang="en-US" sz="2000" b="1" dirty="0">
              <a:solidFill>
                <a:schemeClr val="bg1"/>
              </a:solidFill>
            </a:endParaRPr>
          </a:p>
        </p:txBody>
      </p:sp>
      <p:pic>
        <p:nvPicPr>
          <p:cNvPr id="45" name="Picture 44">
            <a:extLst>
              <a:ext uri="{FF2B5EF4-FFF2-40B4-BE49-F238E27FC236}">
                <a16:creationId xmlns:a16="http://schemas.microsoft.com/office/drawing/2014/main" id="{F5E69ACC-E6C8-4C4D-A735-B744C44DB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48954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par>
                          <p:cTn id="52" fill="hold">
                            <p:stCondLst>
                              <p:cond delay="24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childTnLst>
                                </p:cTn>
                              </p:par>
                            </p:childTnLst>
                          </p:cTn>
                        </p:par>
                        <p:par>
                          <p:cTn id="56" fill="hold">
                            <p:stCondLst>
                              <p:cond delay="260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000"/>
                                        <p:tgtEl>
                                          <p:spTgt spid="17"/>
                                        </p:tgtEl>
                                      </p:cBhvr>
                                    </p:animEffect>
                                  </p:childTnLst>
                                </p:cTn>
                              </p:par>
                            </p:childTnLst>
                          </p:cTn>
                        </p:par>
                        <p:par>
                          <p:cTn id="60" fill="hold">
                            <p:stCondLst>
                              <p:cond delay="28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childTnLst>
                          </p:cTn>
                        </p:par>
                        <p:par>
                          <p:cTn id="64" fill="hold">
                            <p:stCondLst>
                              <p:cond delay="30000"/>
                            </p:stCondLst>
                            <p:childTnLst>
                              <p:par>
                                <p:cTn id="65" presetID="10"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2000"/>
                                        <p:tgtEl>
                                          <p:spTgt spid="19"/>
                                        </p:tgtEl>
                                      </p:cBhvr>
                                    </p:animEffect>
                                  </p:childTnLst>
                                </p:cTn>
                              </p:par>
                            </p:childTnLst>
                          </p:cTn>
                        </p:par>
                        <p:par>
                          <p:cTn id="68" fill="hold">
                            <p:stCondLst>
                              <p:cond delay="32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000"/>
                                        <p:tgtEl>
                                          <p:spTgt spid="20"/>
                                        </p:tgtEl>
                                      </p:cBhvr>
                                    </p:animEffect>
                                  </p:childTnLst>
                                </p:cTn>
                              </p:par>
                            </p:childTnLst>
                          </p:cTn>
                        </p:par>
                        <p:par>
                          <p:cTn id="72" fill="hold">
                            <p:stCondLst>
                              <p:cond delay="340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2000"/>
                                        <p:tgtEl>
                                          <p:spTgt spid="21"/>
                                        </p:tgtEl>
                                      </p:cBhvr>
                                    </p:animEffect>
                                  </p:childTnLst>
                                </p:cTn>
                              </p:par>
                            </p:childTnLst>
                          </p:cTn>
                        </p:par>
                        <p:par>
                          <p:cTn id="76" fill="hold">
                            <p:stCondLst>
                              <p:cond delay="36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childTnLst>
                                </p:cTn>
                              </p:par>
                            </p:childTnLst>
                          </p:cTn>
                        </p:par>
                        <p:par>
                          <p:cTn id="80" fill="hold">
                            <p:stCondLst>
                              <p:cond delay="380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000"/>
                                        <p:tgtEl>
                                          <p:spTgt spid="23"/>
                                        </p:tgtEl>
                                      </p:cBhvr>
                                    </p:animEffect>
                                  </p:childTnLst>
                                </p:cTn>
                              </p:par>
                            </p:childTnLst>
                          </p:cTn>
                        </p:par>
                        <p:par>
                          <p:cTn id="84" fill="hold">
                            <p:stCondLst>
                              <p:cond delay="400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000"/>
                                        <p:tgtEl>
                                          <p:spTgt spid="24"/>
                                        </p:tgtEl>
                                      </p:cBhvr>
                                    </p:animEffect>
                                  </p:childTnLst>
                                </p:cTn>
                              </p:par>
                            </p:childTnLst>
                          </p:cTn>
                        </p:par>
                        <p:par>
                          <p:cTn id="88" fill="hold">
                            <p:stCondLst>
                              <p:cond delay="420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000"/>
                                        <p:tgtEl>
                                          <p:spTgt spid="25"/>
                                        </p:tgtEl>
                                      </p:cBhvr>
                                    </p:animEffect>
                                  </p:childTnLst>
                                </p:cTn>
                              </p:par>
                            </p:childTnLst>
                          </p:cTn>
                        </p:par>
                        <p:par>
                          <p:cTn id="92" fill="hold">
                            <p:stCondLst>
                              <p:cond delay="44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2000"/>
                                        <p:tgtEl>
                                          <p:spTgt spid="26"/>
                                        </p:tgtEl>
                                      </p:cBhvr>
                                    </p:animEffect>
                                  </p:childTnLst>
                                </p:cTn>
                              </p:par>
                            </p:childTnLst>
                          </p:cTn>
                        </p:par>
                        <p:par>
                          <p:cTn id="96" fill="hold">
                            <p:stCondLst>
                              <p:cond delay="46000"/>
                            </p:stCondLst>
                            <p:childTnLst>
                              <p:par>
                                <p:cTn id="97" presetID="10"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2000"/>
                                        <p:tgtEl>
                                          <p:spTgt spid="27"/>
                                        </p:tgtEl>
                                      </p:cBhvr>
                                    </p:animEffect>
                                  </p:childTnLst>
                                </p:cTn>
                              </p:par>
                            </p:childTnLst>
                          </p:cTn>
                        </p:par>
                        <p:par>
                          <p:cTn id="100" fill="hold">
                            <p:stCondLst>
                              <p:cond delay="480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2000"/>
                                        <p:tgtEl>
                                          <p:spTgt spid="28"/>
                                        </p:tgtEl>
                                      </p:cBhvr>
                                    </p:animEffect>
                                  </p:childTnLst>
                                </p:cTn>
                              </p:par>
                            </p:childTnLst>
                          </p:cTn>
                        </p:par>
                        <p:par>
                          <p:cTn id="104" fill="hold">
                            <p:stCondLst>
                              <p:cond delay="500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2000"/>
                                        <p:tgtEl>
                                          <p:spTgt spid="29"/>
                                        </p:tgtEl>
                                      </p:cBhvr>
                                    </p:animEffect>
                                  </p:childTnLst>
                                </p:cTn>
                              </p:par>
                            </p:childTnLst>
                          </p:cTn>
                        </p:par>
                        <p:par>
                          <p:cTn id="108" fill="hold">
                            <p:stCondLst>
                              <p:cond delay="52000"/>
                            </p:stCondLst>
                            <p:childTnLst>
                              <p:par>
                                <p:cTn id="109" presetID="10" presetClass="entr" presetSubtype="0"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2000"/>
                                        <p:tgtEl>
                                          <p:spTgt spid="30"/>
                                        </p:tgtEl>
                                      </p:cBhvr>
                                    </p:animEffect>
                                  </p:childTnLst>
                                </p:cTn>
                              </p:par>
                            </p:childTnLst>
                          </p:cTn>
                        </p:par>
                        <p:par>
                          <p:cTn id="112" fill="hold">
                            <p:stCondLst>
                              <p:cond delay="54000"/>
                            </p:stCondLst>
                            <p:childTnLst>
                              <p:par>
                                <p:cTn id="113" presetID="10" presetClass="entr" presetSubtype="0"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2000"/>
                                        <p:tgtEl>
                                          <p:spTgt spid="31"/>
                                        </p:tgtEl>
                                      </p:cBhvr>
                                    </p:animEffect>
                                  </p:childTnLst>
                                </p:cTn>
                              </p:par>
                            </p:childTnLst>
                          </p:cTn>
                        </p:par>
                        <p:par>
                          <p:cTn id="116" fill="hold">
                            <p:stCondLst>
                              <p:cond delay="560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2000"/>
                                        <p:tgtEl>
                                          <p:spTgt spid="32"/>
                                        </p:tgtEl>
                                      </p:cBhvr>
                                    </p:animEffect>
                                  </p:childTnLst>
                                </p:cTn>
                              </p:par>
                            </p:childTnLst>
                          </p:cTn>
                        </p:par>
                        <p:par>
                          <p:cTn id="120" fill="hold">
                            <p:stCondLst>
                              <p:cond delay="58000"/>
                            </p:stCondLst>
                            <p:childTnLst>
                              <p:par>
                                <p:cTn id="121" presetID="10"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2000"/>
                                        <p:tgtEl>
                                          <p:spTgt spid="33"/>
                                        </p:tgtEl>
                                      </p:cBhvr>
                                    </p:animEffect>
                                  </p:childTnLst>
                                </p:cTn>
                              </p:par>
                            </p:childTnLst>
                          </p:cTn>
                        </p:par>
                        <p:par>
                          <p:cTn id="124" fill="hold">
                            <p:stCondLst>
                              <p:cond delay="6000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2000"/>
                                        <p:tgtEl>
                                          <p:spTgt spid="34"/>
                                        </p:tgtEl>
                                      </p:cBhvr>
                                    </p:animEffect>
                                  </p:childTnLst>
                                </p:cTn>
                              </p:par>
                            </p:childTnLst>
                          </p:cTn>
                        </p:par>
                        <p:par>
                          <p:cTn id="128" fill="hold">
                            <p:stCondLst>
                              <p:cond delay="62000"/>
                            </p:stCondLst>
                            <p:childTnLst>
                              <p:par>
                                <p:cTn id="129" presetID="10" presetClass="entr" presetSubtype="0"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2000"/>
                                        <p:tgtEl>
                                          <p:spTgt spid="35"/>
                                        </p:tgtEl>
                                      </p:cBhvr>
                                    </p:animEffect>
                                  </p:childTnLst>
                                </p:cTn>
                              </p:par>
                            </p:childTnLst>
                          </p:cTn>
                        </p:par>
                        <p:par>
                          <p:cTn id="132" fill="hold">
                            <p:stCondLst>
                              <p:cond delay="6400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2000"/>
                                        <p:tgtEl>
                                          <p:spTgt spid="36"/>
                                        </p:tgtEl>
                                      </p:cBhvr>
                                    </p:animEffect>
                                  </p:childTnLst>
                                </p:cTn>
                              </p:par>
                            </p:childTnLst>
                          </p:cTn>
                        </p:par>
                        <p:par>
                          <p:cTn id="136" fill="hold">
                            <p:stCondLst>
                              <p:cond delay="66000"/>
                            </p:stCondLst>
                            <p:childTnLst>
                              <p:par>
                                <p:cTn id="137" presetID="10" presetClass="entr" presetSubtype="0"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2000"/>
                                        <p:tgtEl>
                                          <p:spTgt spid="37"/>
                                        </p:tgtEl>
                                      </p:cBhvr>
                                    </p:animEffect>
                                  </p:childTnLst>
                                </p:cTn>
                              </p:par>
                            </p:childTnLst>
                          </p:cTn>
                        </p:par>
                        <p:par>
                          <p:cTn id="140" fill="hold">
                            <p:stCondLst>
                              <p:cond delay="68000"/>
                            </p:stCondLst>
                            <p:childTnLst>
                              <p:par>
                                <p:cTn id="141" presetID="10" presetClass="entr" presetSubtype="0" fill="hold" grpId="0"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2000"/>
                                        <p:tgtEl>
                                          <p:spTgt spid="38"/>
                                        </p:tgtEl>
                                      </p:cBhvr>
                                    </p:animEffect>
                                  </p:childTnLst>
                                </p:cTn>
                              </p:par>
                            </p:childTnLst>
                          </p:cTn>
                        </p:par>
                        <p:par>
                          <p:cTn id="144" fill="hold">
                            <p:stCondLst>
                              <p:cond delay="700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2000"/>
                                        <p:tgtEl>
                                          <p:spTgt spid="39"/>
                                        </p:tgtEl>
                                      </p:cBhvr>
                                    </p:animEffect>
                                  </p:childTnLst>
                                </p:cTn>
                              </p:par>
                            </p:childTnLst>
                          </p:cTn>
                        </p:par>
                        <p:par>
                          <p:cTn id="148" fill="hold">
                            <p:stCondLst>
                              <p:cond delay="72000"/>
                            </p:stCondLst>
                            <p:childTnLst>
                              <p:par>
                                <p:cTn id="149" presetID="10" presetClass="entr" presetSubtype="0"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2000"/>
                                        <p:tgtEl>
                                          <p:spTgt spid="40"/>
                                        </p:tgtEl>
                                      </p:cBhvr>
                                    </p:animEffect>
                                  </p:childTnLst>
                                </p:cTn>
                              </p:par>
                            </p:childTnLst>
                          </p:cTn>
                        </p:par>
                        <p:par>
                          <p:cTn id="152" fill="hold">
                            <p:stCondLst>
                              <p:cond delay="74000"/>
                            </p:stCondLst>
                            <p:childTnLst>
                              <p:par>
                                <p:cTn id="153" presetID="10" presetClass="entr" presetSubtype="0"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fade">
                                      <p:cBhvr>
                                        <p:cTn id="155" dur="2000"/>
                                        <p:tgtEl>
                                          <p:spTgt spid="41"/>
                                        </p:tgtEl>
                                      </p:cBhvr>
                                    </p:animEffect>
                                  </p:childTnLst>
                                </p:cTn>
                              </p:par>
                            </p:childTnLst>
                          </p:cTn>
                        </p:par>
                        <p:par>
                          <p:cTn id="156" fill="hold">
                            <p:stCondLst>
                              <p:cond delay="76000"/>
                            </p:stCondLst>
                            <p:childTnLst>
                              <p:par>
                                <p:cTn id="157" presetID="10" presetClass="entr" presetSubtype="0"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fade">
                                      <p:cBhvr>
                                        <p:cTn id="159" dur="2000"/>
                                        <p:tgtEl>
                                          <p:spTgt spid="42"/>
                                        </p:tgtEl>
                                      </p:cBhvr>
                                    </p:animEffect>
                                  </p:childTnLst>
                                </p:cTn>
                              </p:par>
                            </p:childTnLst>
                          </p:cTn>
                        </p:par>
                        <p:par>
                          <p:cTn id="160" fill="hold">
                            <p:stCondLst>
                              <p:cond delay="78000"/>
                            </p:stCondLst>
                            <p:childTnLst>
                              <p:par>
                                <p:cTn id="161" presetID="10" presetClass="entr" presetSubtype="0" fill="hold" grpId="0" nodeType="after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2000"/>
                                        <p:tgtEl>
                                          <p:spTgt spid="43"/>
                                        </p:tgtEl>
                                      </p:cBhvr>
                                    </p:animEffect>
                                  </p:childTnLst>
                                </p:cTn>
                              </p:par>
                            </p:childTnLst>
                          </p:cTn>
                        </p:par>
                        <p:par>
                          <p:cTn id="164" fill="hold">
                            <p:stCondLst>
                              <p:cond delay="80000"/>
                            </p:stCondLst>
                            <p:childTnLst>
                              <p:par>
                                <p:cTn id="165" presetID="10" presetClass="entr" presetSubtype="0" fill="hold" grpId="0"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206B05-BBCE-4C33-9179-FFDCBD876362}"/>
              </a:ext>
            </a:extLst>
          </p:cNvPr>
          <p:cNvSpPr/>
          <p:nvPr/>
        </p:nvSpPr>
        <p:spPr>
          <a:xfrm>
            <a:off x="3164806" y="915789"/>
            <a:ext cx="3937296" cy="523220"/>
          </a:xfrm>
          <a:prstGeom prst="rect">
            <a:avLst/>
          </a:prstGeom>
        </p:spPr>
        <p:txBody>
          <a:bodyPr wrap="none">
            <a:spAutoFit/>
          </a:bodyPr>
          <a:lstStyle/>
          <a:p>
            <a:r>
              <a:rPr lang="en-US" sz="2800" b="1" dirty="0">
                <a:solidFill>
                  <a:schemeClr val="bg1"/>
                </a:solidFill>
                <a:latin typeface="Helvetica Neue"/>
              </a:rPr>
              <a:t>I am praying for them.</a:t>
            </a:r>
            <a:endParaRPr lang="en-US" sz="2800" b="1" dirty="0">
              <a:solidFill>
                <a:schemeClr val="bg1"/>
              </a:solidFill>
            </a:endParaRPr>
          </a:p>
        </p:txBody>
      </p:sp>
      <p:sp>
        <p:nvSpPr>
          <p:cNvPr id="5" name="Rectangle 4">
            <a:extLst>
              <a:ext uri="{FF2B5EF4-FFF2-40B4-BE49-F238E27FC236}">
                <a16:creationId xmlns:a16="http://schemas.microsoft.com/office/drawing/2014/main" id="{7B6689AC-9D2A-434D-A247-F29F55A78B29}"/>
              </a:ext>
            </a:extLst>
          </p:cNvPr>
          <p:cNvSpPr/>
          <p:nvPr/>
        </p:nvSpPr>
        <p:spPr>
          <a:xfrm>
            <a:off x="3164806" y="1695627"/>
            <a:ext cx="8539514" cy="954107"/>
          </a:xfrm>
          <a:prstGeom prst="rect">
            <a:avLst/>
          </a:prstGeom>
        </p:spPr>
        <p:txBody>
          <a:bodyPr wrap="square">
            <a:spAutoFit/>
          </a:bodyPr>
          <a:lstStyle/>
          <a:p>
            <a:r>
              <a:rPr lang="en-US" sz="2800" b="1" dirty="0">
                <a:solidFill>
                  <a:schemeClr val="bg1"/>
                </a:solidFill>
                <a:latin typeface="Helvetica Neue"/>
              </a:rPr>
              <a:t>I do not ask that you take them out of the world, but that you keep them from the evil one.</a:t>
            </a:r>
            <a:endParaRPr lang="en-US" sz="2800" b="1" dirty="0">
              <a:solidFill>
                <a:schemeClr val="bg1"/>
              </a:solidFill>
            </a:endParaRPr>
          </a:p>
        </p:txBody>
      </p:sp>
      <p:sp>
        <p:nvSpPr>
          <p:cNvPr id="6" name="Rectangle 5">
            <a:extLst>
              <a:ext uri="{FF2B5EF4-FFF2-40B4-BE49-F238E27FC236}">
                <a16:creationId xmlns:a16="http://schemas.microsoft.com/office/drawing/2014/main" id="{42019EA3-D269-414D-BBC1-AE3472D71245}"/>
              </a:ext>
            </a:extLst>
          </p:cNvPr>
          <p:cNvSpPr/>
          <p:nvPr/>
        </p:nvSpPr>
        <p:spPr>
          <a:xfrm>
            <a:off x="3164806" y="2722886"/>
            <a:ext cx="8356634" cy="954107"/>
          </a:xfrm>
          <a:prstGeom prst="rect">
            <a:avLst/>
          </a:prstGeom>
        </p:spPr>
        <p:txBody>
          <a:bodyPr wrap="square">
            <a:spAutoFit/>
          </a:bodyPr>
          <a:lstStyle/>
          <a:p>
            <a:r>
              <a:rPr lang="en-US" sz="2800" b="1" dirty="0">
                <a:solidFill>
                  <a:schemeClr val="bg1"/>
                </a:solidFill>
                <a:latin typeface="Helvetica Neue"/>
              </a:rPr>
              <a:t>I do not ask for these only, but also for those who will believe in me through their word</a:t>
            </a:r>
            <a:endParaRPr lang="en-US" sz="2800" b="1" dirty="0">
              <a:solidFill>
                <a:schemeClr val="bg1"/>
              </a:solidFill>
            </a:endParaRPr>
          </a:p>
        </p:txBody>
      </p:sp>
      <p:sp>
        <p:nvSpPr>
          <p:cNvPr id="7" name="Rectangle 6">
            <a:extLst>
              <a:ext uri="{FF2B5EF4-FFF2-40B4-BE49-F238E27FC236}">
                <a16:creationId xmlns:a16="http://schemas.microsoft.com/office/drawing/2014/main" id="{049C510D-FF47-4A9D-8833-132FED23D6DE}"/>
              </a:ext>
            </a:extLst>
          </p:cNvPr>
          <p:cNvSpPr/>
          <p:nvPr/>
        </p:nvSpPr>
        <p:spPr>
          <a:xfrm>
            <a:off x="3107737" y="3750145"/>
            <a:ext cx="4326826" cy="523220"/>
          </a:xfrm>
          <a:prstGeom prst="rect">
            <a:avLst/>
          </a:prstGeom>
        </p:spPr>
        <p:txBody>
          <a:bodyPr wrap="none">
            <a:spAutoFit/>
          </a:bodyPr>
          <a:lstStyle/>
          <a:p>
            <a:r>
              <a:rPr lang="en-US" sz="2800" b="1" baseline="30000" dirty="0">
                <a:solidFill>
                  <a:schemeClr val="bg1"/>
                </a:solidFill>
                <a:latin typeface="Arial" panose="020B0604020202020204" pitchFamily="34" charset="0"/>
              </a:rPr>
              <a:t> </a:t>
            </a:r>
            <a:r>
              <a:rPr lang="en-US" sz="2800" b="1" dirty="0">
                <a:solidFill>
                  <a:schemeClr val="bg1"/>
                </a:solidFill>
                <a:latin typeface="Helvetica Neue"/>
              </a:rPr>
              <a:t>that they may all be one</a:t>
            </a:r>
            <a:endParaRPr lang="en-US" sz="2800" b="1" dirty="0">
              <a:solidFill>
                <a:schemeClr val="bg1"/>
              </a:solidFill>
            </a:endParaRPr>
          </a:p>
        </p:txBody>
      </p:sp>
      <p:sp>
        <p:nvSpPr>
          <p:cNvPr id="8" name="Rectangle 7">
            <a:extLst>
              <a:ext uri="{FF2B5EF4-FFF2-40B4-BE49-F238E27FC236}">
                <a16:creationId xmlns:a16="http://schemas.microsoft.com/office/drawing/2014/main" id="{1B7E69CA-F97A-4562-BF4F-C4C2F0AB54FF}"/>
              </a:ext>
            </a:extLst>
          </p:cNvPr>
          <p:cNvSpPr/>
          <p:nvPr/>
        </p:nvSpPr>
        <p:spPr>
          <a:xfrm>
            <a:off x="3164806" y="4511109"/>
            <a:ext cx="3002745" cy="523220"/>
          </a:xfrm>
          <a:prstGeom prst="rect">
            <a:avLst/>
          </a:prstGeom>
        </p:spPr>
        <p:txBody>
          <a:bodyPr wrap="none">
            <a:spAutoFit/>
          </a:bodyPr>
          <a:lstStyle/>
          <a:p>
            <a:r>
              <a:rPr lang="en-US" sz="2800" b="1" dirty="0">
                <a:solidFill>
                  <a:schemeClr val="bg1"/>
                </a:solidFill>
                <a:latin typeface="Helvetica Neue"/>
              </a:rPr>
              <a:t>they may be one</a:t>
            </a:r>
            <a:endParaRPr lang="en-US" sz="2800" b="1" dirty="0">
              <a:solidFill>
                <a:schemeClr val="bg1"/>
              </a:solidFill>
            </a:endParaRPr>
          </a:p>
        </p:txBody>
      </p:sp>
      <p:sp>
        <p:nvSpPr>
          <p:cNvPr id="9" name="Rectangle 8">
            <a:extLst>
              <a:ext uri="{FF2B5EF4-FFF2-40B4-BE49-F238E27FC236}">
                <a16:creationId xmlns:a16="http://schemas.microsoft.com/office/drawing/2014/main" id="{F4863C04-EB52-4E10-85CA-7E231DB7227C}"/>
              </a:ext>
            </a:extLst>
          </p:cNvPr>
          <p:cNvSpPr/>
          <p:nvPr/>
        </p:nvSpPr>
        <p:spPr>
          <a:xfrm>
            <a:off x="3164806" y="5107481"/>
            <a:ext cx="6301725" cy="523220"/>
          </a:xfrm>
          <a:prstGeom prst="rect">
            <a:avLst/>
          </a:prstGeom>
        </p:spPr>
        <p:txBody>
          <a:bodyPr wrap="none">
            <a:spAutoFit/>
          </a:bodyPr>
          <a:lstStyle/>
          <a:p>
            <a:r>
              <a:rPr lang="en-US" sz="2800" b="1" dirty="0">
                <a:solidFill>
                  <a:schemeClr val="bg1"/>
                </a:solidFill>
                <a:latin typeface="Helvetica Neue"/>
              </a:rPr>
              <a:t>that they may become perfectly one</a:t>
            </a:r>
            <a:endParaRPr lang="en-US" sz="2800" b="1" dirty="0">
              <a:solidFill>
                <a:schemeClr val="bg1"/>
              </a:solidFill>
            </a:endParaRPr>
          </a:p>
        </p:txBody>
      </p:sp>
      <p:sp>
        <p:nvSpPr>
          <p:cNvPr id="10" name="TextBox 9">
            <a:extLst>
              <a:ext uri="{FF2B5EF4-FFF2-40B4-BE49-F238E27FC236}">
                <a16:creationId xmlns:a16="http://schemas.microsoft.com/office/drawing/2014/main" id="{4DA37852-CF69-4DE9-9586-B8F560E9E6DE}"/>
              </a:ext>
            </a:extLst>
          </p:cNvPr>
          <p:cNvSpPr txBox="1"/>
          <p:nvPr/>
        </p:nvSpPr>
        <p:spPr>
          <a:xfrm>
            <a:off x="800895" y="1676445"/>
            <a:ext cx="2153346" cy="3046988"/>
          </a:xfrm>
          <a:prstGeom prst="rect">
            <a:avLst/>
          </a:prstGeom>
          <a:noFill/>
        </p:spPr>
        <p:txBody>
          <a:bodyPr wrap="none" rtlCol="0">
            <a:spAutoFit/>
          </a:bodyPr>
          <a:lstStyle/>
          <a:p>
            <a:r>
              <a:rPr lang="en-US" sz="3200" b="1" dirty="0">
                <a:solidFill>
                  <a:schemeClr val="bg1"/>
                </a:solidFill>
              </a:rPr>
              <a:t>The High </a:t>
            </a:r>
          </a:p>
          <a:p>
            <a:r>
              <a:rPr lang="en-US" sz="3200" b="1" dirty="0">
                <a:solidFill>
                  <a:schemeClr val="bg1"/>
                </a:solidFill>
              </a:rPr>
              <a:t>Priestly </a:t>
            </a:r>
          </a:p>
          <a:p>
            <a:r>
              <a:rPr lang="en-US" sz="3200" b="1" dirty="0">
                <a:solidFill>
                  <a:schemeClr val="bg1"/>
                </a:solidFill>
              </a:rPr>
              <a:t>Prayer of</a:t>
            </a:r>
          </a:p>
          <a:p>
            <a:r>
              <a:rPr lang="en-US" sz="3200" b="1" dirty="0">
                <a:solidFill>
                  <a:schemeClr val="bg1"/>
                </a:solidFill>
              </a:rPr>
              <a:t>Jesus Christ</a:t>
            </a:r>
          </a:p>
          <a:p>
            <a:endParaRPr lang="en-US" sz="3200" b="1" dirty="0">
              <a:solidFill>
                <a:schemeClr val="bg1"/>
              </a:solidFill>
            </a:endParaRPr>
          </a:p>
          <a:p>
            <a:r>
              <a:rPr lang="en-US" sz="3200" b="1" dirty="0">
                <a:solidFill>
                  <a:schemeClr val="bg1"/>
                </a:solidFill>
              </a:rPr>
              <a:t>John 17</a:t>
            </a:r>
          </a:p>
        </p:txBody>
      </p:sp>
      <p:pic>
        <p:nvPicPr>
          <p:cNvPr id="11" name="Picture 10">
            <a:extLst>
              <a:ext uri="{FF2B5EF4-FFF2-40B4-BE49-F238E27FC236}">
                <a16:creationId xmlns:a16="http://schemas.microsoft.com/office/drawing/2014/main" id="{CE59835F-0E71-423E-9948-73C8260CF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9677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5062924"/>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What is the purpose of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such that it’s people need me?</a:t>
            </a:r>
          </a:p>
          <a:p>
            <a:pPr algn="ctr">
              <a:spcAft>
                <a:spcPts val="600"/>
              </a:spcAft>
            </a:pPr>
            <a:endPar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“Becoming one” insinuates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multiple people</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are part of something that unites them. </a:t>
            </a: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7707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DA8B6A-C649-4381-AACB-90CED05F6225}"/>
              </a:ext>
            </a:extLst>
          </p:cNvPr>
          <p:cNvSpPr/>
          <p:nvPr/>
        </p:nvSpPr>
        <p:spPr>
          <a:xfrm>
            <a:off x="503251" y="390535"/>
            <a:ext cx="11185498" cy="769441"/>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TextBox 4">
            <a:extLst>
              <a:ext uri="{FF2B5EF4-FFF2-40B4-BE49-F238E27FC236}">
                <a16:creationId xmlns:a16="http://schemas.microsoft.com/office/drawing/2014/main" id="{D35C3832-4A63-482E-B25A-6D87F83920CF}"/>
              </a:ext>
            </a:extLst>
          </p:cNvPr>
          <p:cNvSpPr txBox="1"/>
          <p:nvPr/>
        </p:nvSpPr>
        <p:spPr>
          <a:xfrm>
            <a:off x="3493008" y="1901952"/>
            <a:ext cx="1280160" cy="769440"/>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CFA5E9EA-E9FD-404A-AFAA-1580AC9CF7B3}"/>
              </a:ext>
            </a:extLst>
          </p:cNvPr>
          <p:cNvSpPr/>
          <p:nvPr/>
        </p:nvSpPr>
        <p:spPr>
          <a:xfrm>
            <a:off x="1353312" y="1901952"/>
            <a:ext cx="9454896" cy="1938992"/>
          </a:xfrm>
          <a:prstGeom prst="rect">
            <a:avLst/>
          </a:prstGeom>
        </p:spPr>
        <p:txBody>
          <a:bodyPr wrap="square">
            <a:spAutoFit/>
          </a:bodyPr>
          <a:lstStyle/>
          <a:p>
            <a:r>
              <a:rPr lang="en-US" sz="2400" b="1" dirty="0">
                <a:solidFill>
                  <a:schemeClr val="bg1"/>
                </a:solidFill>
                <a:latin typeface="Helvetica Neue"/>
              </a:rPr>
              <a:t>I therefore, a prisoner for the Lord, </a:t>
            </a:r>
            <a:r>
              <a:rPr lang="en-US" sz="2400" b="1" dirty="0">
                <a:solidFill>
                  <a:srgbClr val="FFFF00"/>
                </a:solidFill>
                <a:latin typeface="Helvetica Neue"/>
              </a:rPr>
              <a:t>urge you to walk in a manner worthy of the calling</a:t>
            </a:r>
            <a:r>
              <a:rPr lang="en-US" sz="2400" b="1" dirty="0">
                <a:solidFill>
                  <a:schemeClr val="bg1"/>
                </a:solidFill>
                <a:latin typeface="Helvetica Neue"/>
              </a:rPr>
              <a:t> to which you have been called, </a:t>
            </a:r>
            <a:r>
              <a:rPr lang="en-US" sz="2400" b="1" baseline="30000" dirty="0">
                <a:solidFill>
                  <a:schemeClr val="bg1"/>
                </a:solidFill>
                <a:latin typeface="Arial" panose="020B0604020202020204" pitchFamily="34" charset="0"/>
              </a:rPr>
              <a:t>2 </a:t>
            </a:r>
            <a:r>
              <a:rPr lang="en-US" sz="2400" b="1" dirty="0">
                <a:solidFill>
                  <a:schemeClr val="bg1"/>
                </a:solidFill>
                <a:latin typeface="Helvetica Neue"/>
              </a:rPr>
              <a:t>with all humility and gentleness, with patience, bearing with one another in love, </a:t>
            </a:r>
            <a:r>
              <a:rPr lang="en-US" sz="2400" b="1" baseline="30000" dirty="0">
                <a:solidFill>
                  <a:schemeClr val="bg1"/>
                </a:solidFill>
                <a:latin typeface="Arial" panose="020B0604020202020204" pitchFamily="34" charset="0"/>
              </a:rPr>
              <a:t>3 </a:t>
            </a:r>
            <a:r>
              <a:rPr lang="en-US" sz="2400" b="1" dirty="0">
                <a:solidFill>
                  <a:schemeClr val="bg1"/>
                </a:solidFill>
                <a:latin typeface="Helvetica Neue"/>
              </a:rPr>
              <a:t>eager to maintain the unity of the Spirit in the bond of peace</a:t>
            </a:r>
            <a:endParaRPr lang="en-US" sz="2400" b="1" dirty="0">
              <a:solidFill>
                <a:schemeClr val="bg1"/>
              </a:solidFill>
            </a:endParaRPr>
          </a:p>
        </p:txBody>
      </p:sp>
      <p:pic>
        <p:nvPicPr>
          <p:cNvPr id="8" name="Picture 7">
            <a:extLst>
              <a:ext uri="{FF2B5EF4-FFF2-40B4-BE49-F238E27FC236}">
                <a16:creationId xmlns:a16="http://schemas.microsoft.com/office/drawing/2014/main" id="{C0C9257C-0CA4-4F6E-8634-8EC5F0555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9812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6F3DF3-4C88-4CCF-AC7F-410417929579}"/>
              </a:ext>
            </a:extLst>
          </p:cNvPr>
          <p:cNvSpPr>
            <a:spLocks noGrp="1"/>
          </p:cNvSpPr>
          <p:nvPr>
            <p:ph type="title"/>
          </p:nvPr>
        </p:nvSpPr>
        <p:spPr>
          <a:xfrm>
            <a:off x="838200" y="365125"/>
            <a:ext cx="10792968" cy="1325563"/>
          </a:xfrm>
        </p:spPr>
        <p:txBody>
          <a:bodyPr>
            <a:normAutofit/>
          </a:bodyPr>
          <a:lstStyle/>
          <a:p>
            <a:pPr>
              <a:spcAft>
                <a:spcPts val="600"/>
              </a:spcAft>
            </a:pP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0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0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0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3594254" cy="646331"/>
          </a:xfrm>
          <a:prstGeom prst="rect">
            <a:avLst/>
          </a:prstGeom>
          <a:noFill/>
        </p:spPr>
        <p:txBody>
          <a:bodyPr wrap="none" rtlCol="0">
            <a:spAutoFit/>
          </a:bodyPr>
          <a:lstStyle/>
          <a:p>
            <a:r>
              <a:rPr lang="en-US" sz="3600" dirty="0">
                <a:solidFill>
                  <a:srgbClr val="FFFF00"/>
                </a:solidFill>
              </a:rPr>
              <a:t>Ephesians 4:17-24</a:t>
            </a:r>
          </a:p>
        </p:txBody>
      </p:sp>
      <p:sp>
        <p:nvSpPr>
          <p:cNvPr id="2" name="Rectangle 1">
            <a:extLst>
              <a:ext uri="{FF2B5EF4-FFF2-40B4-BE49-F238E27FC236}">
                <a16:creationId xmlns:a16="http://schemas.microsoft.com/office/drawing/2014/main" id="{0D4C4279-405A-4130-ACC7-F7110A37960B}"/>
              </a:ext>
            </a:extLst>
          </p:cNvPr>
          <p:cNvSpPr/>
          <p:nvPr/>
        </p:nvSpPr>
        <p:spPr>
          <a:xfrm>
            <a:off x="799670" y="1993166"/>
            <a:ext cx="10792967" cy="4154984"/>
          </a:xfrm>
          <a:prstGeom prst="rect">
            <a:avLst/>
          </a:prstGeom>
        </p:spPr>
        <p:txBody>
          <a:bodyPr wrap="square">
            <a:spAutoFit/>
          </a:bodyPr>
          <a:lstStyle/>
          <a:p>
            <a:r>
              <a:rPr lang="en-US" sz="2400" b="1" baseline="30000" dirty="0">
                <a:solidFill>
                  <a:schemeClr val="bg1"/>
                </a:solidFill>
                <a:latin typeface="Arial" panose="020B0604020202020204" pitchFamily="34" charset="0"/>
              </a:rPr>
              <a:t>17 </a:t>
            </a:r>
            <a:r>
              <a:rPr lang="en-US" sz="2400" b="1" dirty="0">
                <a:solidFill>
                  <a:schemeClr val="bg1"/>
                </a:solidFill>
                <a:latin typeface="Helvetica Neue"/>
              </a:rPr>
              <a:t>…you must no longer walk as the Gentiles do, in the futility of their minds. </a:t>
            </a:r>
            <a:r>
              <a:rPr lang="en-US" sz="2400" b="1" baseline="30000" dirty="0">
                <a:solidFill>
                  <a:schemeClr val="bg1"/>
                </a:solidFill>
                <a:latin typeface="Arial" panose="020B0604020202020204" pitchFamily="34" charset="0"/>
              </a:rPr>
              <a:t>18 </a:t>
            </a:r>
            <a:r>
              <a:rPr lang="en-US" sz="2400" b="1" dirty="0">
                <a:solidFill>
                  <a:schemeClr val="bg1"/>
                </a:solidFill>
                <a:latin typeface="Helvetica Neue"/>
              </a:rPr>
              <a:t>They are darkened in their understanding, </a:t>
            </a:r>
            <a:r>
              <a:rPr lang="en-US" sz="2400" b="1" dirty="0">
                <a:solidFill>
                  <a:srgbClr val="FFFF00"/>
                </a:solidFill>
                <a:latin typeface="Helvetica Neue"/>
              </a:rPr>
              <a:t>alienated from the life of God </a:t>
            </a:r>
            <a:r>
              <a:rPr lang="en-US" sz="2400" b="1" dirty="0">
                <a:solidFill>
                  <a:schemeClr val="bg1"/>
                </a:solidFill>
                <a:latin typeface="Helvetica Neue"/>
              </a:rPr>
              <a:t>because of the ignorance that is in them, due to their hardness of heart. </a:t>
            </a:r>
            <a:r>
              <a:rPr lang="en-US" sz="2400" b="1" baseline="30000" dirty="0">
                <a:solidFill>
                  <a:schemeClr val="bg1"/>
                </a:solidFill>
                <a:latin typeface="Arial" panose="020B0604020202020204" pitchFamily="34" charset="0"/>
              </a:rPr>
              <a:t>19 </a:t>
            </a:r>
            <a:r>
              <a:rPr lang="en-US" sz="2400" b="1" dirty="0">
                <a:solidFill>
                  <a:schemeClr val="bg1"/>
                </a:solidFill>
                <a:latin typeface="Helvetica Neue"/>
              </a:rPr>
              <a:t>They have become callous and have given themselves up to sensuality, greedy to practice every kind of impurity. </a:t>
            </a:r>
            <a:r>
              <a:rPr lang="en-US" sz="2400" b="1" baseline="30000" dirty="0">
                <a:solidFill>
                  <a:schemeClr val="bg1"/>
                </a:solidFill>
                <a:latin typeface="Arial" panose="020B0604020202020204" pitchFamily="34" charset="0"/>
              </a:rPr>
              <a:t>20 </a:t>
            </a:r>
            <a:r>
              <a:rPr lang="en-US" sz="2400" b="1" dirty="0">
                <a:solidFill>
                  <a:schemeClr val="bg1"/>
                </a:solidFill>
                <a:latin typeface="Helvetica Neue"/>
              </a:rPr>
              <a:t>But that is not the way you learned Christ!— </a:t>
            </a:r>
            <a:r>
              <a:rPr lang="en-US" sz="2400" b="1" baseline="30000" dirty="0">
                <a:solidFill>
                  <a:schemeClr val="bg1"/>
                </a:solidFill>
                <a:latin typeface="Arial" panose="020B0604020202020204" pitchFamily="34" charset="0"/>
              </a:rPr>
              <a:t>21 </a:t>
            </a:r>
            <a:r>
              <a:rPr lang="en-US" sz="2400" b="1" dirty="0">
                <a:solidFill>
                  <a:schemeClr val="bg1"/>
                </a:solidFill>
                <a:latin typeface="Helvetica Neue"/>
              </a:rPr>
              <a:t>assuming that you have heard about him and were taught in him, as the truth is in Jesus, </a:t>
            </a:r>
            <a:r>
              <a:rPr lang="en-US" sz="2400" b="1" baseline="30000" dirty="0">
                <a:solidFill>
                  <a:schemeClr val="bg1"/>
                </a:solidFill>
                <a:latin typeface="Arial" panose="020B0604020202020204" pitchFamily="34" charset="0"/>
              </a:rPr>
              <a:t>22 </a:t>
            </a:r>
            <a:r>
              <a:rPr lang="en-US" sz="2400" b="1" dirty="0">
                <a:solidFill>
                  <a:schemeClr val="bg1"/>
                </a:solidFill>
                <a:latin typeface="Helvetica Neue"/>
              </a:rPr>
              <a:t>to </a:t>
            </a:r>
            <a:r>
              <a:rPr lang="en-US" sz="2400" b="1" dirty="0">
                <a:solidFill>
                  <a:srgbClr val="FFFF00"/>
                </a:solidFill>
                <a:latin typeface="Helvetica Neue"/>
              </a:rPr>
              <a:t>put off your old self</a:t>
            </a:r>
            <a:r>
              <a:rPr lang="en-US" sz="2400" b="1" dirty="0">
                <a:solidFill>
                  <a:schemeClr val="bg1"/>
                </a:solidFill>
                <a:latin typeface="Helvetica Neue"/>
              </a:rPr>
              <a:t>,</a:t>
            </a:r>
            <a:r>
              <a:rPr lang="en-US" sz="2400" b="1" baseline="30000" dirty="0">
                <a:solidFill>
                  <a:schemeClr val="bg1"/>
                </a:solidFill>
                <a:latin typeface="Helvetica Neue"/>
              </a:rPr>
              <a:t>[</a:t>
            </a:r>
            <a:r>
              <a:rPr lang="en-US" sz="2400" b="1" baseline="30000" dirty="0">
                <a:solidFill>
                  <a:schemeClr val="bg1"/>
                </a:solidFill>
                <a:latin typeface="Helvetica Neue"/>
                <a:hlinkClick r:id="rId3" tooltip="See footnote f">
                  <a:extLst>
                    <a:ext uri="{A12FA001-AC4F-418D-AE19-62706E023703}">
                      <ahyp:hlinkClr xmlns:ahyp="http://schemas.microsoft.com/office/drawing/2018/hyperlinkcolor" val="tx"/>
                    </a:ext>
                  </a:extLst>
                </a:hlinkClick>
              </a:rPr>
              <a:t>f</a:t>
            </a:r>
            <a:r>
              <a:rPr lang="en-US" sz="2400" b="1" baseline="30000" dirty="0">
                <a:solidFill>
                  <a:schemeClr val="bg1"/>
                </a:solidFill>
                <a:latin typeface="Helvetica Neue"/>
              </a:rPr>
              <a:t>]</a:t>
            </a:r>
            <a:r>
              <a:rPr lang="en-US" sz="2400" b="1" dirty="0">
                <a:solidFill>
                  <a:schemeClr val="bg1"/>
                </a:solidFill>
                <a:latin typeface="Helvetica Neue"/>
              </a:rPr>
              <a:t> which belongs to your former manner of life and is corrupt through deceitful desires,</a:t>
            </a:r>
            <a:r>
              <a:rPr lang="en-US" sz="2400" b="1" baseline="30000" dirty="0">
                <a:solidFill>
                  <a:schemeClr val="bg1"/>
                </a:solidFill>
                <a:latin typeface="Arial" panose="020B0604020202020204" pitchFamily="34" charset="0"/>
              </a:rPr>
              <a:t>23 </a:t>
            </a:r>
            <a:r>
              <a:rPr lang="en-US" sz="2400" b="1" dirty="0">
                <a:solidFill>
                  <a:schemeClr val="bg1"/>
                </a:solidFill>
                <a:latin typeface="Helvetica Neue"/>
              </a:rPr>
              <a:t>and to be renewed in the spirit of your minds, </a:t>
            </a:r>
            <a:r>
              <a:rPr lang="en-US" sz="2400" b="1" baseline="30000" dirty="0">
                <a:solidFill>
                  <a:schemeClr val="bg1"/>
                </a:solidFill>
                <a:latin typeface="Arial" panose="020B0604020202020204" pitchFamily="34" charset="0"/>
              </a:rPr>
              <a:t>24 </a:t>
            </a:r>
            <a:r>
              <a:rPr lang="en-US" sz="2400" b="1" dirty="0">
                <a:solidFill>
                  <a:schemeClr val="bg1"/>
                </a:solidFill>
                <a:latin typeface="Helvetica Neue"/>
              </a:rPr>
              <a:t>and to </a:t>
            </a:r>
            <a:r>
              <a:rPr lang="en-US" sz="2400" b="1" dirty="0">
                <a:solidFill>
                  <a:srgbClr val="FFFF00"/>
                </a:solidFill>
                <a:latin typeface="Helvetica Neue"/>
              </a:rPr>
              <a:t>put on the new self</a:t>
            </a:r>
            <a:r>
              <a:rPr lang="en-US" sz="2400" b="1" dirty="0">
                <a:solidFill>
                  <a:schemeClr val="bg1"/>
                </a:solidFill>
                <a:latin typeface="Helvetica Neue"/>
              </a:rPr>
              <a:t>, created after the likeness of God in true righteousness and holiness.</a:t>
            </a:r>
            <a:endParaRPr lang="en-US" sz="2400" b="1" dirty="0">
              <a:solidFill>
                <a:schemeClr val="bg1"/>
              </a:solidFill>
            </a:endParaRPr>
          </a:p>
        </p:txBody>
      </p:sp>
      <p:pic>
        <p:nvPicPr>
          <p:cNvPr id="8" name="Picture 7">
            <a:extLst>
              <a:ext uri="{FF2B5EF4-FFF2-40B4-BE49-F238E27FC236}">
                <a16:creationId xmlns:a16="http://schemas.microsoft.com/office/drawing/2014/main" id="{C5E85D00-28A6-4B66-9D3D-E2BD4684A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0659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1163</Words>
  <Application>Microsoft Office PowerPoint</Application>
  <PresentationFormat>Widescreen</PresentationFormat>
  <Paragraphs>140</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 Neue</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needed by the people at MY Church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 not strong enough to be that integral person. How can I be?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Doug Cornelius</cp:lastModifiedBy>
  <cp:revision>59</cp:revision>
  <dcterms:created xsi:type="dcterms:W3CDTF">2019-02-03T13:52:52Z</dcterms:created>
  <dcterms:modified xsi:type="dcterms:W3CDTF">2019-02-17T02:11:16Z</dcterms:modified>
</cp:coreProperties>
</file>