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50" r:id="rId2"/>
    <p:sldId id="464" r:id="rId3"/>
    <p:sldId id="463" r:id="rId4"/>
    <p:sldId id="475" r:id="rId5"/>
    <p:sldId id="474" r:id="rId6"/>
    <p:sldId id="476" r:id="rId7"/>
    <p:sldId id="477" r:id="rId8"/>
    <p:sldId id="478" r:id="rId9"/>
    <p:sldId id="479" r:id="rId10"/>
    <p:sldId id="480" r:id="rId11"/>
    <p:sldId id="416" r:id="rId12"/>
    <p:sldId id="482" r:id="rId13"/>
    <p:sldId id="483" r:id="rId14"/>
    <p:sldId id="484" r:id="rId15"/>
    <p:sldId id="485" r:id="rId16"/>
    <p:sldId id="48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8" autoAdjust="0"/>
    <p:restoredTop sz="94660"/>
  </p:normalViewPr>
  <p:slideViewPr>
    <p:cSldViewPr snapToGrid="0">
      <p:cViewPr varScale="1">
        <p:scale>
          <a:sx n="105" d="100"/>
          <a:sy n="105" d="100"/>
        </p:scale>
        <p:origin x="216" y="3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1/6/19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1/6/19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18973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100138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9738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43772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175205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380073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158994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149283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212113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424364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85952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122615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38516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153245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371073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281379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1/6/19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1/6/19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10DAE1-52B5-6346-8963-30DB8E784FFB}"/>
              </a:ext>
            </a:extLst>
          </p:cNvPr>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03DBFA7-AA4C-764B-8BC9-B4E31F50BD49}"/>
              </a:ext>
            </a:extLst>
          </p:cNvPr>
          <p:cNvSpPr txBox="1"/>
          <p:nvPr/>
        </p:nvSpPr>
        <p:spPr>
          <a:xfrm>
            <a:off x="9253729" y="865632"/>
            <a:ext cx="2706624" cy="4401205"/>
          </a:xfrm>
          <a:prstGeom prst="rect">
            <a:avLst/>
          </a:prstGeom>
          <a:noFill/>
        </p:spPr>
        <p:txBody>
          <a:bodyPr wrap="square" rtlCol="0">
            <a:spAutoFit/>
          </a:bodyPr>
          <a:lstStyle/>
          <a:p>
            <a:pPr algn="ctr"/>
            <a:r>
              <a:rPr lang="en-US" sz="2800" b="1" dirty="0">
                <a:solidFill>
                  <a:schemeClr val="bg1"/>
                </a:solidFill>
              </a:rPr>
              <a:t>Interested in Going on a</a:t>
            </a:r>
          </a:p>
          <a:p>
            <a:pPr algn="ctr"/>
            <a:r>
              <a:rPr lang="en-US" sz="2800" b="1" dirty="0">
                <a:solidFill>
                  <a:schemeClr val="bg1"/>
                </a:solidFill>
              </a:rPr>
              <a:t>Missions Trip to</a:t>
            </a:r>
          </a:p>
          <a:p>
            <a:pPr algn="ctr"/>
            <a:r>
              <a:rPr lang="en-US" sz="2800" b="1" dirty="0">
                <a:solidFill>
                  <a:schemeClr val="bg1"/>
                </a:solidFill>
              </a:rPr>
              <a:t>Managua with Us in</a:t>
            </a:r>
          </a:p>
          <a:p>
            <a:pPr algn="ctr"/>
            <a:r>
              <a:rPr lang="en-US" sz="2800" b="1" dirty="0">
                <a:solidFill>
                  <a:schemeClr val="bg1"/>
                </a:solidFill>
              </a:rPr>
              <a:t>June 2019?</a:t>
            </a:r>
          </a:p>
          <a:p>
            <a:pPr algn="ctr"/>
            <a:endParaRPr lang="en-US" sz="2800" b="1" dirty="0">
              <a:solidFill>
                <a:schemeClr val="bg1"/>
              </a:solidFill>
            </a:endParaRPr>
          </a:p>
          <a:p>
            <a:pPr algn="ctr"/>
            <a:r>
              <a:rPr lang="en-US" sz="2800" b="1" dirty="0">
                <a:solidFill>
                  <a:schemeClr val="bg1"/>
                </a:solidFill>
              </a:rPr>
              <a:t>Let us know of your interest </a:t>
            </a:r>
            <a:r>
              <a:rPr lang="en-US" sz="2800" b="1" dirty="0">
                <a:solidFill>
                  <a:srgbClr val="FFFF00"/>
                </a:solidFill>
              </a:rPr>
              <a:t>TODAY</a:t>
            </a:r>
          </a:p>
        </p:txBody>
      </p:sp>
    </p:spTree>
    <p:extLst>
      <p:ext uri="{BB962C8B-B14F-4D97-AF65-F5344CB8AC3E}">
        <p14:creationId xmlns:p14="http://schemas.microsoft.com/office/powerpoint/2010/main" val="179032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hand&#13;&#10;&#13;&#10;Description automatically generated">
            <a:extLst>
              <a:ext uri="{FF2B5EF4-FFF2-40B4-BE49-F238E27FC236}">
                <a16:creationId xmlns:a16="http://schemas.microsoft.com/office/drawing/2014/main" id="{69EB68D5-85CE-D942-9281-7B5E489BA2DF}"/>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DABCB77F-F547-1847-9258-EB46DF17A4E1}"/>
              </a:ext>
            </a:extLst>
          </p:cNvPr>
          <p:cNvSpPr txBox="1"/>
          <p:nvPr/>
        </p:nvSpPr>
        <p:spPr>
          <a:xfrm>
            <a:off x="5863151" y="950797"/>
            <a:ext cx="5463397" cy="1831271"/>
          </a:xfrm>
          <a:prstGeom prst="rect">
            <a:avLst/>
          </a:prstGeom>
          <a:noFill/>
        </p:spPr>
        <p:txBody>
          <a:bodyPr wrap="square" rtlCol="0">
            <a:spAutoFit/>
          </a:bodyPr>
          <a:lstStyle/>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What Should </a:t>
            </a:r>
          </a:p>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Do Now?</a:t>
            </a:r>
          </a:p>
        </p:txBody>
      </p:sp>
      <p:sp>
        <p:nvSpPr>
          <p:cNvPr id="11" name="TextBox 10">
            <a:extLst>
              <a:ext uri="{FF2B5EF4-FFF2-40B4-BE49-F238E27FC236}">
                <a16:creationId xmlns:a16="http://schemas.microsoft.com/office/drawing/2014/main" id="{C04FD62F-3E42-6246-AAF3-D9BEE384B343}"/>
              </a:ext>
            </a:extLst>
          </p:cNvPr>
          <p:cNvSpPr txBox="1"/>
          <p:nvPr/>
        </p:nvSpPr>
        <p:spPr>
          <a:xfrm>
            <a:off x="5634010" y="3187852"/>
            <a:ext cx="5921680" cy="769441"/>
          </a:xfrm>
          <a:prstGeom prst="rect">
            <a:avLst/>
          </a:prstGeom>
          <a:noFill/>
        </p:spPr>
        <p:txBody>
          <a:bodyPr wrap="square" rtlCol="0">
            <a:spAutoFit/>
          </a:bodyPr>
          <a:lstStyle/>
          <a:p>
            <a:pPr algn="ctr">
              <a:spcAft>
                <a:spcPts val="600"/>
              </a:spcAft>
            </a:pPr>
            <a:r>
              <a:rPr lang="en-US" sz="4400" b="1" dirty="0">
                <a:ln w="0"/>
                <a:solidFill>
                  <a:srgbClr val="FF8834"/>
                </a:solidFill>
                <a:effectLst>
                  <a:outerShdw blurRad="50800" dist="63500" dir="5400000" algn="t" rotWithShape="0">
                    <a:prstClr val="black">
                      <a:alpha val="70000"/>
                    </a:prstClr>
                  </a:outerShdw>
                </a:effectLst>
                <a:latin typeface="Roboto Slab" pitchFamily="2" charset="0"/>
                <a:ea typeface="Roboto Slab" pitchFamily="2" charset="0"/>
              </a:rPr>
              <a:t>Acts 1:12-26</a:t>
            </a:r>
          </a:p>
        </p:txBody>
      </p:sp>
    </p:spTree>
    <p:extLst>
      <p:ext uri="{BB962C8B-B14F-4D97-AF65-F5344CB8AC3E}">
        <p14:creationId xmlns:p14="http://schemas.microsoft.com/office/powerpoint/2010/main" val="285902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4401205"/>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Principles for Making </a:t>
            </a:r>
          </a:p>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God-Honoring Decisions</a:t>
            </a: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 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Know and Apply God’s Word</a:t>
            </a: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373543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4632037"/>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Principles for Making </a:t>
            </a:r>
          </a:p>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God-Honoring Decisions</a:t>
            </a:r>
          </a:p>
          <a:p>
            <a:pPr algn="ctr">
              <a:spcAft>
                <a:spcPts val="600"/>
              </a:spcAft>
            </a:pPr>
            <a:endPar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 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Follow What God Has Clearly Stated as You Seek Wisdom on the Decision Before You</a:t>
            </a:r>
          </a:p>
        </p:txBody>
      </p:sp>
    </p:spTree>
    <p:extLst>
      <p:ext uri="{BB962C8B-B14F-4D97-AF65-F5344CB8AC3E}">
        <p14:creationId xmlns:p14="http://schemas.microsoft.com/office/powerpoint/2010/main" val="349490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3277820"/>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Principles for Making </a:t>
            </a:r>
          </a:p>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God-Honoring Decisions</a:t>
            </a:r>
          </a:p>
          <a:p>
            <a:pPr algn="ctr">
              <a:spcAft>
                <a:spcPts val="600"/>
              </a:spcAft>
            </a:pPr>
            <a:endPar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 3: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Pray for Wisdom</a:t>
            </a:r>
          </a:p>
        </p:txBody>
      </p:sp>
    </p:spTree>
    <p:extLst>
      <p:ext uri="{BB962C8B-B14F-4D97-AF65-F5344CB8AC3E}">
        <p14:creationId xmlns:p14="http://schemas.microsoft.com/office/powerpoint/2010/main" val="317996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3954929"/>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Principles for Making </a:t>
            </a:r>
          </a:p>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God-Honoring Decisions</a:t>
            </a:r>
          </a:p>
          <a:p>
            <a:pPr algn="ctr">
              <a:spcAft>
                <a:spcPts val="600"/>
              </a:spcAft>
            </a:pPr>
            <a:endPar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 4: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Seek Godly Input from Others and Apply Common Sense</a:t>
            </a:r>
          </a:p>
        </p:txBody>
      </p:sp>
    </p:spTree>
    <p:extLst>
      <p:ext uri="{BB962C8B-B14F-4D97-AF65-F5344CB8AC3E}">
        <p14:creationId xmlns:p14="http://schemas.microsoft.com/office/powerpoint/2010/main" val="293978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3954929"/>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Principles for Making </a:t>
            </a:r>
          </a:p>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God-Honoring Decisions</a:t>
            </a:r>
          </a:p>
          <a:p>
            <a:pPr algn="ctr">
              <a:spcAft>
                <a:spcPts val="600"/>
              </a:spcAft>
            </a:pPr>
            <a:endPar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Principle 5: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Consider the Kingdom Impact of the Decision</a:t>
            </a:r>
          </a:p>
        </p:txBody>
      </p:sp>
    </p:spTree>
    <p:extLst>
      <p:ext uri="{BB962C8B-B14F-4D97-AF65-F5344CB8AC3E}">
        <p14:creationId xmlns:p14="http://schemas.microsoft.com/office/powerpoint/2010/main" val="161257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hand&#13;&#10;&#13;&#10;Description automatically generated">
            <a:extLst>
              <a:ext uri="{FF2B5EF4-FFF2-40B4-BE49-F238E27FC236}">
                <a16:creationId xmlns:a16="http://schemas.microsoft.com/office/drawing/2014/main" id="{69EB68D5-85CE-D942-9281-7B5E489BA2DF}"/>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DABCB77F-F547-1847-9258-EB46DF17A4E1}"/>
              </a:ext>
            </a:extLst>
          </p:cNvPr>
          <p:cNvSpPr txBox="1"/>
          <p:nvPr/>
        </p:nvSpPr>
        <p:spPr>
          <a:xfrm>
            <a:off x="5863151" y="950797"/>
            <a:ext cx="5463397" cy="1831271"/>
          </a:xfrm>
          <a:prstGeom prst="rect">
            <a:avLst/>
          </a:prstGeom>
          <a:noFill/>
        </p:spPr>
        <p:txBody>
          <a:bodyPr wrap="square" rtlCol="0">
            <a:spAutoFit/>
          </a:bodyPr>
          <a:lstStyle/>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What Should </a:t>
            </a:r>
          </a:p>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Do Now?</a:t>
            </a:r>
          </a:p>
        </p:txBody>
      </p:sp>
      <p:sp>
        <p:nvSpPr>
          <p:cNvPr id="11" name="TextBox 10">
            <a:extLst>
              <a:ext uri="{FF2B5EF4-FFF2-40B4-BE49-F238E27FC236}">
                <a16:creationId xmlns:a16="http://schemas.microsoft.com/office/drawing/2014/main" id="{C04FD62F-3E42-6246-AAF3-D9BEE384B343}"/>
              </a:ext>
            </a:extLst>
          </p:cNvPr>
          <p:cNvSpPr txBox="1"/>
          <p:nvPr/>
        </p:nvSpPr>
        <p:spPr>
          <a:xfrm>
            <a:off x="5634010" y="3187852"/>
            <a:ext cx="5921680" cy="769441"/>
          </a:xfrm>
          <a:prstGeom prst="rect">
            <a:avLst/>
          </a:prstGeom>
          <a:noFill/>
        </p:spPr>
        <p:txBody>
          <a:bodyPr wrap="square" rtlCol="0">
            <a:spAutoFit/>
          </a:bodyPr>
          <a:lstStyle/>
          <a:p>
            <a:pPr algn="ctr">
              <a:spcAft>
                <a:spcPts val="600"/>
              </a:spcAft>
            </a:pPr>
            <a:r>
              <a:rPr lang="en-US" sz="4400" b="1" dirty="0">
                <a:ln w="0"/>
                <a:solidFill>
                  <a:srgbClr val="FF8834"/>
                </a:solidFill>
                <a:effectLst>
                  <a:outerShdw blurRad="50800" dist="63500" dir="5400000" algn="t" rotWithShape="0">
                    <a:prstClr val="black">
                      <a:alpha val="70000"/>
                    </a:prstClr>
                  </a:outerShdw>
                </a:effectLst>
                <a:latin typeface="Roboto Slab" pitchFamily="2" charset="0"/>
                <a:ea typeface="Roboto Slab" pitchFamily="2" charset="0"/>
              </a:rPr>
              <a:t>Acts 1:12-26</a:t>
            </a:r>
          </a:p>
        </p:txBody>
      </p:sp>
    </p:spTree>
    <p:extLst>
      <p:ext uri="{BB962C8B-B14F-4D97-AF65-F5344CB8AC3E}">
        <p14:creationId xmlns:p14="http://schemas.microsoft.com/office/powerpoint/2010/main" val="163215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9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3;&#10;&#13;&#10;Description automatically generated">
            <a:extLst>
              <a:ext uri="{FF2B5EF4-FFF2-40B4-BE49-F238E27FC236}">
                <a16:creationId xmlns:a16="http://schemas.microsoft.com/office/drawing/2014/main" id="{39ED5BAE-EC98-CB41-B08D-7E30A5BF26FF}"/>
              </a:ext>
            </a:extLst>
          </p:cNvPr>
          <p:cNvPicPr>
            <a:picLocks noChangeAspect="1"/>
          </p:cNvPicPr>
          <p:nvPr/>
        </p:nvPicPr>
        <p:blipFill rotWithShape="1">
          <a:blip r:embed="rId3">
            <a:extLst>
              <a:ext uri="{28A0092B-C50C-407E-A947-70E740481C1C}">
                <a14:useLocalDpi xmlns:a14="http://schemas.microsoft.com/office/drawing/2010/main" val="0"/>
              </a:ext>
            </a:extLst>
          </a:blip>
          <a:srcRect l="4041" t="9198" r="3981" b="8735"/>
          <a:stretch/>
        </p:blipFill>
        <p:spPr>
          <a:xfrm>
            <a:off x="946355" y="672119"/>
            <a:ext cx="10299289" cy="5513762"/>
          </a:xfrm>
          <a:prstGeom prst="rect">
            <a:avLst/>
          </a:prstGeom>
        </p:spPr>
      </p:pic>
    </p:spTree>
    <p:extLst>
      <p:ext uri="{BB962C8B-B14F-4D97-AF65-F5344CB8AC3E}">
        <p14:creationId xmlns:p14="http://schemas.microsoft.com/office/powerpoint/2010/main" val="250887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screenshot of a social media post&#13;&#10;&#13;&#10;Description automatically generated">
            <a:extLst>
              <a:ext uri="{FF2B5EF4-FFF2-40B4-BE49-F238E27FC236}">
                <a16:creationId xmlns:a16="http://schemas.microsoft.com/office/drawing/2014/main" id="{4D0AF877-8379-8546-8C26-2753E7E5D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 y="502042"/>
            <a:ext cx="10263576" cy="5875897"/>
          </a:xfrm>
          <a:prstGeom prst="rect">
            <a:avLst/>
          </a:prstGeom>
        </p:spPr>
      </p:pic>
    </p:spTree>
    <p:extLst>
      <p:ext uri="{BB962C8B-B14F-4D97-AF65-F5344CB8AC3E}">
        <p14:creationId xmlns:p14="http://schemas.microsoft.com/office/powerpoint/2010/main" val="139394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hand&#13;&#10;&#13;&#10;Description automatically generated">
            <a:extLst>
              <a:ext uri="{FF2B5EF4-FFF2-40B4-BE49-F238E27FC236}">
                <a16:creationId xmlns:a16="http://schemas.microsoft.com/office/drawing/2014/main" id="{69EB68D5-85CE-D942-9281-7B5E489BA2DF}"/>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DABCB77F-F547-1847-9258-EB46DF17A4E1}"/>
              </a:ext>
            </a:extLst>
          </p:cNvPr>
          <p:cNvSpPr txBox="1"/>
          <p:nvPr/>
        </p:nvSpPr>
        <p:spPr>
          <a:xfrm>
            <a:off x="5863151" y="950797"/>
            <a:ext cx="5463397" cy="1831271"/>
          </a:xfrm>
          <a:prstGeom prst="rect">
            <a:avLst/>
          </a:prstGeom>
          <a:noFill/>
        </p:spPr>
        <p:txBody>
          <a:bodyPr wrap="square" rtlCol="0">
            <a:spAutoFit/>
          </a:bodyPr>
          <a:lstStyle/>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What Should </a:t>
            </a:r>
          </a:p>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Do Now?</a:t>
            </a:r>
          </a:p>
        </p:txBody>
      </p:sp>
      <p:sp>
        <p:nvSpPr>
          <p:cNvPr id="11" name="TextBox 10">
            <a:extLst>
              <a:ext uri="{FF2B5EF4-FFF2-40B4-BE49-F238E27FC236}">
                <a16:creationId xmlns:a16="http://schemas.microsoft.com/office/drawing/2014/main" id="{C04FD62F-3E42-6246-AAF3-D9BEE384B343}"/>
              </a:ext>
            </a:extLst>
          </p:cNvPr>
          <p:cNvSpPr txBox="1"/>
          <p:nvPr/>
        </p:nvSpPr>
        <p:spPr>
          <a:xfrm>
            <a:off x="5634010" y="3187852"/>
            <a:ext cx="5921680" cy="769441"/>
          </a:xfrm>
          <a:prstGeom prst="rect">
            <a:avLst/>
          </a:prstGeom>
          <a:noFill/>
        </p:spPr>
        <p:txBody>
          <a:bodyPr wrap="square" rtlCol="0">
            <a:spAutoFit/>
          </a:bodyPr>
          <a:lstStyle/>
          <a:p>
            <a:pPr algn="ctr">
              <a:spcAft>
                <a:spcPts val="600"/>
              </a:spcAft>
            </a:pPr>
            <a:r>
              <a:rPr lang="en-US" sz="4400" b="1" dirty="0">
                <a:ln w="0"/>
                <a:solidFill>
                  <a:srgbClr val="FF8834"/>
                </a:solidFill>
                <a:effectLst>
                  <a:outerShdw blurRad="50800" dist="63500" dir="5400000" algn="t" rotWithShape="0">
                    <a:prstClr val="black">
                      <a:alpha val="70000"/>
                    </a:prstClr>
                  </a:outerShdw>
                </a:effectLst>
                <a:latin typeface="Roboto Slab" pitchFamily="2" charset="0"/>
                <a:ea typeface="Roboto Slab" pitchFamily="2" charset="0"/>
              </a:rPr>
              <a:t>Acts 1:12-26</a:t>
            </a:r>
          </a:p>
        </p:txBody>
      </p:sp>
    </p:spTree>
    <p:extLst>
      <p:ext uri="{BB962C8B-B14F-4D97-AF65-F5344CB8AC3E}">
        <p14:creationId xmlns:p14="http://schemas.microsoft.com/office/powerpoint/2010/main" val="349041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126118" cy="646331"/>
          </a:xfrm>
          <a:prstGeom prst="rect">
            <a:avLst/>
          </a:prstGeom>
          <a:noFill/>
        </p:spPr>
        <p:txBody>
          <a:bodyPr wrap="none" rtlCol="0">
            <a:spAutoFit/>
          </a:bodyPr>
          <a:lstStyle/>
          <a:p>
            <a:r>
              <a:rPr lang="en-US" sz="3600" dirty="0">
                <a:solidFill>
                  <a:srgbClr val="FFFF00"/>
                </a:solidFill>
              </a:rPr>
              <a:t>Acts 1:12-26English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4401205"/>
          </a:xfrm>
          <a:prstGeom prst="rect">
            <a:avLst/>
          </a:prstGeom>
          <a:noFill/>
        </p:spPr>
        <p:txBody>
          <a:bodyPr wrap="square" rtlCol="0">
            <a:spAutoFit/>
          </a:bodyPr>
          <a:lstStyle/>
          <a:p>
            <a:r>
              <a:rPr lang="en-US" sz="2800" dirty="0">
                <a:solidFill>
                  <a:schemeClr val="bg1"/>
                </a:solidFill>
              </a:rPr>
              <a:t>12 Then they returned to Jerusalem from the mount called Olivet, which is near Jerusalem, a Sabbath day’s journey away. </a:t>
            </a:r>
          </a:p>
          <a:p>
            <a:r>
              <a:rPr lang="en-US" sz="2800" dirty="0">
                <a:solidFill>
                  <a:schemeClr val="bg1"/>
                </a:solidFill>
              </a:rPr>
              <a:t>13 And when they had entered, they went up to the upper room, where they were staying, Peter and John and James and Andrew, Philip and Thomas, Bartholomew and Matthew, James the son of Alphaeus and Simon the Zealot and Judas the son of James. </a:t>
            </a:r>
          </a:p>
          <a:p>
            <a:r>
              <a:rPr lang="en-US" sz="2800" dirty="0">
                <a:solidFill>
                  <a:schemeClr val="bg1"/>
                </a:solidFill>
              </a:rPr>
              <a:t>14 All these with one accord were devoting themselves to prayer, together with the women and Mary the mother of Jesus, and his brothers. </a:t>
            </a:r>
          </a:p>
          <a:p>
            <a:endParaRPr lang="en-US" sz="2800" dirty="0">
              <a:solidFill>
                <a:srgbClr val="FFFF00"/>
              </a:solidFill>
            </a:endParaRPr>
          </a:p>
        </p:txBody>
      </p:sp>
    </p:spTree>
    <p:extLst>
      <p:ext uri="{BB962C8B-B14F-4D97-AF65-F5344CB8AC3E}">
        <p14:creationId xmlns:p14="http://schemas.microsoft.com/office/powerpoint/2010/main" val="118686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126118" cy="646331"/>
          </a:xfrm>
          <a:prstGeom prst="rect">
            <a:avLst/>
          </a:prstGeom>
          <a:noFill/>
        </p:spPr>
        <p:txBody>
          <a:bodyPr wrap="none" rtlCol="0">
            <a:spAutoFit/>
          </a:bodyPr>
          <a:lstStyle/>
          <a:p>
            <a:r>
              <a:rPr lang="en-US" sz="3600" dirty="0">
                <a:solidFill>
                  <a:srgbClr val="FFFF00"/>
                </a:solidFill>
              </a:rPr>
              <a:t>Acts 1:12-26English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539430"/>
          </a:xfrm>
          <a:prstGeom prst="rect">
            <a:avLst/>
          </a:prstGeom>
          <a:noFill/>
        </p:spPr>
        <p:txBody>
          <a:bodyPr wrap="square" rtlCol="0">
            <a:spAutoFit/>
          </a:bodyPr>
          <a:lstStyle/>
          <a:p>
            <a:r>
              <a:rPr lang="en-US" sz="2800" dirty="0">
                <a:solidFill>
                  <a:schemeClr val="bg1"/>
                </a:solidFill>
              </a:rPr>
              <a:t>15 In those days Peter stood up among the brothers (the company of persons was in all about 120) and said, </a:t>
            </a:r>
          </a:p>
          <a:p>
            <a:r>
              <a:rPr lang="en-US" sz="2800" dirty="0">
                <a:solidFill>
                  <a:schemeClr val="bg1"/>
                </a:solidFill>
              </a:rPr>
              <a:t>16 “Brothers, the Scripture had to be fulfilled, which the Holy Spirit spoke beforehand by the mouth of David concerning Judas, who became a guide to those who arrested Jesus. </a:t>
            </a:r>
          </a:p>
          <a:p>
            <a:r>
              <a:rPr lang="en-US" sz="2800" dirty="0">
                <a:solidFill>
                  <a:schemeClr val="bg1"/>
                </a:solidFill>
              </a:rPr>
              <a:t>17 For he was numbered among us and was allotted his share in this ministry.” </a:t>
            </a:r>
          </a:p>
          <a:p>
            <a:endParaRPr lang="en-US" sz="2800" dirty="0">
              <a:solidFill>
                <a:srgbClr val="FFFF00"/>
              </a:solidFill>
            </a:endParaRPr>
          </a:p>
        </p:txBody>
      </p:sp>
    </p:spTree>
    <p:extLst>
      <p:ext uri="{BB962C8B-B14F-4D97-AF65-F5344CB8AC3E}">
        <p14:creationId xmlns:p14="http://schemas.microsoft.com/office/powerpoint/2010/main" val="166540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126118" cy="646331"/>
          </a:xfrm>
          <a:prstGeom prst="rect">
            <a:avLst/>
          </a:prstGeom>
          <a:noFill/>
        </p:spPr>
        <p:txBody>
          <a:bodyPr wrap="none" rtlCol="0">
            <a:spAutoFit/>
          </a:bodyPr>
          <a:lstStyle/>
          <a:p>
            <a:r>
              <a:rPr lang="en-US" sz="3600" dirty="0">
                <a:solidFill>
                  <a:srgbClr val="FFFF00"/>
                </a:solidFill>
              </a:rPr>
              <a:t>Acts 1:12-26English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970318"/>
          </a:xfrm>
          <a:prstGeom prst="rect">
            <a:avLst/>
          </a:prstGeom>
          <a:noFill/>
        </p:spPr>
        <p:txBody>
          <a:bodyPr wrap="square" rtlCol="0">
            <a:spAutoFit/>
          </a:bodyPr>
          <a:lstStyle/>
          <a:p>
            <a:r>
              <a:rPr lang="en-US" sz="2800" dirty="0">
                <a:solidFill>
                  <a:schemeClr val="bg1"/>
                </a:solidFill>
              </a:rPr>
              <a:t>18 (Now this man acquired a field with the reward of his wickedness, and falling headlong he burst open in the middle and all his bowels gushed out. </a:t>
            </a:r>
          </a:p>
          <a:p>
            <a:r>
              <a:rPr lang="en-US" sz="2800" dirty="0">
                <a:solidFill>
                  <a:schemeClr val="bg1"/>
                </a:solidFill>
              </a:rPr>
              <a:t>19 And it became known to all the inhabitants of Jerusalem, so that the field was called in their own language </a:t>
            </a:r>
            <a:r>
              <a:rPr lang="en-US" sz="2800" dirty="0" err="1">
                <a:solidFill>
                  <a:schemeClr val="bg1"/>
                </a:solidFill>
              </a:rPr>
              <a:t>Akeldama</a:t>
            </a:r>
            <a:r>
              <a:rPr lang="en-US" sz="2800" dirty="0">
                <a:solidFill>
                  <a:schemeClr val="bg1"/>
                </a:solidFill>
              </a:rPr>
              <a:t>, that is, Field of Blood.) </a:t>
            </a:r>
          </a:p>
          <a:p>
            <a:r>
              <a:rPr lang="en-US" sz="2800" dirty="0">
                <a:solidFill>
                  <a:schemeClr val="bg1"/>
                </a:solidFill>
              </a:rPr>
              <a:t>20 “For it is written in the Book of Psalms, </a:t>
            </a:r>
          </a:p>
          <a:p>
            <a:r>
              <a:rPr lang="en-US" sz="2800" dirty="0">
                <a:solidFill>
                  <a:schemeClr val="bg1"/>
                </a:solidFill>
              </a:rPr>
              <a:t> ‘May his camp become desolate, </a:t>
            </a:r>
          </a:p>
          <a:p>
            <a:r>
              <a:rPr lang="en-US" sz="2800" dirty="0">
                <a:solidFill>
                  <a:schemeClr val="bg1"/>
                </a:solidFill>
              </a:rPr>
              <a:t>and let there be no one to dwell in it’; </a:t>
            </a:r>
          </a:p>
          <a:p>
            <a:r>
              <a:rPr lang="en-US" sz="2800" dirty="0">
                <a:solidFill>
                  <a:schemeClr val="bg1"/>
                </a:solidFill>
              </a:rPr>
              <a:t>and “ ‘Let another take his office.’ </a:t>
            </a:r>
          </a:p>
        </p:txBody>
      </p:sp>
    </p:spTree>
    <p:extLst>
      <p:ext uri="{BB962C8B-B14F-4D97-AF65-F5344CB8AC3E}">
        <p14:creationId xmlns:p14="http://schemas.microsoft.com/office/powerpoint/2010/main" val="131738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126118" cy="646331"/>
          </a:xfrm>
          <a:prstGeom prst="rect">
            <a:avLst/>
          </a:prstGeom>
          <a:noFill/>
        </p:spPr>
        <p:txBody>
          <a:bodyPr wrap="none" rtlCol="0">
            <a:spAutoFit/>
          </a:bodyPr>
          <a:lstStyle/>
          <a:p>
            <a:r>
              <a:rPr lang="en-US" sz="3600" dirty="0">
                <a:solidFill>
                  <a:srgbClr val="FFFF00"/>
                </a:solidFill>
              </a:rPr>
              <a:t>Acts 1:12-26English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108543"/>
          </a:xfrm>
          <a:prstGeom prst="rect">
            <a:avLst/>
          </a:prstGeom>
          <a:noFill/>
        </p:spPr>
        <p:txBody>
          <a:bodyPr wrap="square" rtlCol="0">
            <a:spAutoFit/>
          </a:bodyPr>
          <a:lstStyle/>
          <a:p>
            <a:r>
              <a:rPr lang="en-US" sz="2800" dirty="0">
                <a:solidFill>
                  <a:schemeClr val="bg1"/>
                </a:solidFill>
              </a:rPr>
              <a:t>21 So one of the men who have accompanied us during all the time that the Lord Jesus went in and out among us, </a:t>
            </a:r>
          </a:p>
          <a:p>
            <a:r>
              <a:rPr lang="en-US" sz="2800" dirty="0">
                <a:solidFill>
                  <a:schemeClr val="bg1"/>
                </a:solidFill>
              </a:rPr>
              <a:t>22 beginning from the baptism of John until the day when he was taken up from us—one of these men must become with us a witness to his resurrection.” </a:t>
            </a:r>
          </a:p>
          <a:p>
            <a:r>
              <a:rPr lang="en-US" sz="2800" dirty="0">
                <a:solidFill>
                  <a:schemeClr val="bg1"/>
                </a:solidFill>
              </a:rPr>
              <a:t>23 And they put forward two, Joseph called Barsabbas, who was also called Justus, and Matthias. </a:t>
            </a:r>
          </a:p>
        </p:txBody>
      </p:sp>
    </p:spTree>
    <p:extLst>
      <p:ext uri="{BB962C8B-B14F-4D97-AF65-F5344CB8AC3E}">
        <p14:creationId xmlns:p14="http://schemas.microsoft.com/office/powerpoint/2010/main" val="375474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126118" cy="646331"/>
          </a:xfrm>
          <a:prstGeom prst="rect">
            <a:avLst/>
          </a:prstGeom>
          <a:noFill/>
        </p:spPr>
        <p:txBody>
          <a:bodyPr wrap="none" rtlCol="0">
            <a:spAutoFit/>
          </a:bodyPr>
          <a:lstStyle/>
          <a:p>
            <a:r>
              <a:rPr lang="en-US" sz="3600" dirty="0">
                <a:solidFill>
                  <a:srgbClr val="FFFF00"/>
                </a:solidFill>
              </a:rPr>
              <a:t>Acts 1:12-26English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677656"/>
          </a:xfrm>
          <a:prstGeom prst="rect">
            <a:avLst/>
          </a:prstGeom>
          <a:noFill/>
        </p:spPr>
        <p:txBody>
          <a:bodyPr wrap="square" rtlCol="0">
            <a:spAutoFit/>
          </a:bodyPr>
          <a:lstStyle/>
          <a:p>
            <a:r>
              <a:rPr lang="en-US" sz="2800" dirty="0">
                <a:solidFill>
                  <a:schemeClr val="bg1"/>
                </a:solidFill>
              </a:rPr>
              <a:t>24 And they prayed and said, “You, Lord, who know the hearts of all, show which one of these two you have chosen </a:t>
            </a:r>
          </a:p>
          <a:p>
            <a:r>
              <a:rPr lang="en-US" sz="2800" dirty="0">
                <a:solidFill>
                  <a:schemeClr val="bg1"/>
                </a:solidFill>
              </a:rPr>
              <a:t>25 to take the place in this ministry and apostleship from which Judas turned aside to go to his own place.” </a:t>
            </a:r>
          </a:p>
          <a:p>
            <a:r>
              <a:rPr lang="en-US" sz="2800" dirty="0">
                <a:solidFill>
                  <a:schemeClr val="bg1"/>
                </a:solidFill>
              </a:rPr>
              <a:t>26 And they cast lots for them, and the lot fell on Matthias, and he was numbered with the eleven apostles.</a:t>
            </a:r>
          </a:p>
        </p:txBody>
      </p:sp>
    </p:spTree>
    <p:extLst>
      <p:ext uri="{BB962C8B-B14F-4D97-AF65-F5344CB8AC3E}">
        <p14:creationId xmlns:p14="http://schemas.microsoft.com/office/powerpoint/2010/main" val="231878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591</Words>
  <Application>Microsoft Macintosh PowerPoint</Application>
  <PresentationFormat>Widescreen</PresentationFormat>
  <Paragraphs>74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3</cp:revision>
  <cp:lastPrinted>2019-01-06T14:43:12Z</cp:lastPrinted>
  <dcterms:created xsi:type="dcterms:W3CDTF">2019-01-06T14:26:51Z</dcterms:created>
  <dcterms:modified xsi:type="dcterms:W3CDTF">2019-01-06T14:43:55Z</dcterms:modified>
</cp:coreProperties>
</file>