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64" r:id="rId2"/>
    <p:sldId id="463" r:id="rId3"/>
    <p:sldId id="492" r:id="rId4"/>
    <p:sldId id="475" r:id="rId5"/>
    <p:sldId id="474" r:id="rId6"/>
    <p:sldId id="486" r:id="rId7"/>
    <p:sldId id="487" r:id="rId8"/>
    <p:sldId id="488" r:id="rId9"/>
    <p:sldId id="489" r:id="rId10"/>
    <p:sldId id="490" r:id="rId11"/>
    <p:sldId id="491" r:id="rId12"/>
    <p:sldId id="496" r:id="rId13"/>
    <p:sldId id="416" r:id="rId14"/>
    <p:sldId id="493" r:id="rId15"/>
    <p:sldId id="494" r:id="rId16"/>
    <p:sldId id="495" r:id="rId17"/>
    <p:sldId id="497"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B92"/>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8" autoAdjust="0"/>
    <p:restoredTop sz="94660"/>
  </p:normalViewPr>
  <p:slideViewPr>
    <p:cSldViewPr snapToGrid="0">
      <p:cViewPr varScale="1">
        <p:scale>
          <a:sx n="105" d="100"/>
          <a:sy n="105" d="100"/>
        </p:scale>
        <p:origin x="216" y="3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1/13/19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1/13/19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212113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269763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119883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268478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19738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347182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264765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1064141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402880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424364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57968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85952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122615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94584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25070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188164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23095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1/13/19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1/13/19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noycadcoin.blogspot.com/2014/01/revit-structure-tool-to-succes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9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3;&#10;&#13;&#10;Description automatically generated">
            <a:extLst>
              <a:ext uri="{FF2B5EF4-FFF2-40B4-BE49-F238E27FC236}">
                <a16:creationId xmlns:a16="http://schemas.microsoft.com/office/drawing/2014/main" id="{39ED5BAE-EC98-CB41-B08D-7E30A5BF26FF}"/>
              </a:ext>
            </a:extLst>
          </p:cNvPr>
          <p:cNvPicPr>
            <a:picLocks noChangeAspect="1"/>
          </p:cNvPicPr>
          <p:nvPr/>
        </p:nvPicPr>
        <p:blipFill rotWithShape="1">
          <a:blip r:embed="rId3">
            <a:extLst>
              <a:ext uri="{28A0092B-C50C-407E-A947-70E740481C1C}">
                <a14:useLocalDpi xmlns:a14="http://schemas.microsoft.com/office/drawing/2010/main" val="0"/>
              </a:ext>
            </a:extLst>
          </a:blip>
          <a:srcRect l="4041" t="9198" r="3981" b="8735"/>
          <a:stretch/>
        </p:blipFill>
        <p:spPr>
          <a:xfrm>
            <a:off x="946355" y="672119"/>
            <a:ext cx="10299289" cy="5513762"/>
          </a:xfrm>
          <a:prstGeom prst="rect">
            <a:avLst/>
          </a:prstGeom>
        </p:spPr>
      </p:pic>
    </p:spTree>
    <p:extLst>
      <p:ext uri="{BB962C8B-B14F-4D97-AF65-F5344CB8AC3E}">
        <p14:creationId xmlns:p14="http://schemas.microsoft.com/office/powerpoint/2010/main" val="250887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6996274" cy="646331"/>
          </a:xfrm>
          <a:prstGeom prst="rect">
            <a:avLst/>
          </a:prstGeom>
          <a:noFill/>
        </p:spPr>
        <p:txBody>
          <a:bodyPr wrap="none" rtlCol="0">
            <a:spAutoFit/>
          </a:bodyPr>
          <a:lstStyle/>
          <a:p>
            <a:r>
              <a:rPr lang="en-US" sz="3600" dirty="0">
                <a:solidFill>
                  <a:srgbClr val="FFFF00"/>
                </a:solidFill>
              </a:rPr>
              <a:t>Acts 3:1-26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2677656"/>
          </a:xfrm>
          <a:prstGeom prst="rect">
            <a:avLst/>
          </a:prstGeom>
          <a:noFill/>
        </p:spPr>
        <p:txBody>
          <a:bodyPr wrap="square" rtlCol="0">
            <a:spAutoFit/>
          </a:bodyPr>
          <a:lstStyle/>
          <a:p>
            <a:r>
              <a:rPr lang="en-US" sz="2800" dirty="0">
                <a:solidFill>
                  <a:schemeClr val="bg1"/>
                </a:solidFill>
              </a:rPr>
              <a:t>22 Moses said, ‘The Lord God will raise up for you a prophet like me from your brothers. You shall listen to him in whatever he tells you. </a:t>
            </a:r>
          </a:p>
          <a:p>
            <a:r>
              <a:rPr lang="en-US" sz="2800" dirty="0">
                <a:solidFill>
                  <a:schemeClr val="bg1"/>
                </a:solidFill>
              </a:rPr>
              <a:t>23 And it shall be that every soul who does not listen to that prophet shall be destroyed from the people.’ </a:t>
            </a:r>
          </a:p>
          <a:p>
            <a:r>
              <a:rPr lang="en-US" sz="2800" dirty="0">
                <a:solidFill>
                  <a:schemeClr val="bg1"/>
                </a:solidFill>
              </a:rPr>
              <a:t>24 And all the prophets who have spoken, from Samuel and those who came after him, also proclaimed these days. </a:t>
            </a:r>
          </a:p>
        </p:txBody>
      </p:sp>
    </p:spTree>
    <p:extLst>
      <p:ext uri="{BB962C8B-B14F-4D97-AF65-F5344CB8AC3E}">
        <p14:creationId xmlns:p14="http://schemas.microsoft.com/office/powerpoint/2010/main" val="185618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6996274" cy="646331"/>
          </a:xfrm>
          <a:prstGeom prst="rect">
            <a:avLst/>
          </a:prstGeom>
          <a:noFill/>
        </p:spPr>
        <p:txBody>
          <a:bodyPr wrap="none" rtlCol="0">
            <a:spAutoFit/>
          </a:bodyPr>
          <a:lstStyle/>
          <a:p>
            <a:r>
              <a:rPr lang="en-US" sz="3600" dirty="0">
                <a:solidFill>
                  <a:srgbClr val="FFFF00"/>
                </a:solidFill>
              </a:rPr>
              <a:t>Acts 3:1-26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2246769"/>
          </a:xfrm>
          <a:prstGeom prst="rect">
            <a:avLst/>
          </a:prstGeom>
          <a:noFill/>
        </p:spPr>
        <p:txBody>
          <a:bodyPr wrap="square" rtlCol="0">
            <a:spAutoFit/>
          </a:bodyPr>
          <a:lstStyle/>
          <a:p>
            <a:r>
              <a:rPr lang="en-US" sz="2800" dirty="0">
                <a:solidFill>
                  <a:schemeClr val="bg1"/>
                </a:solidFill>
              </a:rPr>
              <a:t>25 You are the sons of the prophets and of the covenant that God made with your fathers, saying to Abraham, ‘And in your offspring shall all the families of the earth be blessed.’ </a:t>
            </a:r>
          </a:p>
          <a:p>
            <a:r>
              <a:rPr lang="en-US" sz="2800" dirty="0">
                <a:solidFill>
                  <a:schemeClr val="bg1"/>
                </a:solidFill>
              </a:rPr>
              <a:t>26 God, having raised up his servant, sent him to you first, to bless you by turning every one of you from your wickedness.”</a:t>
            </a:r>
          </a:p>
        </p:txBody>
      </p:sp>
    </p:spTree>
    <p:extLst>
      <p:ext uri="{BB962C8B-B14F-4D97-AF65-F5344CB8AC3E}">
        <p14:creationId xmlns:p14="http://schemas.microsoft.com/office/powerpoint/2010/main" val="257283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hand&#13;&#10;&#13;&#10;Description automatically generated">
            <a:extLst>
              <a:ext uri="{FF2B5EF4-FFF2-40B4-BE49-F238E27FC236}">
                <a16:creationId xmlns:a16="http://schemas.microsoft.com/office/drawing/2014/main" id="{69EB68D5-85CE-D942-9281-7B5E489BA2DF}"/>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DABCB77F-F547-1847-9258-EB46DF17A4E1}"/>
              </a:ext>
            </a:extLst>
          </p:cNvPr>
          <p:cNvSpPr txBox="1"/>
          <p:nvPr/>
        </p:nvSpPr>
        <p:spPr>
          <a:xfrm>
            <a:off x="5863151" y="950797"/>
            <a:ext cx="5463397" cy="1831271"/>
          </a:xfrm>
          <a:prstGeom prst="rect">
            <a:avLst/>
          </a:prstGeom>
          <a:noFill/>
        </p:spPr>
        <p:txBody>
          <a:bodyPr wrap="square" rtlCol="0">
            <a:spAutoFit/>
          </a:bodyPr>
          <a:lstStyle/>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Ministry </a:t>
            </a:r>
          </a:p>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Take-Aways</a:t>
            </a:r>
          </a:p>
        </p:txBody>
      </p:sp>
      <p:sp>
        <p:nvSpPr>
          <p:cNvPr id="11" name="TextBox 10">
            <a:extLst>
              <a:ext uri="{FF2B5EF4-FFF2-40B4-BE49-F238E27FC236}">
                <a16:creationId xmlns:a16="http://schemas.microsoft.com/office/drawing/2014/main" id="{C04FD62F-3E42-6246-AAF3-D9BEE384B343}"/>
              </a:ext>
            </a:extLst>
          </p:cNvPr>
          <p:cNvSpPr txBox="1"/>
          <p:nvPr/>
        </p:nvSpPr>
        <p:spPr>
          <a:xfrm>
            <a:off x="5634010" y="3187852"/>
            <a:ext cx="5921680" cy="769441"/>
          </a:xfrm>
          <a:prstGeom prst="rect">
            <a:avLst/>
          </a:prstGeom>
          <a:noFill/>
        </p:spPr>
        <p:txBody>
          <a:bodyPr wrap="square" rtlCol="0">
            <a:spAutoFit/>
          </a:bodyPr>
          <a:lstStyle/>
          <a:p>
            <a:pPr algn="ctr">
              <a:spcAft>
                <a:spcPts val="600"/>
              </a:spcAft>
            </a:pPr>
            <a:r>
              <a:rPr lang="en-US" sz="4400" b="1" dirty="0">
                <a:ln w="0"/>
                <a:solidFill>
                  <a:srgbClr val="FF8834"/>
                </a:solidFill>
                <a:effectLst>
                  <a:outerShdw blurRad="50800" dist="63500" dir="5400000" algn="t" rotWithShape="0">
                    <a:prstClr val="black">
                      <a:alpha val="70000"/>
                    </a:prstClr>
                  </a:outerShdw>
                </a:effectLst>
                <a:latin typeface="Roboto Slab" pitchFamily="2" charset="0"/>
                <a:ea typeface="Roboto Slab" pitchFamily="2" charset="0"/>
              </a:rPr>
              <a:t>Acts 3:1-26</a:t>
            </a:r>
          </a:p>
        </p:txBody>
      </p:sp>
    </p:spTree>
    <p:extLst>
      <p:ext uri="{BB962C8B-B14F-4D97-AF65-F5344CB8AC3E}">
        <p14:creationId xmlns:p14="http://schemas.microsoft.com/office/powerpoint/2010/main" val="329209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4016484"/>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Ministry Take-Aways</a:t>
            </a:r>
          </a:p>
          <a:p>
            <a:pPr algn="ct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Take Away #1</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God Desires Us to be Faithful with the Ministry Opportunities He Gives</a:t>
            </a:r>
          </a:p>
        </p:txBody>
      </p:sp>
    </p:spTree>
    <p:extLst>
      <p:ext uri="{BB962C8B-B14F-4D97-AF65-F5344CB8AC3E}">
        <p14:creationId xmlns:p14="http://schemas.microsoft.com/office/powerpoint/2010/main" val="373543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4016484"/>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Ministry Take-Aways</a:t>
            </a:r>
          </a:p>
          <a:p>
            <a:pPr algn="ct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Take Away #2 </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We Cannot Minister to Others Effectively Apart from the Power God Supplies</a:t>
            </a:r>
          </a:p>
        </p:txBody>
      </p:sp>
    </p:spTree>
    <p:extLst>
      <p:ext uri="{BB962C8B-B14F-4D97-AF65-F5344CB8AC3E}">
        <p14:creationId xmlns:p14="http://schemas.microsoft.com/office/powerpoint/2010/main" val="173347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4016484"/>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Ministry Take-Aways</a:t>
            </a:r>
          </a:p>
          <a:p>
            <a:pPr algn="ct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Take Away #3 </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Service for Jesus Begins with Self-Denial and Centers on Him</a:t>
            </a:r>
          </a:p>
        </p:txBody>
      </p:sp>
    </p:spTree>
    <p:extLst>
      <p:ext uri="{BB962C8B-B14F-4D97-AF65-F5344CB8AC3E}">
        <p14:creationId xmlns:p14="http://schemas.microsoft.com/office/powerpoint/2010/main" val="352392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hand&#10;&#10;Description automatically generated">
            <a:extLst>
              <a:ext uri="{FF2B5EF4-FFF2-40B4-BE49-F238E27FC236}">
                <a16:creationId xmlns:a16="http://schemas.microsoft.com/office/drawing/2014/main" id="{952323DE-C3D9-634E-93DF-440BA07FA188}"/>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04577B1A-CC60-3948-B057-93A0272D9C92}"/>
              </a:ext>
            </a:extLst>
          </p:cNvPr>
          <p:cNvSpPr/>
          <p:nvPr/>
        </p:nvSpPr>
        <p:spPr>
          <a:xfrm>
            <a:off x="20" y="1"/>
            <a:ext cx="1219198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16C185-5B3E-9F48-A3DD-07AA6B27EBF1}"/>
              </a:ext>
            </a:extLst>
          </p:cNvPr>
          <p:cNvSpPr txBox="1"/>
          <p:nvPr/>
        </p:nvSpPr>
        <p:spPr>
          <a:xfrm>
            <a:off x="281806" y="655608"/>
            <a:ext cx="11628408" cy="4093428"/>
          </a:xfrm>
          <a:prstGeom prst="rect">
            <a:avLst/>
          </a:prstGeom>
          <a:noFill/>
        </p:spPr>
        <p:txBody>
          <a:bodyPr wrap="square" rtlCol="0">
            <a:spAutoFit/>
          </a:bodyPr>
          <a:lstStyle/>
          <a:p>
            <a:pPr algn="ctr">
              <a:spcAft>
                <a:spcPts val="600"/>
              </a:spcAft>
            </a:pPr>
            <a:r>
              <a:rPr lang="en-US" sz="5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Ministry Take-Aways</a:t>
            </a:r>
          </a:p>
          <a:p>
            <a:pPr algn="ct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FFC000"/>
                </a:solidFill>
                <a:effectLst>
                  <a:outerShdw blurRad="50800" dist="63500" dir="5400000" algn="t" rotWithShape="0">
                    <a:prstClr val="black">
                      <a:alpha val="70000"/>
                    </a:prstClr>
                  </a:outerShdw>
                </a:effectLst>
                <a:latin typeface="Roboto Slab" pitchFamily="2" charset="0"/>
                <a:ea typeface="Roboto Slab" pitchFamily="2" charset="0"/>
              </a:rPr>
              <a:t>Take Away #4 </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Word (Gospel) and Deed (Service) </a:t>
            </a:r>
          </a:p>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Go Together</a:t>
            </a:r>
          </a:p>
        </p:txBody>
      </p:sp>
    </p:spTree>
    <p:extLst>
      <p:ext uri="{BB962C8B-B14F-4D97-AF65-F5344CB8AC3E}">
        <p14:creationId xmlns:p14="http://schemas.microsoft.com/office/powerpoint/2010/main" val="81180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hand&#13;&#10;&#13;&#10;Description automatically generated">
            <a:extLst>
              <a:ext uri="{FF2B5EF4-FFF2-40B4-BE49-F238E27FC236}">
                <a16:creationId xmlns:a16="http://schemas.microsoft.com/office/drawing/2014/main" id="{69EB68D5-85CE-D942-9281-7B5E489BA2DF}"/>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DABCB77F-F547-1847-9258-EB46DF17A4E1}"/>
              </a:ext>
            </a:extLst>
          </p:cNvPr>
          <p:cNvSpPr txBox="1"/>
          <p:nvPr/>
        </p:nvSpPr>
        <p:spPr>
          <a:xfrm>
            <a:off x="5863151" y="950797"/>
            <a:ext cx="5463397" cy="1831271"/>
          </a:xfrm>
          <a:prstGeom prst="rect">
            <a:avLst/>
          </a:prstGeom>
          <a:noFill/>
        </p:spPr>
        <p:txBody>
          <a:bodyPr wrap="square" rtlCol="0">
            <a:spAutoFit/>
          </a:bodyPr>
          <a:lstStyle/>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Ministry </a:t>
            </a:r>
          </a:p>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Take-Aways</a:t>
            </a:r>
          </a:p>
        </p:txBody>
      </p:sp>
      <p:sp>
        <p:nvSpPr>
          <p:cNvPr id="11" name="TextBox 10">
            <a:extLst>
              <a:ext uri="{FF2B5EF4-FFF2-40B4-BE49-F238E27FC236}">
                <a16:creationId xmlns:a16="http://schemas.microsoft.com/office/drawing/2014/main" id="{C04FD62F-3E42-6246-AAF3-D9BEE384B343}"/>
              </a:ext>
            </a:extLst>
          </p:cNvPr>
          <p:cNvSpPr txBox="1"/>
          <p:nvPr/>
        </p:nvSpPr>
        <p:spPr>
          <a:xfrm>
            <a:off x="5634010" y="3187852"/>
            <a:ext cx="5921680" cy="769441"/>
          </a:xfrm>
          <a:prstGeom prst="rect">
            <a:avLst/>
          </a:prstGeom>
          <a:noFill/>
        </p:spPr>
        <p:txBody>
          <a:bodyPr wrap="square" rtlCol="0">
            <a:spAutoFit/>
          </a:bodyPr>
          <a:lstStyle/>
          <a:p>
            <a:pPr algn="ctr">
              <a:spcAft>
                <a:spcPts val="600"/>
              </a:spcAft>
            </a:pPr>
            <a:r>
              <a:rPr lang="en-US" sz="4400" b="1" dirty="0">
                <a:ln w="0"/>
                <a:solidFill>
                  <a:srgbClr val="FF8834"/>
                </a:solidFill>
                <a:effectLst>
                  <a:outerShdw blurRad="50800" dist="63500" dir="5400000" algn="t" rotWithShape="0">
                    <a:prstClr val="black">
                      <a:alpha val="70000"/>
                    </a:prstClr>
                  </a:outerShdw>
                </a:effectLst>
                <a:latin typeface="Roboto Slab" pitchFamily="2" charset="0"/>
                <a:ea typeface="Roboto Slab" pitchFamily="2" charset="0"/>
              </a:rPr>
              <a:t>Acts 3:1-26</a:t>
            </a:r>
          </a:p>
        </p:txBody>
      </p:sp>
    </p:spTree>
    <p:extLst>
      <p:ext uri="{BB962C8B-B14F-4D97-AF65-F5344CB8AC3E}">
        <p14:creationId xmlns:p14="http://schemas.microsoft.com/office/powerpoint/2010/main" val="115697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screenshot of a social media post&#13;&#10;&#13;&#10;Description automatically generated">
            <a:extLst>
              <a:ext uri="{FF2B5EF4-FFF2-40B4-BE49-F238E27FC236}">
                <a16:creationId xmlns:a16="http://schemas.microsoft.com/office/drawing/2014/main" id="{4D0AF877-8379-8546-8C26-2753E7E5D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11" y="502042"/>
            <a:ext cx="10263576" cy="5875897"/>
          </a:xfrm>
          <a:prstGeom prst="rect">
            <a:avLst/>
          </a:prstGeom>
        </p:spPr>
      </p:pic>
    </p:spTree>
    <p:extLst>
      <p:ext uri="{BB962C8B-B14F-4D97-AF65-F5344CB8AC3E}">
        <p14:creationId xmlns:p14="http://schemas.microsoft.com/office/powerpoint/2010/main" val="139394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Revit - A Tool to Success | Pinoy CAD+Coin">
            <a:extLst>
              <a:ext uri="{FF2B5EF4-FFF2-40B4-BE49-F238E27FC236}">
                <a16:creationId xmlns:a16="http://schemas.microsoft.com/office/drawing/2014/main" id="{B751E4BC-53DB-624C-9655-08443BE6C6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9382" y="1095419"/>
            <a:ext cx="4047843" cy="3298990"/>
          </a:xfrm>
          <a:prstGeom prst="rect">
            <a:avLst/>
          </a:prstGeom>
        </p:spPr>
      </p:pic>
      <p:sp>
        <p:nvSpPr>
          <p:cNvPr id="4" name="TextBox 3">
            <a:extLst>
              <a:ext uri="{FF2B5EF4-FFF2-40B4-BE49-F238E27FC236}">
                <a16:creationId xmlns:a16="http://schemas.microsoft.com/office/drawing/2014/main" id="{B3DCE8CF-29CD-417C-88E8-3D6151555E23}"/>
              </a:ext>
            </a:extLst>
          </p:cNvPr>
          <p:cNvSpPr txBox="1"/>
          <p:nvPr/>
        </p:nvSpPr>
        <p:spPr>
          <a:xfrm>
            <a:off x="5589968" y="4859946"/>
            <a:ext cx="6024154" cy="1277273"/>
          </a:xfrm>
          <a:prstGeom prst="rect">
            <a:avLst/>
          </a:prstGeom>
          <a:noFill/>
        </p:spPr>
        <p:txBody>
          <a:bodyPr wrap="square" rtlCol="0">
            <a:spAutoFit/>
          </a:bodyPr>
          <a:lstStyle/>
          <a:p>
            <a:pPr algn="ctr">
              <a:spcAft>
                <a:spcPts val="600"/>
              </a:spcAft>
            </a:pPr>
            <a:r>
              <a:rPr lang="en-US" sz="3600" b="1" dirty="0">
                <a:solidFill>
                  <a:schemeClr val="accent4"/>
                </a:solidFill>
              </a:rPr>
              <a:t>Interested?  Email us at </a:t>
            </a:r>
          </a:p>
          <a:p>
            <a:pPr algn="ctr">
              <a:spcAft>
                <a:spcPts val="600"/>
              </a:spcAft>
            </a:pPr>
            <a:r>
              <a:rPr lang="en-US" sz="3600" b="1" dirty="0" err="1">
                <a:solidFill>
                  <a:schemeClr val="accent4"/>
                </a:solidFill>
              </a:rPr>
              <a:t>Applications@DarbyCreek.org</a:t>
            </a:r>
            <a:endParaRPr lang="en-US" sz="3600" b="1" dirty="0">
              <a:solidFill>
                <a:schemeClr val="accent4"/>
              </a:solidFill>
            </a:endParaRPr>
          </a:p>
        </p:txBody>
      </p:sp>
      <p:sp>
        <p:nvSpPr>
          <p:cNvPr id="18" name="TextBox 17">
            <a:extLst>
              <a:ext uri="{FF2B5EF4-FFF2-40B4-BE49-F238E27FC236}">
                <a16:creationId xmlns:a16="http://schemas.microsoft.com/office/drawing/2014/main" id="{E81AFC3C-EB63-E043-9143-1E64671C9388}"/>
              </a:ext>
            </a:extLst>
          </p:cNvPr>
          <p:cNvSpPr txBox="1"/>
          <p:nvPr/>
        </p:nvSpPr>
        <p:spPr>
          <a:xfrm>
            <a:off x="6717792" y="704223"/>
            <a:ext cx="4689515" cy="3631763"/>
          </a:xfrm>
          <a:prstGeom prst="rect">
            <a:avLst/>
          </a:prstGeom>
          <a:noFill/>
        </p:spPr>
        <p:txBody>
          <a:bodyPr wrap="square" rtlCol="0">
            <a:spAutoFit/>
          </a:bodyPr>
          <a:lstStyle/>
          <a:p>
            <a:pPr algn="ctr">
              <a:spcAft>
                <a:spcPts val="600"/>
              </a:spcAft>
            </a:pPr>
            <a:r>
              <a:rPr lang="en-US" sz="4400" b="1" dirty="0">
                <a:solidFill>
                  <a:schemeClr val="bg1"/>
                </a:solidFill>
              </a:rPr>
              <a:t>Part-time Youth Ministry Leader &amp; </a:t>
            </a:r>
          </a:p>
          <a:p>
            <a:pPr algn="ctr">
              <a:spcAft>
                <a:spcPts val="600"/>
              </a:spcAft>
            </a:pPr>
            <a:r>
              <a:rPr lang="en-US" sz="4400" b="1" dirty="0">
                <a:solidFill>
                  <a:schemeClr val="bg1"/>
                </a:solidFill>
              </a:rPr>
              <a:t>Administrative Assistant</a:t>
            </a:r>
          </a:p>
          <a:p>
            <a:pPr algn="ctr">
              <a:spcAft>
                <a:spcPts val="600"/>
              </a:spcAft>
            </a:pPr>
            <a:r>
              <a:rPr lang="en-US" sz="4400" b="1" dirty="0">
                <a:solidFill>
                  <a:schemeClr val="bg1"/>
                </a:solidFill>
              </a:rPr>
              <a:t>(16-20 hours / </a:t>
            </a:r>
            <a:r>
              <a:rPr lang="en-US" sz="4400" b="1" dirty="0" err="1">
                <a:solidFill>
                  <a:schemeClr val="bg1"/>
                </a:solidFill>
              </a:rPr>
              <a:t>wk</a:t>
            </a:r>
            <a:r>
              <a:rPr lang="en-US" sz="4400" b="1" dirty="0">
                <a:solidFill>
                  <a:schemeClr val="bg1"/>
                </a:solidFill>
              </a:rPr>
              <a:t>)</a:t>
            </a:r>
          </a:p>
        </p:txBody>
      </p:sp>
    </p:spTree>
    <p:extLst>
      <p:ext uri="{BB962C8B-B14F-4D97-AF65-F5344CB8AC3E}">
        <p14:creationId xmlns:p14="http://schemas.microsoft.com/office/powerpoint/2010/main" val="255649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hand&#13;&#10;&#13;&#10;Description automatically generated">
            <a:extLst>
              <a:ext uri="{FF2B5EF4-FFF2-40B4-BE49-F238E27FC236}">
                <a16:creationId xmlns:a16="http://schemas.microsoft.com/office/drawing/2014/main" id="{69EB68D5-85CE-D942-9281-7B5E489BA2DF}"/>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DABCB77F-F547-1847-9258-EB46DF17A4E1}"/>
              </a:ext>
            </a:extLst>
          </p:cNvPr>
          <p:cNvSpPr txBox="1"/>
          <p:nvPr/>
        </p:nvSpPr>
        <p:spPr>
          <a:xfrm>
            <a:off x="5863151" y="950797"/>
            <a:ext cx="5463397" cy="1831271"/>
          </a:xfrm>
          <a:prstGeom prst="rect">
            <a:avLst/>
          </a:prstGeom>
          <a:noFill/>
        </p:spPr>
        <p:txBody>
          <a:bodyPr wrap="square" rtlCol="0">
            <a:spAutoFit/>
          </a:bodyPr>
          <a:lstStyle/>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Ministry </a:t>
            </a:r>
          </a:p>
          <a:p>
            <a:pPr algn="ctr">
              <a:spcAft>
                <a:spcPts val="600"/>
              </a:spcAft>
            </a:pP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Take-Aways</a:t>
            </a:r>
          </a:p>
        </p:txBody>
      </p:sp>
      <p:sp>
        <p:nvSpPr>
          <p:cNvPr id="11" name="TextBox 10">
            <a:extLst>
              <a:ext uri="{FF2B5EF4-FFF2-40B4-BE49-F238E27FC236}">
                <a16:creationId xmlns:a16="http://schemas.microsoft.com/office/drawing/2014/main" id="{C04FD62F-3E42-6246-AAF3-D9BEE384B343}"/>
              </a:ext>
            </a:extLst>
          </p:cNvPr>
          <p:cNvSpPr txBox="1"/>
          <p:nvPr/>
        </p:nvSpPr>
        <p:spPr>
          <a:xfrm>
            <a:off x="5634010" y="3187852"/>
            <a:ext cx="5921680" cy="769441"/>
          </a:xfrm>
          <a:prstGeom prst="rect">
            <a:avLst/>
          </a:prstGeom>
          <a:noFill/>
        </p:spPr>
        <p:txBody>
          <a:bodyPr wrap="square" rtlCol="0">
            <a:spAutoFit/>
          </a:bodyPr>
          <a:lstStyle/>
          <a:p>
            <a:pPr algn="ctr">
              <a:spcAft>
                <a:spcPts val="600"/>
              </a:spcAft>
            </a:pPr>
            <a:r>
              <a:rPr lang="en-US" sz="4400" b="1" dirty="0">
                <a:ln w="0"/>
                <a:solidFill>
                  <a:srgbClr val="FF8834"/>
                </a:solidFill>
                <a:effectLst>
                  <a:outerShdw blurRad="50800" dist="63500" dir="5400000" algn="t" rotWithShape="0">
                    <a:prstClr val="black">
                      <a:alpha val="70000"/>
                    </a:prstClr>
                  </a:outerShdw>
                </a:effectLst>
                <a:latin typeface="Roboto Slab" pitchFamily="2" charset="0"/>
                <a:ea typeface="Roboto Slab" pitchFamily="2" charset="0"/>
              </a:rPr>
              <a:t>Acts 3:1-26</a:t>
            </a:r>
          </a:p>
        </p:txBody>
      </p:sp>
    </p:spTree>
    <p:extLst>
      <p:ext uri="{BB962C8B-B14F-4D97-AF65-F5344CB8AC3E}">
        <p14:creationId xmlns:p14="http://schemas.microsoft.com/office/powerpoint/2010/main" val="349041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6996274" cy="646331"/>
          </a:xfrm>
          <a:prstGeom prst="rect">
            <a:avLst/>
          </a:prstGeom>
          <a:noFill/>
        </p:spPr>
        <p:txBody>
          <a:bodyPr wrap="none" rtlCol="0">
            <a:spAutoFit/>
          </a:bodyPr>
          <a:lstStyle/>
          <a:p>
            <a:r>
              <a:rPr lang="en-US" sz="3600" dirty="0">
                <a:solidFill>
                  <a:srgbClr val="FFFF00"/>
                </a:solidFill>
              </a:rPr>
              <a:t>Acts 3:1-26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539430"/>
          </a:xfrm>
          <a:prstGeom prst="rect">
            <a:avLst/>
          </a:prstGeom>
          <a:noFill/>
        </p:spPr>
        <p:txBody>
          <a:bodyPr wrap="square" rtlCol="0">
            <a:spAutoFit/>
          </a:bodyPr>
          <a:lstStyle/>
          <a:p>
            <a:r>
              <a:rPr lang="en-US" sz="2800" dirty="0">
                <a:solidFill>
                  <a:schemeClr val="bg1"/>
                </a:solidFill>
              </a:rPr>
              <a:t>1 Now Peter and John were going up to the temple at the hour of prayer, the ninth hour. </a:t>
            </a:r>
          </a:p>
          <a:p>
            <a:r>
              <a:rPr lang="en-US" sz="2800" dirty="0">
                <a:solidFill>
                  <a:schemeClr val="bg1"/>
                </a:solidFill>
              </a:rPr>
              <a:t>2 And a man lame from birth was being carried, whom they laid daily at the gate of the temple that is called the Beautiful Gate to ask alms of those entering the temple. </a:t>
            </a:r>
          </a:p>
          <a:p>
            <a:r>
              <a:rPr lang="en-US" sz="2800" dirty="0">
                <a:solidFill>
                  <a:schemeClr val="bg1"/>
                </a:solidFill>
              </a:rPr>
              <a:t>3 Seeing Peter and John about to go into the temple, he asked to receive alms. </a:t>
            </a:r>
          </a:p>
          <a:p>
            <a:r>
              <a:rPr lang="en-US" sz="2800" dirty="0">
                <a:solidFill>
                  <a:schemeClr val="bg1"/>
                </a:solidFill>
              </a:rPr>
              <a:t>4 And Peter directed his gaze at him, as did John, and said, “Look at us.” </a:t>
            </a:r>
          </a:p>
        </p:txBody>
      </p:sp>
    </p:spTree>
    <p:extLst>
      <p:ext uri="{BB962C8B-B14F-4D97-AF65-F5344CB8AC3E}">
        <p14:creationId xmlns:p14="http://schemas.microsoft.com/office/powerpoint/2010/main" val="118686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6996274" cy="646331"/>
          </a:xfrm>
          <a:prstGeom prst="rect">
            <a:avLst/>
          </a:prstGeom>
          <a:noFill/>
        </p:spPr>
        <p:txBody>
          <a:bodyPr wrap="none" rtlCol="0">
            <a:spAutoFit/>
          </a:bodyPr>
          <a:lstStyle/>
          <a:p>
            <a:r>
              <a:rPr lang="en-US" sz="3600" dirty="0">
                <a:solidFill>
                  <a:srgbClr val="FFFF00"/>
                </a:solidFill>
              </a:rPr>
              <a:t>Acts 3:1-26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970318"/>
          </a:xfrm>
          <a:prstGeom prst="rect">
            <a:avLst/>
          </a:prstGeom>
          <a:noFill/>
        </p:spPr>
        <p:txBody>
          <a:bodyPr wrap="square" rtlCol="0">
            <a:spAutoFit/>
          </a:bodyPr>
          <a:lstStyle/>
          <a:p>
            <a:r>
              <a:rPr lang="en-US" sz="2800" dirty="0">
                <a:solidFill>
                  <a:schemeClr val="bg1"/>
                </a:solidFill>
              </a:rPr>
              <a:t>5 And he fixed his attention on them, expecting to receive something from them. </a:t>
            </a:r>
          </a:p>
          <a:p>
            <a:r>
              <a:rPr lang="en-US" sz="2800" dirty="0">
                <a:solidFill>
                  <a:schemeClr val="bg1"/>
                </a:solidFill>
              </a:rPr>
              <a:t>6 But Peter said, “I have no silver and gold, but what I do have I give to you. In the name of Jesus Christ of Nazareth, rise up and walk!” </a:t>
            </a:r>
          </a:p>
          <a:p>
            <a:r>
              <a:rPr lang="en-US" sz="2800" dirty="0">
                <a:solidFill>
                  <a:schemeClr val="bg1"/>
                </a:solidFill>
              </a:rPr>
              <a:t>7 And he took him by the right hand and raised him up, and immediately his feet and ankles were made strong. </a:t>
            </a:r>
          </a:p>
          <a:p>
            <a:r>
              <a:rPr lang="en-US" sz="2800" dirty="0">
                <a:solidFill>
                  <a:schemeClr val="bg1"/>
                </a:solidFill>
              </a:rPr>
              <a:t>8 And leaping up, he stood and began to walk, and entered the temple with them, walking and leaping and praising God. </a:t>
            </a:r>
          </a:p>
          <a:p>
            <a:r>
              <a:rPr lang="en-US" sz="2800" dirty="0">
                <a:solidFill>
                  <a:schemeClr val="bg1"/>
                </a:solidFill>
              </a:rPr>
              <a:t>9 And all the people saw him walking and praising God, </a:t>
            </a:r>
          </a:p>
        </p:txBody>
      </p:sp>
    </p:spTree>
    <p:extLst>
      <p:ext uri="{BB962C8B-B14F-4D97-AF65-F5344CB8AC3E}">
        <p14:creationId xmlns:p14="http://schemas.microsoft.com/office/powerpoint/2010/main" val="49649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6996274" cy="646331"/>
          </a:xfrm>
          <a:prstGeom prst="rect">
            <a:avLst/>
          </a:prstGeom>
          <a:noFill/>
        </p:spPr>
        <p:txBody>
          <a:bodyPr wrap="none" rtlCol="0">
            <a:spAutoFit/>
          </a:bodyPr>
          <a:lstStyle/>
          <a:p>
            <a:r>
              <a:rPr lang="en-US" sz="3600" dirty="0">
                <a:solidFill>
                  <a:srgbClr val="FFFF00"/>
                </a:solidFill>
              </a:rPr>
              <a:t>Acts 3:1-26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539430"/>
          </a:xfrm>
          <a:prstGeom prst="rect">
            <a:avLst/>
          </a:prstGeom>
          <a:noFill/>
        </p:spPr>
        <p:txBody>
          <a:bodyPr wrap="square" rtlCol="0">
            <a:spAutoFit/>
          </a:bodyPr>
          <a:lstStyle/>
          <a:p>
            <a:r>
              <a:rPr lang="en-US" sz="2800" dirty="0">
                <a:solidFill>
                  <a:schemeClr val="bg1"/>
                </a:solidFill>
              </a:rPr>
              <a:t>10 and recognized him as the one who sat at the Beautiful Gate of the temple, asking for alms. And they were filled with wonder and amazement at what had happened to him.</a:t>
            </a:r>
          </a:p>
          <a:p>
            <a:r>
              <a:rPr lang="en-US" sz="2800" dirty="0">
                <a:solidFill>
                  <a:schemeClr val="bg1"/>
                </a:solidFill>
              </a:rPr>
              <a:t>11 While he clung to Peter and John, all the people, utterly astounded, ran together to them in the portico called Solomon's. </a:t>
            </a:r>
          </a:p>
          <a:p>
            <a:r>
              <a:rPr lang="en-US" sz="2800" dirty="0">
                <a:solidFill>
                  <a:schemeClr val="bg1"/>
                </a:solidFill>
              </a:rPr>
              <a:t>12 And when Peter saw it he addressed the people: “Men of Israel, why do you wonder at this, or why do you stare at us, as though by our own power or piety we have made him walk? </a:t>
            </a:r>
          </a:p>
        </p:txBody>
      </p:sp>
    </p:spTree>
    <p:extLst>
      <p:ext uri="{BB962C8B-B14F-4D97-AF65-F5344CB8AC3E}">
        <p14:creationId xmlns:p14="http://schemas.microsoft.com/office/powerpoint/2010/main" val="408992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6996274" cy="646331"/>
          </a:xfrm>
          <a:prstGeom prst="rect">
            <a:avLst/>
          </a:prstGeom>
          <a:noFill/>
        </p:spPr>
        <p:txBody>
          <a:bodyPr wrap="none" rtlCol="0">
            <a:spAutoFit/>
          </a:bodyPr>
          <a:lstStyle/>
          <a:p>
            <a:r>
              <a:rPr lang="en-US" sz="3600" dirty="0">
                <a:solidFill>
                  <a:srgbClr val="FFFF00"/>
                </a:solidFill>
              </a:rPr>
              <a:t>Acts 3:1-26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4401205"/>
          </a:xfrm>
          <a:prstGeom prst="rect">
            <a:avLst/>
          </a:prstGeom>
          <a:noFill/>
        </p:spPr>
        <p:txBody>
          <a:bodyPr wrap="square" rtlCol="0">
            <a:spAutoFit/>
          </a:bodyPr>
          <a:lstStyle/>
          <a:p>
            <a:r>
              <a:rPr lang="en-US" sz="2800" dirty="0">
                <a:solidFill>
                  <a:schemeClr val="bg1"/>
                </a:solidFill>
              </a:rPr>
              <a:t>13 The God of Abraham, the God of Isaac, and the God of Jacob, the God of our fathers, glorified his servant Jesus, whom you delivered over and denied in the presence of Pilate, when he had decided to release him. </a:t>
            </a:r>
          </a:p>
          <a:p>
            <a:r>
              <a:rPr lang="en-US" sz="2800" dirty="0">
                <a:solidFill>
                  <a:schemeClr val="bg1"/>
                </a:solidFill>
              </a:rPr>
              <a:t>14 But you denied the Holy and Righteous One, and asked for a murderer to be granted to you, </a:t>
            </a:r>
          </a:p>
          <a:p>
            <a:r>
              <a:rPr lang="en-US" sz="2800" dirty="0">
                <a:solidFill>
                  <a:schemeClr val="bg1"/>
                </a:solidFill>
              </a:rPr>
              <a:t>15 and you killed the Author of life, whom God raised from the dead. To this we are witnesses. </a:t>
            </a:r>
          </a:p>
          <a:p>
            <a:r>
              <a:rPr lang="en-US" sz="2800" dirty="0">
                <a:solidFill>
                  <a:schemeClr val="bg1"/>
                </a:solidFill>
              </a:rPr>
              <a:t>16 And his name—by faith in his name—has made this man strong whom you see and know, and the faith that is through Jesus has given the man this perfect health in the presence of you all.</a:t>
            </a:r>
          </a:p>
        </p:txBody>
      </p:sp>
    </p:spTree>
    <p:extLst>
      <p:ext uri="{BB962C8B-B14F-4D97-AF65-F5344CB8AC3E}">
        <p14:creationId xmlns:p14="http://schemas.microsoft.com/office/powerpoint/2010/main" val="251046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6996274" cy="646331"/>
          </a:xfrm>
          <a:prstGeom prst="rect">
            <a:avLst/>
          </a:prstGeom>
          <a:noFill/>
        </p:spPr>
        <p:txBody>
          <a:bodyPr wrap="none" rtlCol="0">
            <a:spAutoFit/>
          </a:bodyPr>
          <a:lstStyle/>
          <a:p>
            <a:r>
              <a:rPr lang="en-US" sz="3600" dirty="0">
                <a:solidFill>
                  <a:srgbClr val="FFFF00"/>
                </a:solidFill>
              </a:rPr>
              <a:t>Acts 3:1-26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970318"/>
          </a:xfrm>
          <a:prstGeom prst="rect">
            <a:avLst/>
          </a:prstGeom>
          <a:noFill/>
        </p:spPr>
        <p:txBody>
          <a:bodyPr wrap="square" rtlCol="0">
            <a:spAutoFit/>
          </a:bodyPr>
          <a:lstStyle/>
          <a:p>
            <a:r>
              <a:rPr lang="en-US" sz="2800" dirty="0">
                <a:solidFill>
                  <a:schemeClr val="bg1"/>
                </a:solidFill>
              </a:rPr>
              <a:t>17 “And now, brothers, I know that you acted in ignorance, as did also your rulers. </a:t>
            </a:r>
          </a:p>
          <a:p>
            <a:r>
              <a:rPr lang="en-US" sz="2800" dirty="0">
                <a:solidFill>
                  <a:schemeClr val="bg1"/>
                </a:solidFill>
              </a:rPr>
              <a:t>18 But what God foretold by the mouth of all the prophets, that his Christ would suffer, he thus fulfilled. </a:t>
            </a:r>
          </a:p>
          <a:p>
            <a:r>
              <a:rPr lang="en-US" sz="2800" dirty="0">
                <a:solidFill>
                  <a:schemeClr val="bg1"/>
                </a:solidFill>
              </a:rPr>
              <a:t>19 Repent therefore, and turn back, that your sins may be blotted out, </a:t>
            </a:r>
          </a:p>
          <a:p>
            <a:r>
              <a:rPr lang="en-US" sz="2800" dirty="0">
                <a:solidFill>
                  <a:schemeClr val="bg1"/>
                </a:solidFill>
              </a:rPr>
              <a:t>20 that times of refreshing may come from the presence of the Lord, and that he may send the Christ appointed for you, Jesus, </a:t>
            </a:r>
          </a:p>
          <a:p>
            <a:r>
              <a:rPr lang="en-US" sz="2800" dirty="0">
                <a:solidFill>
                  <a:schemeClr val="bg1"/>
                </a:solidFill>
              </a:rPr>
              <a:t>21 whom heaven must receive until the time for restoring all the things about which God spoke by the mouth of his holy prophets long ago. </a:t>
            </a:r>
          </a:p>
        </p:txBody>
      </p:sp>
    </p:spTree>
    <p:extLst>
      <p:ext uri="{BB962C8B-B14F-4D97-AF65-F5344CB8AC3E}">
        <p14:creationId xmlns:p14="http://schemas.microsoft.com/office/powerpoint/2010/main" val="369094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865</Words>
  <Application>Microsoft Macintosh PowerPoint</Application>
  <PresentationFormat>Widescreen</PresentationFormat>
  <Paragraphs>81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5</cp:revision>
  <cp:lastPrinted>2019-01-13T14:28:27Z</cp:lastPrinted>
  <dcterms:created xsi:type="dcterms:W3CDTF">2019-01-13T11:59:37Z</dcterms:created>
  <dcterms:modified xsi:type="dcterms:W3CDTF">2019-01-13T14:33:40Z</dcterms:modified>
</cp:coreProperties>
</file>