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18" r:id="rId2"/>
    <p:sldId id="389" r:id="rId3"/>
    <p:sldId id="417" r:id="rId4"/>
    <p:sldId id="416" r:id="rId5"/>
    <p:sldId id="438" r:id="rId6"/>
    <p:sldId id="439" r:id="rId7"/>
    <p:sldId id="440" r:id="rId8"/>
    <p:sldId id="436" r:id="rId9"/>
    <p:sldId id="424" r:id="rId10"/>
    <p:sldId id="443" r:id="rId11"/>
    <p:sldId id="441" r:id="rId12"/>
    <p:sldId id="442" r:id="rId13"/>
    <p:sldId id="433" r:id="rId14"/>
    <p:sldId id="444" r:id="rId15"/>
    <p:sldId id="43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2FF"/>
    <a:srgbClr val="FF8F33"/>
    <a:srgbClr val="FF8834"/>
    <a:srgbClr val="EAAC8A"/>
    <a:srgbClr val="FCBC66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3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12/9/18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E7D3A-F83E-4C2C-B8BE-A402C05D76F1}" type="datetimeFigureOut">
              <a:rPr lang="en-US" smtClean="0"/>
              <a:t>12/9/18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29AE-AD37-4363-8312-30846EB2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92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34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5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5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8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71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3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5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9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55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BFCDDF7A-650D-2540-BEFB-0B7F8964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6933"/>
            <a:ext cx="12192000" cy="6874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230126"/>
            <a:ext cx="12192000" cy="2732530"/>
          </a:xfrm>
          <a:prstGeom prst="rect">
            <a:avLst/>
          </a:prstGeom>
          <a:solidFill>
            <a:srgbClr val="00206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-1" y="375654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Christmas Eve @ Darby Creek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1" y="1383212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Monday, December 24 from 7-8 pm 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Christmas Eve Candlelight Service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B2364-B152-2B4F-8713-933EFF1C03A8}"/>
              </a:ext>
            </a:extLst>
          </p:cNvPr>
          <p:cNvSpPr txBox="1"/>
          <p:nvPr/>
        </p:nvSpPr>
        <p:spPr>
          <a:xfrm>
            <a:off x="530347" y="4416069"/>
            <a:ext cx="6723893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Parents:  Contact Lex Bennett </a:t>
            </a:r>
            <a:r>
              <a:rPr lang="en-US" sz="3600" b="1" u="sng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today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 if you want your kids to participate in the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7F04C-01E3-004F-A157-4625469E2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42" y="5638875"/>
            <a:ext cx="2131715" cy="9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6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BFCDDF7A-650D-2540-BEFB-0B7F8964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"/>
            <a:ext cx="12192000" cy="6874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230125"/>
            <a:ext cx="12192000" cy="3990747"/>
          </a:xfrm>
          <a:prstGeom prst="rect">
            <a:avLst/>
          </a:prstGeom>
          <a:solidFill>
            <a:srgbClr val="00206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0" y="320305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92D05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Mary’s Surprise</a:t>
            </a:r>
            <a:endParaRPr lang="en-US" sz="4400" b="1" dirty="0">
              <a:ln w="0"/>
              <a:solidFill>
                <a:srgbClr val="92D050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74A11-B496-C24B-8E8E-580C36386C7D}"/>
              </a:ext>
            </a:extLst>
          </p:cNvPr>
          <p:cNvSpPr txBox="1"/>
          <p:nvPr/>
        </p:nvSpPr>
        <p:spPr>
          <a:xfrm>
            <a:off x="-5" y="116366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Who is this Child?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-6" y="2014617"/>
            <a:ext cx="1219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32 He will be great and will be called the 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Son of the Most High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. And the Lord God will 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give to him the throne of his father David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, </a:t>
            </a:r>
          </a:p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33 and he will reign over the house of Jacob forever, and 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of his kingdom there will be no end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.”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vss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 32-33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D9F6B1-588A-9741-9B03-87787E30152A}"/>
              </a:ext>
            </a:extLst>
          </p:cNvPr>
          <p:cNvGrpSpPr/>
          <p:nvPr/>
        </p:nvGrpSpPr>
        <p:grpSpPr>
          <a:xfrm>
            <a:off x="-5" y="5178756"/>
            <a:ext cx="3485885" cy="1276797"/>
            <a:chOff x="128990" y="5324304"/>
            <a:chExt cx="3485885" cy="12767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5B663A-BCE5-C14F-97AC-51B14853E626}"/>
                </a:ext>
              </a:extLst>
            </p:cNvPr>
            <p:cNvSpPr txBox="1"/>
            <p:nvPr/>
          </p:nvSpPr>
          <p:spPr>
            <a:xfrm>
              <a:off x="128990" y="5324304"/>
              <a:ext cx="34858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n w="0"/>
                  <a:solidFill>
                    <a:schemeClr val="bg1"/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Christmas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AE0791-8C51-9E40-AA2B-C8713F2FAFB6}"/>
                </a:ext>
              </a:extLst>
            </p:cNvPr>
            <p:cNvSpPr txBox="1"/>
            <p:nvPr/>
          </p:nvSpPr>
          <p:spPr>
            <a:xfrm>
              <a:off x="569344" y="6170214"/>
              <a:ext cx="2605178" cy="43088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According to Luke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6B2250-490F-BE4D-8B2A-39945E2F7449}"/>
                </a:ext>
              </a:extLst>
            </p:cNvPr>
            <p:cNvCxnSpPr>
              <a:cxnSpLocks/>
            </p:cNvCxnSpPr>
            <p:nvPr/>
          </p:nvCxnSpPr>
          <p:spPr>
            <a:xfrm>
              <a:off x="569344" y="6062968"/>
              <a:ext cx="2605178" cy="0"/>
            </a:xfrm>
            <a:prstGeom prst="line">
              <a:avLst/>
            </a:prstGeom>
            <a:ln w="349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37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BFCDDF7A-650D-2540-BEFB-0B7F8964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"/>
            <a:ext cx="12192000" cy="6874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230125"/>
            <a:ext cx="12192000" cy="3990747"/>
          </a:xfrm>
          <a:prstGeom prst="rect">
            <a:avLst/>
          </a:prstGeom>
          <a:solidFill>
            <a:srgbClr val="00206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-16" y="293662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92D05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Mary’s Surprise</a:t>
            </a:r>
            <a:endParaRPr lang="en-US" sz="4400" b="1" dirty="0">
              <a:ln w="0"/>
              <a:solidFill>
                <a:srgbClr val="92D050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74A11-B496-C24B-8E8E-580C36386C7D}"/>
              </a:ext>
            </a:extLst>
          </p:cNvPr>
          <p:cNvSpPr txBox="1"/>
          <p:nvPr/>
        </p:nvSpPr>
        <p:spPr>
          <a:xfrm>
            <a:off x="-31" y="112178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Importance of the Virgin Birth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D9F6B1-588A-9741-9B03-87787E30152A}"/>
              </a:ext>
            </a:extLst>
          </p:cNvPr>
          <p:cNvGrpSpPr/>
          <p:nvPr/>
        </p:nvGrpSpPr>
        <p:grpSpPr>
          <a:xfrm>
            <a:off x="-5" y="5178756"/>
            <a:ext cx="3485885" cy="1276797"/>
            <a:chOff x="128990" y="5324304"/>
            <a:chExt cx="3485885" cy="12767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5B663A-BCE5-C14F-97AC-51B14853E626}"/>
                </a:ext>
              </a:extLst>
            </p:cNvPr>
            <p:cNvSpPr txBox="1"/>
            <p:nvPr/>
          </p:nvSpPr>
          <p:spPr>
            <a:xfrm>
              <a:off x="128990" y="5324304"/>
              <a:ext cx="34858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n w="0"/>
                  <a:solidFill>
                    <a:schemeClr val="bg1"/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Christmas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AE0791-8C51-9E40-AA2B-C8713F2FAFB6}"/>
                </a:ext>
              </a:extLst>
            </p:cNvPr>
            <p:cNvSpPr txBox="1"/>
            <p:nvPr/>
          </p:nvSpPr>
          <p:spPr>
            <a:xfrm>
              <a:off x="569344" y="6170214"/>
              <a:ext cx="2605178" cy="43088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According to Luke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6B2250-490F-BE4D-8B2A-39945E2F7449}"/>
                </a:ext>
              </a:extLst>
            </p:cNvPr>
            <p:cNvCxnSpPr>
              <a:cxnSpLocks/>
            </p:cNvCxnSpPr>
            <p:nvPr/>
          </p:nvCxnSpPr>
          <p:spPr>
            <a:xfrm>
              <a:off x="569344" y="6062968"/>
              <a:ext cx="2605178" cy="0"/>
            </a:xfrm>
            <a:prstGeom prst="line">
              <a:avLst/>
            </a:prstGeom>
            <a:ln w="349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710EE7-9D64-734F-9196-AC91189D76E6}"/>
              </a:ext>
            </a:extLst>
          </p:cNvPr>
          <p:cNvSpPr txBox="1"/>
          <p:nvPr/>
        </p:nvSpPr>
        <p:spPr>
          <a:xfrm>
            <a:off x="-63" y="1827703"/>
            <a:ext cx="12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work of the Holy Spirit in Mary must have prevented not only the transmission of sin from Joseph (for Jesus had no human father) but also, in a miraculous way, the transmission of sin from Mary: </a:t>
            </a:r>
          </a:p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“The Holy Spirit will come upon you … therefore the child to be born will be called holy” (Luke 1:35).</a:t>
            </a:r>
          </a:p>
        </p:txBody>
      </p:sp>
    </p:spTree>
    <p:extLst>
      <p:ext uri="{BB962C8B-B14F-4D97-AF65-F5344CB8AC3E}">
        <p14:creationId xmlns:p14="http://schemas.microsoft.com/office/powerpoint/2010/main" val="348758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BFCDDF7A-650D-2540-BEFB-0B7F8964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"/>
            <a:ext cx="12192000" cy="6874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230125"/>
            <a:ext cx="12192000" cy="4528881"/>
          </a:xfrm>
          <a:prstGeom prst="rect">
            <a:avLst/>
          </a:prstGeom>
          <a:solidFill>
            <a:srgbClr val="00206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0" y="302387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92D05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Mary’s Surprise</a:t>
            </a:r>
            <a:endParaRPr lang="en-US" sz="4400" b="1" dirty="0">
              <a:ln w="0"/>
              <a:solidFill>
                <a:srgbClr val="92D050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74A11-B496-C24B-8E8E-580C36386C7D}"/>
              </a:ext>
            </a:extLst>
          </p:cNvPr>
          <p:cNvSpPr txBox="1"/>
          <p:nvPr/>
        </p:nvSpPr>
        <p:spPr>
          <a:xfrm>
            <a:off x="-31" y="112178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Importance of the Virgin Birth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D9F6B1-588A-9741-9B03-87787E30152A}"/>
              </a:ext>
            </a:extLst>
          </p:cNvPr>
          <p:cNvGrpSpPr/>
          <p:nvPr/>
        </p:nvGrpSpPr>
        <p:grpSpPr>
          <a:xfrm>
            <a:off x="-5" y="5178756"/>
            <a:ext cx="3485885" cy="1276797"/>
            <a:chOff x="128990" y="5324304"/>
            <a:chExt cx="3485885" cy="12767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5B663A-BCE5-C14F-97AC-51B14853E626}"/>
                </a:ext>
              </a:extLst>
            </p:cNvPr>
            <p:cNvSpPr txBox="1"/>
            <p:nvPr/>
          </p:nvSpPr>
          <p:spPr>
            <a:xfrm>
              <a:off x="128990" y="5324304"/>
              <a:ext cx="34858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n w="0"/>
                  <a:solidFill>
                    <a:schemeClr val="bg1"/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Christmas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AE0791-8C51-9E40-AA2B-C8713F2FAFB6}"/>
                </a:ext>
              </a:extLst>
            </p:cNvPr>
            <p:cNvSpPr txBox="1"/>
            <p:nvPr/>
          </p:nvSpPr>
          <p:spPr>
            <a:xfrm>
              <a:off x="569344" y="6170214"/>
              <a:ext cx="2605178" cy="43088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According to Luke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6B2250-490F-BE4D-8B2A-39945E2F7449}"/>
                </a:ext>
              </a:extLst>
            </p:cNvPr>
            <p:cNvCxnSpPr>
              <a:cxnSpLocks/>
            </p:cNvCxnSpPr>
            <p:nvPr/>
          </p:nvCxnSpPr>
          <p:spPr>
            <a:xfrm>
              <a:off x="569344" y="6062968"/>
              <a:ext cx="2605178" cy="0"/>
            </a:xfrm>
            <a:prstGeom prst="line">
              <a:avLst/>
            </a:prstGeom>
            <a:ln w="349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710EE7-9D64-734F-9196-AC91189D76E6}"/>
              </a:ext>
            </a:extLst>
          </p:cNvPr>
          <p:cNvSpPr txBox="1"/>
          <p:nvPr/>
        </p:nvSpPr>
        <p:spPr>
          <a:xfrm>
            <a:off x="1" y="1863108"/>
            <a:ext cx="12191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Our redemption rests upon Christ’s sinless life </a:t>
            </a:r>
          </a:p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and Him dying in our place. Jesus paid the price for our release from sin and its punishment.</a:t>
            </a:r>
          </a:p>
          <a:p>
            <a:pPr algn="ctr"/>
            <a:endParaRPr lang="en-US" sz="28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“For our sake he made him to be sin 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who knew no sin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, so that in him we might become the righteousness of God.” 2 Cor 5:21</a:t>
            </a:r>
          </a:p>
        </p:txBody>
      </p:sp>
    </p:spTree>
    <p:extLst>
      <p:ext uri="{BB962C8B-B14F-4D97-AF65-F5344CB8AC3E}">
        <p14:creationId xmlns:p14="http://schemas.microsoft.com/office/powerpoint/2010/main" val="339883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BFCDDF7A-650D-2540-BEFB-0B7F8964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"/>
            <a:ext cx="12192000" cy="6874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230125"/>
            <a:ext cx="12192000" cy="3990747"/>
          </a:xfrm>
          <a:prstGeom prst="rect">
            <a:avLst/>
          </a:prstGeom>
          <a:solidFill>
            <a:srgbClr val="00206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-39" y="230125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92D05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Mary’s Surrender</a:t>
            </a:r>
            <a:endParaRPr lang="en-US" sz="4400" b="1" dirty="0">
              <a:ln w="0"/>
              <a:solidFill>
                <a:srgbClr val="92D050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74A11-B496-C24B-8E8E-580C36386C7D}"/>
              </a:ext>
            </a:extLst>
          </p:cNvPr>
          <p:cNvSpPr txBox="1"/>
          <p:nvPr/>
        </p:nvSpPr>
        <p:spPr>
          <a:xfrm>
            <a:off x="-41" y="1322732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She surrendered even when </a:t>
            </a:r>
          </a:p>
          <a:p>
            <a:pPr algn="ctr"/>
            <a:r>
              <a:rPr lang="en-US" sz="40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facing certain difficulty</a:t>
            </a:r>
            <a:endParaRPr lang="en-US" sz="4000" b="1" u="sng" dirty="0">
              <a:ln w="0"/>
              <a:solidFill>
                <a:srgbClr val="FFFF00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-40" y="281544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“And Mary said, “Behold, I am the servant of the Lord; let it be to me according to your word.” vs 38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D9F6B1-588A-9741-9B03-87787E30152A}"/>
              </a:ext>
            </a:extLst>
          </p:cNvPr>
          <p:cNvGrpSpPr/>
          <p:nvPr/>
        </p:nvGrpSpPr>
        <p:grpSpPr>
          <a:xfrm>
            <a:off x="-5" y="5178756"/>
            <a:ext cx="3485885" cy="1276797"/>
            <a:chOff x="128990" y="5324304"/>
            <a:chExt cx="3485885" cy="12767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5B663A-BCE5-C14F-97AC-51B14853E626}"/>
                </a:ext>
              </a:extLst>
            </p:cNvPr>
            <p:cNvSpPr txBox="1"/>
            <p:nvPr/>
          </p:nvSpPr>
          <p:spPr>
            <a:xfrm>
              <a:off x="128990" y="5324304"/>
              <a:ext cx="34858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n w="0"/>
                  <a:solidFill>
                    <a:schemeClr val="bg1"/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Christmas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AE0791-8C51-9E40-AA2B-C8713F2FAFB6}"/>
                </a:ext>
              </a:extLst>
            </p:cNvPr>
            <p:cNvSpPr txBox="1"/>
            <p:nvPr/>
          </p:nvSpPr>
          <p:spPr>
            <a:xfrm>
              <a:off x="569344" y="6170214"/>
              <a:ext cx="2605178" cy="43088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According to Luke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6B2250-490F-BE4D-8B2A-39945E2F7449}"/>
                </a:ext>
              </a:extLst>
            </p:cNvPr>
            <p:cNvCxnSpPr>
              <a:cxnSpLocks/>
            </p:cNvCxnSpPr>
            <p:nvPr/>
          </p:nvCxnSpPr>
          <p:spPr>
            <a:xfrm>
              <a:off x="569344" y="6062968"/>
              <a:ext cx="2605178" cy="0"/>
            </a:xfrm>
            <a:prstGeom prst="line">
              <a:avLst/>
            </a:prstGeom>
            <a:ln w="349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141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BFCDDF7A-650D-2540-BEFB-0B7F8964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"/>
            <a:ext cx="12192000" cy="6874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230125"/>
            <a:ext cx="12192000" cy="3990747"/>
          </a:xfrm>
          <a:prstGeom prst="rect">
            <a:avLst/>
          </a:prstGeom>
          <a:solidFill>
            <a:srgbClr val="00206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-39" y="230125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92D05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Mary’s Surrender</a:t>
            </a:r>
            <a:endParaRPr lang="en-US" sz="4400" b="1" dirty="0">
              <a:ln w="0"/>
              <a:solidFill>
                <a:srgbClr val="92D050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74A11-B496-C24B-8E8E-580C36386C7D}"/>
              </a:ext>
            </a:extLst>
          </p:cNvPr>
          <p:cNvSpPr txBox="1"/>
          <p:nvPr/>
        </p:nvSpPr>
        <p:spPr>
          <a:xfrm>
            <a:off x="-41" y="1322732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She surrendered </a:t>
            </a:r>
            <a:r>
              <a:rPr lang="en-US" sz="40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without</a:t>
            </a:r>
          </a:p>
          <a:p>
            <a:pPr algn="ctr"/>
            <a:r>
              <a:rPr lang="en-US" sz="40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knowing everything</a:t>
            </a:r>
            <a:endParaRPr lang="en-US" sz="4000" b="1" u="sng" dirty="0">
              <a:ln w="0"/>
              <a:solidFill>
                <a:srgbClr val="FFFF00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-40" y="281544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“And Mary said, “Behold, I am the servant of the Lord; let it be to me according to your word.” vs 38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D9F6B1-588A-9741-9B03-87787E30152A}"/>
              </a:ext>
            </a:extLst>
          </p:cNvPr>
          <p:cNvGrpSpPr/>
          <p:nvPr/>
        </p:nvGrpSpPr>
        <p:grpSpPr>
          <a:xfrm>
            <a:off x="-5" y="5178756"/>
            <a:ext cx="3485885" cy="1276797"/>
            <a:chOff x="128990" y="5324304"/>
            <a:chExt cx="3485885" cy="12767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5B663A-BCE5-C14F-97AC-51B14853E626}"/>
                </a:ext>
              </a:extLst>
            </p:cNvPr>
            <p:cNvSpPr txBox="1"/>
            <p:nvPr/>
          </p:nvSpPr>
          <p:spPr>
            <a:xfrm>
              <a:off x="128990" y="5324304"/>
              <a:ext cx="34858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n w="0"/>
                  <a:solidFill>
                    <a:schemeClr val="bg1"/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Christmas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AE0791-8C51-9E40-AA2B-C8713F2FAFB6}"/>
                </a:ext>
              </a:extLst>
            </p:cNvPr>
            <p:cNvSpPr txBox="1"/>
            <p:nvPr/>
          </p:nvSpPr>
          <p:spPr>
            <a:xfrm>
              <a:off x="569344" y="6170214"/>
              <a:ext cx="2605178" cy="43088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According to Luke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6B2250-490F-BE4D-8B2A-39945E2F7449}"/>
                </a:ext>
              </a:extLst>
            </p:cNvPr>
            <p:cNvCxnSpPr>
              <a:cxnSpLocks/>
            </p:cNvCxnSpPr>
            <p:nvPr/>
          </p:nvCxnSpPr>
          <p:spPr>
            <a:xfrm>
              <a:off x="569344" y="6062968"/>
              <a:ext cx="2605178" cy="0"/>
            </a:xfrm>
            <a:prstGeom prst="line">
              <a:avLst/>
            </a:prstGeom>
            <a:ln w="349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172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BFCDDF7A-650D-2540-BEFB-0B7F8964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"/>
            <a:ext cx="12192000" cy="6874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483036"/>
            <a:ext cx="12192000" cy="2728920"/>
          </a:xfrm>
          <a:prstGeom prst="rect">
            <a:avLst/>
          </a:prstGeom>
          <a:solidFill>
            <a:srgbClr val="00206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0" y="962990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Mary’s Surprise and Surrender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-1" y="192253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92D05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Luke 1:26-38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9969A3-C68A-0C4C-A22A-FA531B7A810B}"/>
              </a:ext>
            </a:extLst>
          </p:cNvPr>
          <p:cNvGrpSpPr/>
          <p:nvPr/>
        </p:nvGrpSpPr>
        <p:grpSpPr>
          <a:xfrm>
            <a:off x="0" y="5098167"/>
            <a:ext cx="3485885" cy="1276797"/>
            <a:chOff x="128990" y="5324304"/>
            <a:chExt cx="3485885" cy="12767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0DF920-F3BF-814B-99A9-7D8088BE3B61}"/>
                </a:ext>
              </a:extLst>
            </p:cNvPr>
            <p:cNvSpPr txBox="1"/>
            <p:nvPr/>
          </p:nvSpPr>
          <p:spPr>
            <a:xfrm>
              <a:off x="128990" y="5324304"/>
              <a:ext cx="34858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n w="0"/>
                  <a:solidFill>
                    <a:schemeClr val="bg1"/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Christmas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8A6593-9222-044E-958C-69D1469C2A03}"/>
                </a:ext>
              </a:extLst>
            </p:cNvPr>
            <p:cNvSpPr txBox="1"/>
            <p:nvPr/>
          </p:nvSpPr>
          <p:spPr>
            <a:xfrm>
              <a:off x="569344" y="6170214"/>
              <a:ext cx="2605178" cy="43088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According to Luke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E93ADC3-014A-9548-8AC0-2DBD7A2E693A}"/>
                </a:ext>
              </a:extLst>
            </p:cNvPr>
            <p:cNvCxnSpPr>
              <a:cxnSpLocks/>
            </p:cNvCxnSpPr>
            <p:nvPr/>
          </p:nvCxnSpPr>
          <p:spPr>
            <a:xfrm>
              <a:off x="569344" y="6062968"/>
              <a:ext cx="2605178" cy="0"/>
            </a:xfrm>
            <a:prstGeom prst="line">
              <a:avLst/>
            </a:prstGeom>
            <a:ln w="349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27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64A5A0C-A647-D347-A12A-8083A6661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83" y="2577778"/>
            <a:ext cx="5934365" cy="3456768"/>
          </a:xfrm>
          <a:prstGeom prst="rect">
            <a:avLst/>
          </a:prstGeom>
        </p:spPr>
      </p:pic>
      <p:pic>
        <p:nvPicPr>
          <p:cNvPr id="7" name="Picture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F6B6BFEE-7AD5-934C-A939-F0E53920A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72" y="2817683"/>
            <a:ext cx="1979676" cy="2976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05902C-358B-7B48-8538-256C7CE53FE9}"/>
              </a:ext>
            </a:extLst>
          </p:cNvPr>
          <p:cNvSpPr txBox="1"/>
          <p:nvPr/>
        </p:nvSpPr>
        <p:spPr>
          <a:xfrm>
            <a:off x="717517" y="823454"/>
            <a:ext cx="8680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Order Your 50 Days in Acts Reading Plan Materials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(</a:t>
            </a:r>
            <a:r>
              <a:rPr lang="en-US" sz="3200" b="1" u="sng" dirty="0">
                <a:solidFill>
                  <a:srgbClr val="FF0000"/>
                </a:solidFill>
              </a:rPr>
              <a:t>TODAY</a:t>
            </a:r>
            <a:r>
              <a:rPr lang="en-US" sz="3200" b="1" dirty="0">
                <a:solidFill>
                  <a:srgbClr val="7030A0"/>
                </a:solidFill>
              </a:rPr>
              <a:t> is order deadline)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40BBA-8867-7242-BE42-28FC5677FDA6}"/>
              </a:ext>
            </a:extLst>
          </p:cNvPr>
          <p:cNvSpPr txBox="1"/>
          <p:nvPr/>
        </p:nvSpPr>
        <p:spPr>
          <a:xfrm>
            <a:off x="6351252" y="1864431"/>
            <a:ext cx="4221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DarbyCreek.org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SignUp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2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BFCDDF7A-650D-2540-BEFB-0B7F8964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"/>
            <a:ext cx="12192000" cy="6874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483036"/>
            <a:ext cx="12192000" cy="2728920"/>
          </a:xfrm>
          <a:prstGeom prst="rect">
            <a:avLst/>
          </a:prstGeom>
          <a:solidFill>
            <a:srgbClr val="00206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0" y="962990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Mary’s Surprise and Surrender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-1" y="192253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92D05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Luke 1:26-38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9969A3-C68A-0C4C-A22A-FA531B7A810B}"/>
              </a:ext>
            </a:extLst>
          </p:cNvPr>
          <p:cNvGrpSpPr/>
          <p:nvPr/>
        </p:nvGrpSpPr>
        <p:grpSpPr>
          <a:xfrm>
            <a:off x="0" y="5098167"/>
            <a:ext cx="3485885" cy="1276797"/>
            <a:chOff x="128990" y="5324304"/>
            <a:chExt cx="3485885" cy="12767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0DF920-F3BF-814B-99A9-7D8088BE3B61}"/>
                </a:ext>
              </a:extLst>
            </p:cNvPr>
            <p:cNvSpPr txBox="1"/>
            <p:nvPr/>
          </p:nvSpPr>
          <p:spPr>
            <a:xfrm>
              <a:off x="128990" y="5324304"/>
              <a:ext cx="34858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n w="0"/>
                  <a:solidFill>
                    <a:schemeClr val="bg1"/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Christmas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8A6593-9222-044E-958C-69D1469C2A03}"/>
                </a:ext>
              </a:extLst>
            </p:cNvPr>
            <p:cNvSpPr txBox="1"/>
            <p:nvPr/>
          </p:nvSpPr>
          <p:spPr>
            <a:xfrm>
              <a:off x="569344" y="6170214"/>
              <a:ext cx="2605178" cy="43088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According to Luke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E93ADC3-014A-9548-8AC0-2DBD7A2E693A}"/>
                </a:ext>
              </a:extLst>
            </p:cNvPr>
            <p:cNvCxnSpPr>
              <a:cxnSpLocks/>
            </p:cNvCxnSpPr>
            <p:nvPr/>
          </p:nvCxnSpPr>
          <p:spPr>
            <a:xfrm>
              <a:off x="569344" y="6062968"/>
              <a:ext cx="2605178" cy="0"/>
            </a:xfrm>
            <a:prstGeom prst="line">
              <a:avLst/>
            </a:prstGeom>
            <a:ln w="349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504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7292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Luke 1:26-38 English Standard Version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76961" y="1213220"/>
            <a:ext cx="10761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26</a:t>
            </a:r>
            <a:r>
              <a:rPr lang="en-US" sz="2800" dirty="0">
                <a:solidFill>
                  <a:schemeClr val="bg1"/>
                </a:solidFill>
              </a:rPr>
              <a:t> In the sixth month the angel Gabriel was sent from God to a city of Galilee named Nazareth,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27</a:t>
            </a:r>
            <a:r>
              <a:rPr lang="en-US" sz="2800" dirty="0">
                <a:solidFill>
                  <a:schemeClr val="bg1"/>
                </a:solidFill>
              </a:rPr>
              <a:t> to a virgin betrothed to a man whose name was Joseph, of the house of David. And the virgin's name was Mary.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28</a:t>
            </a:r>
            <a:r>
              <a:rPr lang="en-US" sz="2800" dirty="0">
                <a:solidFill>
                  <a:schemeClr val="bg1"/>
                </a:solidFill>
              </a:rPr>
              <a:t> And he came to her and said, “Greetings, O favored one, the Lord is with you!”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29</a:t>
            </a:r>
            <a:r>
              <a:rPr lang="en-US" sz="2800" dirty="0">
                <a:solidFill>
                  <a:schemeClr val="bg1"/>
                </a:solidFill>
              </a:rPr>
              <a:t> But she was greatly troubled at the saying, and tried to discern what sort of greeting this might be. </a:t>
            </a:r>
          </a:p>
        </p:txBody>
      </p:sp>
    </p:spTree>
    <p:extLst>
      <p:ext uri="{BB962C8B-B14F-4D97-AF65-F5344CB8AC3E}">
        <p14:creationId xmlns:p14="http://schemas.microsoft.com/office/powerpoint/2010/main" val="373543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7292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Luke 1:26-38 English Standard Version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76961" y="1213220"/>
            <a:ext cx="10761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30</a:t>
            </a:r>
            <a:r>
              <a:rPr lang="en-US" sz="2800" dirty="0">
                <a:solidFill>
                  <a:schemeClr val="bg1"/>
                </a:solidFill>
              </a:rPr>
              <a:t> And the angel said to her, “Do not be afraid, Mary, for you have found favor with God.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31</a:t>
            </a:r>
            <a:r>
              <a:rPr lang="en-US" sz="2800" dirty="0">
                <a:solidFill>
                  <a:schemeClr val="bg1"/>
                </a:solidFill>
              </a:rPr>
              <a:t> And behold, you will conceive in your womb and bear a son, and you shall call his name Jesus.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32</a:t>
            </a:r>
            <a:r>
              <a:rPr lang="en-US" sz="2800" dirty="0">
                <a:solidFill>
                  <a:schemeClr val="bg1"/>
                </a:solidFill>
              </a:rPr>
              <a:t> He will be great and will be called the Son of the Most High. And the Lord God will give to him the throne of his father David,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33 </a:t>
            </a:r>
            <a:r>
              <a:rPr lang="en-US" sz="2800" dirty="0">
                <a:solidFill>
                  <a:schemeClr val="bg1"/>
                </a:solidFill>
              </a:rPr>
              <a:t>and he will reign over the house of Jacob forever, and of his kingdom there will be no end.”</a:t>
            </a:r>
          </a:p>
        </p:txBody>
      </p:sp>
    </p:spTree>
    <p:extLst>
      <p:ext uri="{BB962C8B-B14F-4D97-AF65-F5344CB8AC3E}">
        <p14:creationId xmlns:p14="http://schemas.microsoft.com/office/powerpoint/2010/main" val="45988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7292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Luke 1:26-38 English Standard Version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76961" y="1213220"/>
            <a:ext cx="10761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34</a:t>
            </a:r>
            <a:r>
              <a:rPr lang="en-US" sz="2800" dirty="0">
                <a:solidFill>
                  <a:schemeClr val="bg1"/>
                </a:solidFill>
              </a:rPr>
              <a:t> And Mary said to the angel, “How will this be, since I am a virgin?”</a:t>
            </a:r>
          </a:p>
          <a:p>
            <a:r>
              <a:rPr lang="en-US" sz="2800" dirty="0">
                <a:solidFill>
                  <a:srgbClr val="FFFF00"/>
                </a:solidFill>
              </a:rPr>
              <a:t>35</a:t>
            </a:r>
            <a:r>
              <a:rPr lang="en-US" sz="2800" dirty="0">
                <a:solidFill>
                  <a:schemeClr val="bg1"/>
                </a:solidFill>
              </a:rPr>
              <a:t> And the angel answered her, “The Holy Spirit will come upon you, and the power of the Most High will overshadow you; therefore the child to be born will be called holy—the Son of God.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36</a:t>
            </a:r>
            <a:r>
              <a:rPr lang="en-US" sz="2800" dirty="0">
                <a:solidFill>
                  <a:schemeClr val="bg1"/>
                </a:solidFill>
              </a:rPr>
              <a:t> And behold, your relative Elizabeth in her old age has also conceived a son, and this is the sixth month with her who was called barren. </a:t>
            </a:r>
          </a:p>
        </p:txBody>
      </p:sp>
    </p:spTree>
    <p:extLst>
      <p:ext uri="{BB962C8B-B14F-4D97-AF65-F5344CB8AC3E}">
        <p14:creationId xmlns:p14="http://schemas.microsoft.com/office/powerpoint/2010/main" val="206860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7292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Luke 1:26-38 English Standard Version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76961" y="1213220"/>
            <a:ext cx="10761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37</a:t>
            </a:r>
            <a:r>
              <a:rPr lang="en-US" sz="2800" dirty="0">
                <a:solidFill>
                  <a:schemeClr val="bg1"/>
                </a:solidFill>
              </a:rPr>
              <a:t> For nothing will be impossible with God.”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38</a:t>
            </a:r>
            <a:r>
              <a:rPr lang="en-US" sz="2800" dirty="0">
                <a:solidFill>
                  <a:schemeClr val="bg1"/>
                </a:solidFill>
              </a:rPr>
              <a:t> And Mary said, “Behold, I am the servant of the Lord; let it be to me according to your word.” And the angel departed from her.</a:t>
            </a:r>
          </a:p>
        </p:txBody>
      </p:sp>
    </p:spTree>
    <p:extLst>
      <p:ext uri="{BB962C8B-B14F-4D97-AF65-F5344CB8AC3E}">
        <p14:creationId xmlns:p14="http://schemas.microsoft.com/office/powerpoint/2010/main" val="196268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BFCDDF7A-650D-2540-BEFB-0B7F8964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"/>
            <a:ext cx="12192000" cy="6874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483036"/>
            <a:ext cx="12192000" cy="2728920"/>
          </a:xfrm>
          <a:prstGeom prst="rect">
            <a:avLst/>
          </a:prstGeom>
          <a:solidFill>
            <a:srgbClr val="00206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0" y="962990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Mary’s Surprise and Surrender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-1" y="192253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92D05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Luke 1:26-38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9969A3-C68A-0C4C-A22A-FA531B7A810B}"/>
              </a:ext>
            </a:extLst>
          </p:cNvPr>
          <p:cNvGrpSpPr/>
          <p:nvPr/>
        </p:nvGrpSpPr>
        <p:grpSpPr>
          <a:xfrm>
            <a:off x="0" y="5098167"/>
            <a:ext cx="3485885" cy="1276797"/>
            <a:chOff x="128990" y="5324304"/>
            <a:chExt cx="3485885" cy="12767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0DF920-F3BF-814B-99A9-7D8088BE3B61}"/>
                </a:ext>
              </a:extLst>
            </p:cNvPr>
            <p:cNvSpPr txBox="1"/>
            <p:nvPr/>
          </p:nvSpPr>
          <p:spPr>
            <a:xfrm>
              <a:off x="128990" y="5324304"/>
              <a:ext cx="34858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n w="0"/>
                  <a:solidFill>
                    <a:schemeClr val="bg1"/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Christmas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8A6593-9222-044E-958C-69D1469C2A03}"/>
                </a:ext>
              </a:extLst>
            </p:cNvPr>
            <p:cNvSpPr txBox="1"/>
            <p:nvPr/>
          </p:nvSpPr>
          <p:spPr>
            <a:xfrm>
              <a:off x="569344" y="6170214"/>
              <a:ext cx="2605178" cy="43088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According to Luke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E93ADC3-014A-9548-8AC0-2DBD7A2E693A}"/>
                </a:ext>
              </a:extLst>
            </p:cNvPr>
            <p:cNvCxnSpPr>
              <a:cxnSpLocks/>
            </p:cNvCxnSpPr>
            <p:nvPr/>
          </p:nvCxnSpPr>
          <p:spPr>
            <a:xfrm>
              <a:off x="569344" y="6062968"/>
              <a:ext cx="2605178" cy="0"/>
            </a:xfrm>
            <a:prstGeom prst="line">
              <a:avLst/>
            </a:prstGeom>
            <a:ln w="349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767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BFCDDF7A-650D-2540-BEFB-0B7F8964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"/>
            <a:ext cx="12192000" cy="6874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FDB26-5CAD-6742-A1B5-E31A05294F19}"/>
              </a:ext>
            </a:extLst>
          </p:cNvPr>
          <p:cNvSpPr/>
          <p:nvPr/>
        </p:nvSpPr>
        <p:spPr>
          <a:xfrm>
            <a:off x="0" y="230125"/>
            <a:ext cx="12192000" cy="3990747"/>
          </a:xfrm>
          <a:prstGeom prst="rect">
            <a:avLst/>
          </a:prstGeom>
          <a:solidFill>
            <a:srgbClr val="00206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0" y="559728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92D05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Mary’s Surprise</a:t>
            </a:r>
            <a:endParaRPr lang="en-US" sz="4400" b="1" dirty="0">
              <a:ln w="0"/>
              <a:solidFill>
                <a:srgbClr val="92D050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74A11-B496-C24B-8E8E-580C36386C7D}"/>
              </a:ext>
            </a:extLst>
          </p:cNvPr>
          <p:cNvSpPr txBox="1"/>
          <p:nvPr/>
        </p:nvSpPr>
        <p:spPr>
          <a:xfrm>
            <a:off x="1" y="15176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Birth Announcement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1" y="2814920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And behold, 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you will conceive in your womb and bear a son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, and you shall call his name Jesus. V 31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D9F6B1-588A-9741-9B03-87787E30152A}"/>
              </a:ext>
            </a:extLst>
          </p:cNvPr>
          <p:cNvGrpSpPr/>
          <p:nvPr/>
        </p:nvGrpSpPr>
        <p:grpSpPr>
          <a:xfrm>
            <a:off x="-5" y="5178756"/>
            <a:ext cx="3485885" cy="1276797"/>
            <a:chOff x="128990" y="5324304"/>
            <a:chExt cx="3485885" cy="12767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5B663A-BCE5-C14F-97AC-51B14853E626}"/>
                </a:ext>
              </a:extLst>
            </p:cNvPr>
            <p:cNvSpPr txBox="1"/>
            <p:nvPr/>
          </p:nvSpPr>
          <p:spPr>
            <a:xfrm>
              <a:off x="128990" y="5324304"/>
              <a:ext cx="34858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n w="0"/>
                  <a:solidFill>
                    <a:schemeClr val="bg1"/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Christmas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AE0791-8C51-9E40-AA2B-C8713F2FAFB6}"/>
                </a:ext>
              </a:extLst>
            </p:cNvPr>
            <p:cNvSpPr txBox="1"/>
            <p:nvPr/>
          </p:nvSpPr>
          <p:spPr>
            <a:xfrm>
              <a:off x="569344" y="6170214"/>
              <a:ext cx="2605178" cy="43088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63500" dir="5400000" algn="t" rotWithShape="0">
                      <a:prstClr val="black">
                        <a:alpha val="70000"/>
                      </a:prstClr>
                    </a:outerShdw>
                  </a:effectLst>
                  <a:latin typeface="Roboto Slab" pitchFamily="2" charset="0"/>
                  <a:ea typeface="Roboto Slab" pitchFamily="2" charset="0"/>
                </a:rPr>
                <a:t>According to Luke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6B2250-490F-BE4D-8B2A-39945E2F7449}"/>
                </a:ext>
              </a:extLst>
            </p:cNvPr>
            <p:cNvCxnSpPr>
              <a:cxnSpLocks/>
            </p:cNvCxnSpPr>
            <p:nvPr/>
          </p:nvCxnSpPr>
          <p:spPr>
            <a:xfrm>
              <a:off x="569344" y="6062968"/>
              <a:ext cx="2605178" cy="0"/>
            </a:xfrm>
            <a:prstGeom prst="line">
              <a:avLst/>
            </a:prstGeom>
            <a:ln w="349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064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768</Words>
  <Application>Microsoft Macintosh PowerPoint</Application>
  <PresentationFormat>Widescreen</PresentationFormat>
  <Paragraphs>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55</cp:revision>
  <dcterms:created xsi:type="dcterms:W3CDTF">2018-11-25T12:52:30Z</dcterms:created>
  <dcterms:modified xsi:type="dcterms:W3CDTF">2018-12-09T13:44:14Z</dcterms:modified>
</cp:coreProperties>
</file>