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9" r:id="rId2"/>
    <p:sldId id="279" r:id="rId3"/>
    <p:sldId id="419" r:id="rId4"/>
    <p:sldId id="396" r:id="rId5"/>
    <p:sldId id="410" r:id="rId6"/>
    <p:sldId id="421" r:id="rId7"/>
    <p:sldId id="420" r:id="rId8"/>
    <p:sldId id="416" r:id="rId9"/>
    <p:sldId id="415" r:id="rId10"/>
    <p:sldId id="397" r:id="rId11"/>
    <p:sldId id="412" r:id="rId12"/>
    <p:sldId id="417" r:id="rId13"/>
    <p:sldId id="418" r:id="rId14"/>
    <p:sldId id="41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4"/>
    <a:srgbClr val="FF8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3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A8D72-53F1-463A-BD56-75F73BA03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A8D72-53F1-463A-BD56-75F73BA03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64A5A0C-A647-D347-A12A-8083A6661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3" y="2577778"/>
            <a:ext cx="5934365" cy="3456768"/>
          </a:xfrm>
          <a:prstGeom prst="rect">
            <a:avLst/>
          </a:prstGeom>
        </p:spPr>
      </p:pic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6B6BFEE-7AD5-934C-A939-F0E53920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2" y="2817683"/>
            <a:ext cx="1979676" cy="2976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05902C-358B-7B48-8538-256C7CE53FE9}"/>
              </a:ext>
            </a:extLst>
          </p:cNvPr>
          <p:cNvSpPr txBox="1"/>
          <p:nvPr/>
        </p:nvSpPr>
        <p:spPr>
          <a:xfrm>
            <a:off x="717517" y="823454"/>
            <a:ext cx="8680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Order Your 50 Days in Acts Reading Plan Materials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(Dec 9 is order deadline)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0BBA-8867-7242-BE42-28FC5677FDA6}"/>
              </a:ext>
            </a:extLst>
          </p:cNvPr>
          <p:cNvSpPr txBox="1"/>
          <p:nvPr/>
        </p:nvSpPr>
        <p:spPr>
          <a:xfrm>
            <a:off x="6351252" y="1864431"/>
            <a:ext cx="4221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DarbyCreek.org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SignUp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2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door&#13;&#10;&#13;&#10;Description automatically generated">
            <a:extLst>
              <a:ext uri="{FF2B5EF4-FFF2-40B4-BE49-F238E27FC236}">
                <a16:creationId xmlns:a16="http://schemas.microsoft.com/office/drawing/2014/main" id="{4DA32957-46AE-3848-A849-E73B6471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1424067"/>
            <a:ext cx="12192000" cy="298183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1701429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 Church Needs to be…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3" y="256121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1: A </a:t>
            </a:r>
            <a:r>
              <a:rPr lang="en-US" sz="44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Learning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Church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(Acts 2:42)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1" y="348454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“they devoted themselves </a:t>
            </a:r>
            <a:r>
              <a:rPr lang="en-US" sz="36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to the apostles' teaching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44551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door&#13;&#10;&#13;&#10;Description automatically generated">
            <a:extLst>
              <a:ext uri="{FF2B5EF4-FFF2-40B4-BE49-F238E27FC236}">
                <a16:creationId xmlns:a16="http://schemas.microsoft.com/office/drawing/2014/main" id="{4DA32957-46AE-3848-A849-E73B6471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511131"/>
            <a:ext cx="12192000" cy="5835738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84297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 Church Needs to be…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1" y="176630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2: A </a:t>
            </a:r>
            <a:r>
              <a:rPr lang="en-US" sz="44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Caring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Church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(Acts 2:42, 44-45)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EAD12-926A-8C44-B1B5-37B307E86899}"/>
              </a:ext>
            </a:extLst>
          </p:cNvPr>
          <p:cNvSpPr txBox="1"/>
          <p:nvPr/>
        </p:nvSpPr>
        <p:spPr>
          <a:xfrm>
            <a:off x="1" y="2733148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they devoted themselves to … </a:t>
            </a:r>
            <a:r>
              <a:rPr lang="en-US" sz="36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fellowship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”</a:t>
            </a:r>
          </a:p>
          <a:p>
            <a:pPr algn="ctr"/>
            <a:endParaRPr lang="en-US" sz="36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all who believed were together and had all things in common. And they were selling their possessions and belongings and distributing the proceeds to all, as any had need.”  </a:t>
            </a:r>
          </a:p>
        </p:txBody>
      </p:sp>
    </p:spTree>
    <p:extLst>
      <p:ext uri="{BB962C8B-B14F-4D97-AF65-F5344CB8AC3E}">
        <p14:creationId xmlns:p14="http://schemas.microsoft.com/office/powerpoint/2010/main" val="103185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door&#13;&#10;&#13;&#10;Description automatically generated">
            <a:extLst>
              <a:ext uri="{FF2B5EF4-FFF2-40B4-BE49-F238E27FC236}">
                <a16:creationId xmlns:a16="http://schemas.microsoft.com/office/drawing/2014/main" id="{4DA32957-46AE-3848-A849-E73B6471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511131"/>
            <a:ext cx="12192000" cy="5835738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84297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 Church Needs to be…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1" y="176630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3: A </a:t>
            </a:r>
            <a:r>
              <a:rPr lang="en-US" sz="44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Worshipping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Church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(Acts 2:42, 46)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EAD12-926A-8C44-B1B5-37B307E86899}"/>
              </a:ext>
            </a:extLst>
          </p:cNvPr>
          <p:cNvSpPr txBox="1"/>
          <p:nvPr/>
        </p:nvSpPr>
        <p:spPr>
          <a:xfrm>
            <a:off x="1" y="2733148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they devoted themselves … </a:t>
            </a:r>
            <a:r>
              <a:rPr lang="en-US" sz="36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to the breaking of bread and the prayers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. ”</a:t>
            </a:r>
          </a:p>
          <a:p>
            <a:pPr algn="ctr"/>
            <a:endParaRPr lang="en-US" sz="36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day by day, attending the temple together and breaking bread in their homes, they received their food with glad and generous hearts”  </a:t>
            </a:r>
          </a:p>
        </p:txBody>
      </p:sp>
    </p:spTree>
    <p:extLst>
      <p:ext uri="{BB962C8B-B14F-4D97-AF65-F5344CB8AC3E}">
        <p14:creationId xmlns:p14="http://schemas.microsoft.com/office/powerpoint/2010/main" val="224534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door&#13;&#10;&#13;&#10;Description automatically generated">
            <a:extLst>
              <a:ext uri="{FF2B5EF4-FFF2-40B4-BE49-F238E27FC236}">
                <a16:creationId xmlns:a16="http://schemas.microsoft.com/office/drawing/2014/main" id="{4DA32957-46AE-3848-A849-E73B64716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1424067"/>
            <a:ext cx="12192000" cy="3616284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1701429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 Church Needs to be…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3" y="2561217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4: A </a:t>
            </a:r>
            <a:r>
              <a:rPr lang="en-US" sz="44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Gospel-Sharing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Church (Acts 2:47)</a:t>
            </a:r>
          </a:p>
          <a:p>
            <a:pPr algn="ctr"/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1" y="3484547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</a:t>
            </a:r>
            <a:r>
              <a:rPr lang="en-US" sz="3600" b="1" u="sng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Lord added to their number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3600" b="1" dirty="0">
                <a:ln w="0"/>
                <a:solidFill>
                  <a:srgbClr val="FF8F33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day by day those who were being saved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73829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&#13;&#10;&#13;&#10;Description automatically generated">
            <a:extLst>
              <a:ext uri="{FF2B5EF4-FFF2-40B4-BE49-F238E27FC236}">
                <a16:creationId xmlns:a16="http://schemas.microsoft.com/office/drawing/2014/main" id="{BBDCE8F9-3259-9844-94E4-B123C9B0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5A1D1-0E09-5D4C-94FE-E6BAE402A33D}"/>
              </a:ext>
            </a:extLst>
          </p:cNvPr>
          <p:cNvSpPr txBox="1"/>
          <p:nvPr/>
        </p:nvSpPr>
        <p:spPr>
          <a:xfrm>
            <a:off x="1633552" y="1537568"/>
            <a:ext cx="892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Essentials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E1446-BA6D-2F43-8617-4B68984695BC}"/>
              </a:ext>
            </a:extLst>
          </p:cNvPr>
          <p:cNvSpPr txBox="1"/>
          <p:nvPr/>
        </p:nvSpPr>
        <p:spPr>
          <a:xfrm>
            <a:off x="8707424" y="5706625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Acts 2:42-47</a:t>
            </a:r>
          </a:p>
        </p:txBody>
      </p:sp>
    </p:spTree>
    <p:extLst>
      <p:ext uri="{BB962C8B-B14F-4D97-AF65-F5344CB8AC3E}">
        <p14:creationId xmlns:p14="http://schemas.microsoft.com/office/powerpoint/2010/main" val="700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reparing food in a bowl&#13;&#10;&#13;&#10;Description automatically generated">
            <a:extLst>
              <a:ext uri="{FF2B5EF4-FFF2-40B4-BE49-F238E27FC236}">
                <a16:creationId xmlns:a16="http://schemas.microsoft.com/office/drawing/2014/main" id="{2C306D7F-ECE3-B649-8A5D-A4767C43B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F5BE5-3F1E-A644-870B-816FECDB5137}"/>
              </a:ext>
            </a:extLst>
          </p:cNvPr>
          <p:cNvSpPr/>
          <p:nvPr/>
        </p:nvSpPr>
        <p:spPr>
          <a:xfrm>
            <a:off x="643467" y="1009402"/>
            <a:ext cx="4795432" cy="1009403"/>
          </a:xfrm>
          <a:prstGeom prst="rect">
            <a:avLst/>
          </a:prstGeom>
          <a:solidFill>
            <a:srgbClr val="445A74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Thursday, November 29 </a:t>
            </a:r>
          </a:p>
          <a:p>
            <a:pPr algn="ctr"/>
            <a:r>
              <a:rPr lang="en-US" sz="2800" b="1" dirty="0"/>
              <a:t>@ 7pm here at DCC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B9001-C8DA-594A-92CD-985B0C8C3039}"/>
              </a:ext>
            </a:extLst>
          </p:cNvPr>
          <p:cNvSpPr/>
          <p:nvPr/>
        </p:nvSpPr>
        <p:spPr>
          <a:xfrm>
            <a:off x="6384074" y="4459458"/>
            <a:ext cx="5164459" cy="1755075"/>
          </a:xfrm>
          <a:prstGeom prst="rect">
            <a:avLst/>
          </a:prstGeom>
          <a:solidFill>
            <a:srgbClr val="445A74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$1,245 Raised! Still need $755 </a:t>
            </a:r>
          </a:p>
          <a:p>
            <a:pPr algn="ctr"/>
            <a:r>
              <a:rPr lang="en-US" sz="2800" b="1" dirty="0"/>
              <a:t>35 volunteers signed up</a:t>
            </a:r>
          </a:p>
          <a:p>
            <a:pPr algn="ctr"/>
            <a:r>
              <a:rPr lang="en-US" sz="2800" b="1" dirty="0"/>
              <a:t>and still need 5 more volunteers </a:t>
            </a:r>
          </a:p>
          <a:p>
            <a:pPr algn="ctr"/>
            <a:r>
              <a:rPr lang="en-US" sz="2800" b="1" dirty="0"/>
              <a:t>to make 8000 meals!!</a:t>
            </a:r>
          </a:p>
        </p:txBody>
      </p:sp>
    </p:spTree>
    <p:extLst>
      <p:ext uri="{BB962C8B-B14F-4D97-AF65-F5344CB8AC3E}">
        <p14:creationId xmlns:p14="http://schemas.microsoft.com/office/powerpoint/2010/main" val="61613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reet sign in front of a sunset&#13;&#10;&#13;&#10;Description automatically generated">
            <a:extLst>
              <a:ext uri="{FF2B5EF4-FFF2-40B4-BE49-F238E27FC236}">
                <a16:creationId xmlns:a16="http://schemas.microsoft.com/office/drawing/2014/main" id="{CD336FF0-EBFC-634E-A5A4-BCF07D7AA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100D9A-8017-7A43-AC78-0C75C89CA9DA}"/>
              </a:ext>
            </a:extLst>
          </p:cNvPr>
          <p:cNvSpPr txBox="1"/>
          <p:nvPr/>
        </p:nvSpPr>
        <p:spPr>
          <a:xfrm>
            <a:off x="5452947" y="3893055"/>
            <a:ext cx="6144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 gave his life </a:t>
            </a:r>
            <a:r>
              <a:rPr lang="en-US" sz="2800" b="1" dirty="0">
                <a:solidFill>
                  <a:srgbClr val="FF8834"/>
                </a:solidFill>
              </a:rPr>
              <a:t>to free us </a:t>
            </a:r>
            <a:r>
              <a:rPr lang="en-US" sz="2800" b="1" dirty="0">
                <a:solidFill>
                  <a:schemeClr val="bg1"/>
                </a:solidFill>
              </a:rPr>
              <a:t>from every kind of sin, </a:t>
            </a:r>
            <a:r>
              <a:rPr lang="en-US" sz="2800" b="1" dirty="0">
                <a:solidFill>
                  <a:srgbClr val="FF8834"/>
                </a:solidFill>
              </a:rPr>
              <a:t>to cleanse us</a:t>
            </a:r>
            <a:r>
              <a:rPr lang="en-US" sz="2800" b="1" dirty="0">
                <a:solidFill>
                  <a:schemeClr val="bg1"/>
                </a:solidFill>
              </a:rPr>
              <a:t>, and </a:t>
            </a:r>
            <a:r>
              <a:rPr lang="en-US" sz="2800" b="1" dirty="0">
                <a:solidFill>
                  <a:srgbClr val="FF8834"/>
                </a:solidFill>
              </a:rPr>
              <a:t>to make us his very own people</a:t>
            </a:r>
            <a:r>
              <a:rPr lang="en-US" sz="2800" b="1" dirty="0">
                <a:solidFill>
                  <a:schemeClr val="bg1"/>
                </a:solidFill>
              </a:rPr>
              <a:t>, totally committed to doing good deeds.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– Titus 2:14 New Living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1D4F1-1CD4-7C4A-AC20-C342DA1B4A4F}"/>
              </a:ext>
            </a:extLst>
          </p:cNvPr>
          <p:cNvSpPr txBox="1"/>
          <p:nvPr/>
        </p:nvSpPr>
        <p:spPr>
          <a:xfrm>
            <a:off x="475785" y="454763"/>
            <a:ext cx="958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8834"/>
                </a:solidFill>
                <a:effectLst>
                  <a:outerShdw blurRad="228600" dist="38100" algn="l" rotWithShape="0">
                    <a:prstClr val="black">
                      <a:alpha val="82000"/>
                    </a:prstClr>
                  </a:outerShdw>
                </a:effectLst>
              </a:rPr>
              <a:t>Communion:</a:t>
            </a:r>
            <a:r>
              <a:rPr lang="en-US" sz="4400" b="1" dirty="0">
                <a:solidFill>
                  <a:schemeClr val="bg1"/>
                </a:solidFill>
                <a:effectLst>
                  <a:outerShdw blurRad="228600" dist="38100" algn="l" rotWithShape="0">
                    <a:prstClr val="black">
                      <a:alpha val="82000"/>
                    </a:prstClr>
                  </a:outerShdw>
                </a:effectLst>
              </a:rPr>
              <a:t> Why Did Jesus Die for Us?</a:t>
            </a:r>
          </a:p>
        </p:txBody>
      </p:sp>
    </p:spTree>
    <p:extLst>
      <p:ext uri="{BB962C8B-B14F-4D97-AF65-F5344CB8AC3E}">
        <p14:creationId xmlns:p14="http://schemas.microsoft.com/office/powerpoint/2010/main" val="335039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&#13;&#10;&#13;&#10;Description automatically generated">
            <a:extLst>
              <a:ext uri="{FF2B5EF4-FFF2-40B4-BE49-F238E27FC236}">
                <a16:creationId xmlns:a16="http://schemas.microsoft.com/office/drawing/2014/main" id="{BBDCE8F9-3259-9844-94E4-B123C9B0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5A1D1-0E09-5D4C-94FE-E6BAE402A33D}"/>
              </a:ext>
            </a:extLst>
          </p:cNvPr>
          <p:cNvSpPr txBox="1"/>
          <p:nvPr/>
        </p:nvSpPr>
        <p:spPr>
          <a:xfrm>
            <a:off x="1633552" y="1537568"/>
            <a:ext cx="892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Essentials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E1446-BA6D-2F43-8617-4B68984695BC}"/>
              </a:ext>
            </a:extLst>
          </p:cNvPr>
          <p:cNvSpPr txBox="1"/>
          <p:nvPr/>
        </p:nvSpPr>
        <p:spPr>
          <a:xfrm>
            <a:off x="8707424" y="5706625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Acts 2:42-47</a:t>
            </a:r>
          </a:p>
        </p:txBody>
      </p:sp>
    </p:spTree>
    <p:extLst>
      <p:ext uri="{BB962C8B-B14F-4D97-AF65-F5344CB8AC3E}">
        <p14:creationId xmlns:p14="http://schemas.microsoft.com/office/powerpoint/2010/main" val="416574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3;&#10;&#13;&#10;Description automatically generated">
            <a:extLst>
              <a:ext uri="{FF2B5EF4-FFF2-40B4-BE49-F238E27FC236}">
                <a16:creationId xmlns:a16="http://schemas.microsoft.com/office/drawing/2014/main" id="{FAD1E3FF-5BAE-9845-B24B-4B491393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9" name="Picture 8" descr="A group of people posing for a photo&#13;&#10;&#13;&#10;Description automatically generated">
            <a:extLst>
              <a:ext uri="{FF2B5EF4-FFF2-40B4-BE49-F238E27FC236}">
                <a16:creationId xmlns:a16="http://schemas.microsoft.com/office/drawing/2014/main" id="{B06FF87B-3E36-4244-9AF1-12F81B8B8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5622" b="2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 descr="A large crowd of people in a room&#13;&#10;&#13;&#10;Description automatically generated">
            <a:extLst>
              <a:ext uri="{FF2B5EF4-FFF2-40B4-BE49-F238E27FC236}">
                <a16:creationId xmlns:a16="http://schemas.microsoft.com/office/drawing/2014/main" id="{6A3A24DA-E279-694B-A7EC-24B193A450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0" r="3" b="2242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90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&#13;&#10;&#13;&#10;Description automatically generated">
            <a:extLst>
              <a:ext uri="{FF2B5EF4-FFF2-40B4-BE49-F238E27FC236}">
                <a16:creationId xmlns:a16="http://schemas.microsoft.com/office/drawing/2014/main" id="{BBDCE8F9-3259-9844-94E4-B123C9B0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5A1D1-0E09-5D4C-94FE-E6BAE402A33D}"/>
              </a:ext>
            </a:extLst>
          </p:cNvPr>
          <p:cNvSpPr txBox="1"/>
          <p:nvPr/>
        </p:nvSpPr>
        <p:spPr>
          <a:xfrm>
            <a:off x="1633552" y="1537568"/>
            <a:ext cx="892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Essentials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E1446-BA6D-2F43-8617-4B68984695BC}"/>
              </a:ext>
            </a:extLst>
          </p:cNvPr>
          <p:cNvSpPr txBox="1"/>
          <p:nvPr/>
        </p:nvSpPr>
        <p:spPr>
          <a:xfrm>
            <a:off x="8707424" y="5706625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Acts 2:42-47</a:t>
            </a:r>
          </a:p>
        </p:txBody>
      </p:sp>
    </p:spTree>
    <p:extLst>
      <p:ext uri="{BB962C8B-B14F-4D97-AF65-F5344CB8AC3E}">
        <p14:creationId xmlns:p14="http://schemas.microsoft.com/office/powerpoint/2010/main" val="154964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334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Acts 2:42-47 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42</a:t>
            </a:r>
            <a:r>
              <a:rPr lang="en-US" sz="2800" dirty="0">
                <a:solidFill>
                  <a:schemeClr val="bg1"/>
                </a:solidFill>
              </a:rPr>
              <a:t> And they devoted themselves to the apostles' teaching and the fellowship, to the breaking of bread and the prayers.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43</a:t>
            </a:r>
            <a:r>
              <a:rPr lang="en-US" sz="2800" dirty="0">
                <a:solidFill>
                  <a:schemeClr val="bg1"/>
                </a:solidFill>
              </a:rPr>
              <a:t> And awe came upon every soul, and many wonders and signs were being done through the apostles.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44</a:t>
            </a:r>
            <a:r>
              <a:rPr lang="en-US" sz="2800" dirty="0">
                <a:solidFill>
                  <a:schemeClr val="bg1"/>
                </a:solidFill>
              </a:rPr>
              <a:t> And all who believed were together and had all things in common. </a:t>
            </a:r>
          </a:p>
        </p:txBody>
      </p:sp>
    </p:spTree>
    <p:extLst>
      <p:ext uri="{BB962C8B-B14F-4D97-AF65-F5344CB8AC3E}">
        <p14:creationId xmlns:p14="http://schemas.microsoft.com/office/powerpoint/2010/main" val="418079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334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Acts 2:42-47 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45</a:t>
            </a:r>
            <a:r>
              <a:rPr lang="en-US" sz="2800" dirty="0">
                <a:solidFill>
                  <a:schemeClr val="bg1"/>
                </a:solidFill>
              </a:rPr>
              <a:t> And they were selling their possessions and belongings and distributing the proceeds to all, as any had need.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46</a:t>
            </a:r>
            <a:r>
              <a:rPr lang="en-US" sz="2800" dirty="0">
                <a:solidFill>
                  <a:schemeClr val="bg1"/>
                </a:solidFill>
              </a:rPr>
              <a:t> And day by day, attending the temple together and breaking bread in their homes, they received their food with glad and generous hearts,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47</a:t>
            </a:r>
            <a:r>
              <a:rPr lang="en-US" sz="2800" dirty="0">
                <a:solidFill>
                  <a:schemeClr val="bg1"/>
                </a:solidFill>
              </a:rPr>
              <a:t> praising God and having favor with all the people. And the Lord added to their number day by day those who were being saved</a:t>
            </a:r>
          </a:p>
        </p:txBody>
      </p:sp>
    </p:spTree>
    <p:extLst>
      <p:ext uri="{BB962C8B-B14F-4D97-AF65-F5344CB8AC3E}">
        <p14:creationId xmlns:p14="http://schemas.microsoft.com/office/powerpoint/2010/main" val="373543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door&#13;&#10;&#13;&#10;Description automatically generated">
            <a:extLst>
              <a:ext uri="{FF2B5EF4-FFF2-40B4-BE49-F238E27FC236}">
                <a16:creationId xmlns:a16="http://schemas.microsoft.com/office/drawing/2014/main" id="{BBDCE8F9-3259-9844-94E4-B123C9B0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5A1D1-0E09-5D4C-94FE-E6BAE402A33D}"/>
              </a:ext>
            </a:extLst>
          </p:cNvPr>
          <p:cNvSpPr txBox="1"/>
          <p:nvPr/>
        </p:nvSpPr>
        <p:spPr>
          <a:xfrm>
            <a:off x="1633552" y="1537568"/>
            <a:ext cx="892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25400" dist="139700" dir="2700000" sx="98000" sy="98000" algn="tl" rotWithShape="0">
                    <a:schemeClr val="tx1">
                      <a:alpha val="38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Essentials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E1446-BA6D-2F43-8617-4B68984695BC}"/>
              </a:ext>
            </a:extLst>
          </p:cNvPr>
          <p:cNvSpPr txBox="1"/>
          <p:nvPr/>
        </p:nvSpPr>
        <p:spPr>
          <a:xfrm>
            <a:off x="8707424" y="5706625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Acts 2:42-47</a:t>
            </a:r>
          </a:p>
        </p:txBody>
      </p:sp>
    </p:spTree>
    <p:extLst>
      <p:ext uri="{BB962C8B-B14F-4D97-AF65-F5344CB8AC3E}">
        <p14:creationId xmlns:p14="http://schemas.microsoft.com/office/powerpoint/2010/main" val="72767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Macintosh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4</cp:revision>
  <dcterms:created xsi:type="dcterms:W3CDTF">2018-11-25T12:52:30Z</dcterms:created>
  <dcterms:modified xsi:type="dcterms:W3CDTF">2018-11-26T16:08:54Z</dcterms:modified>
</cp:coreProperties>
</file>