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4" r:id="rId2"/>
    <p:sldId id="281" r:id="rId3"/>
    <p:sldId id="278" r:id="rId4"/>
    <p:sldId id="279" r:id="rId5"/>
    <p:sldId id="276" r:id="rId6"/>
    <p:sldId id="268" r:id="rId7"/>
    <p:sldId id="256" r:id="rId8"/>
    <p:sldId id="260" r:id="rId9"/>
    <p:sldId id="269" r:id="rId10"/>
    <p:sldId id="261" r:id="rId11"/>
    <p:sldId id="262" r:id="rId12"/>
    <p:sldId id="263" r:id="rId13"/>
    <p:sldId id="270" r:id="rId14"/>
    <p:sldId id="271" r:id="rId15"/>
    <p:sldId id="273"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C98"/>
    <a:srgbClr val="90B6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1" autoAdjust="0"/>
    <p:restoredTop sz="81098" autoAdjust="0"/>
  </p:normalViewPr>
  <p:slideViewPr>
    <p:cSldViewPr snapToGrid="0">
      <p:cViewPr varScale="1">
        <p:scale>
          <a:sx n="91" d="100"/>
          <a:sy n="91"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BE47F-AD49-40C7-8D90-6E52197609A9}" type="datetimeFigureOut">
              <a:rPr lang="en-US" smtClean="0"/>
              <a:t>11/11/18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2A8D72-53F1-463A-BD56-75F73BA03309}" type="slidenum">
              <a:rPr lang="en-US" smtClean="0"/>
              <a:t>‹#›</a:t>
            </a:fld>
            <a:endParaRPr lang="en-US"/>
          </a:p>
        </p:txBody>
      </p:sp>
    </p:spTree>
    <p:extLst>
      <p:ext uri="{BB962C8B-B14F-4D97-AF65-F5344CB8AC3E}">
        <p14:creationId xmlns:p14="http://schemas.microsoft.com/office/powerpoint/2010/main" val="1964169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esv.org/Ex40.34;1K8.11;2Ch5.14;2Ch7.1-3;Eze43.5;Hg2.7;Hg2.9;Mal3.1" TargetMode="External"/><Relationship Id="rId3" Type="http://schemas.openxmlformats.org/officeDocument/2006/relationships/hyperlink" Target="https://www.esv.org/Ex29.39" TargetMode="External"/><Relationship Id="rId7" Type="http://schemas.openxmlformats.org/officeDocument/2006/relationships/hyperlink" Target="https://www.esv.org/Ex25.22" TargetMode="External"/><Relationship Id="rId12" Type="http://schemas.openxmlformats.org/officeDocument/2006/relationships/hyperlink" Target="https://www.esv.org/Jos17.4;Jos21.1;Nm34.17-18"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esv.org/Nm28.6" TargetMode="External"/><Relationship Id="rId11" Type="http://schemas.openxmlformats.org/officeDocument/2006/relationships/hyperlink" Target="https://www.esv.org/Ex20.2" TargetMode="External"/><Relationship Id="rId5" Type="http://schemas.openxmlformats.org/officeDocument/2006/relationships/hyperlink" Target="https://www.esv.org/Ex29.18;Ex29.25" TargetMode="External"/><Relationship Id="rId10" Type="http://schemas.openxmlformats.org/officeDocument/2006/relationships/hyperlink" Target="https://www.esv.org/Ex25.8;Lv26.12;Zc2.10;2Co6.16;Rv21.3" TargetMode="External"/><Relationship Id="rId4" Type="http://schemas.openxmlformats.org/officeDocument/2006/relationships/hyperlink" Target="https://www.esv.org/Ex30.9;Ex40.29" TargetMode="External"/><Relationship Id="rId9" Type="http://schemas.openxmlformats.org/officeDocument/2006/relationships/hyperlink" Target="https://www.esv.org/Lv21.15;Lv22.9;Lv22.1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iblegateway.com/passage/?search=Deuteronomy+17:14-20&amp;version=ESV#fen-ESV-5383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2A8D72-53F1-463A-BD56-75F73BA03309}" type="slidenum">
              <a:rPr lang="en-US" smtClean="0"/>
              <a:t>1</a:t>
            </a:fld>
            <a:endParaRPr lang="en-US"/>
          </a:p>
        </p:txBody>
      </p:sp>
    </p:spTree>
    <p:extLst>
      <p:ext uri="{BB962C8B-B14F-4D97-AF65-F5344CB8AC3E}">
        <p14:creationId xmlns:p14="http://schemas.microsoft.com/office/powerpoint/2010/main" val="496860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2A8D72-53F1-463A-BD56-75F73BA03309}" type="slidenum">
              <a:rPr lang="en-US" smtClean="0"/>
              <a:t>14</a:t>
            </a:fld>
            <a:endParaRPr lang="en-US"/>
          </a:p>
        </p:txBody>
      </p:sp>
    </p:spTree>
    <p:extLst>
      <p:ext uri="{BB962C8B-B14F-4D97-AF65-F5344CB8AC3E}">
        <p14:creationId xmlns:p14="http://schemas.microsoft.com/office/powerpoint/2010/main" val="1469018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2A8D72-53F1-463A-BD56-75F73BA033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56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2A8D72-53F1-463A-BD56-75F73BA03309}" type="slidenum">
              <a:rPr lang="en-US" smtClean="0"/>
              <a:t>6</a:t>
            </a:fld>
            <a:endParaRPr lang="en-US"/>
          </a:p>
        </p:txBody>
      </p:sp>
    </p:spTree>
    <p:extLst>
      <p:ext uri="{BB962C8B-B14F-4D97-AF65-F5344CB8AC3E}">
        <p14:creationId xmlns:p14="http://schemas.microsoft.com/office/powerpoint/2010/main" val="260562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2A8D72-53F1-463A-BD56-75F73BA03309}" type="slidenum">
              <a:rPr lang="en-US" smtClean="0"/>
              <a:t>7</a:t>
            </a:fld>
            <a:endParaRPr lang="en-US"/>
          </a:p>
        </p:txBody>
      </p:sp>
    </p:spTree>
    <p:extLst>
      <p:ext uri="{BB962C8B-B14F-4D97-AF65-F5344CB8AC3E}">
        <p14:creationId xmlns:p14="http://schemas.microsoft.com/office/powerpoint/2010/main" val="2189928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interest to me is the relative scale of time in which the new testament happens. Just for this reason, a study of the old testament is warranted to learn more about the behaviors of mankind over a large scale of time, but also regions of geography. To me, adds more power to 1 peter 2:12-13. However, even within the study of mankind, there are differences such as marital customs, type of economy, and types of government</a:t>
            </a:r>
          </a:p>
          <a:p>
            <a:endParaRPr lang="en-US" dirty="0"/>
          </a:p>
          <a:p>
            <a:r>
              <a:rPr lang="en-US" dirty="0"/>
              <a:t>The importance of common history reminds us that the God’s relationship is with people, not a nation or a religion; explains how Moses could author Genesis, including history thousands of years before him</a:t>
            </a:r>
          </a:p>
        </p:txBody>
      </p:sp>
      <p:sp>
        <p:nvSpPr>
          <p:cNvPr id="4" name="Slide Number Placeholder 3"/>
          <p:cNvSpPr>
            <a:spLocks noGrp="1"/>
          </p:cNvSpPr>
          <p:nvPr>
            <p:ph type="sldNum" sz="quarter" idx="5"/>
          </p:nvPr>
        </p:nvSpPr>
        <p:spPr/>
        <p:txBody>
          <a:bodyPr/>
          <a:lstStyle/>
          <a:p>
            <a:fld id="{282A8D72-53F1-463A-BD56-75F73BA03309}" type="slidenum">
              <a:rPr lang="en-US" smtClean="0"/>
              <a:t>8</a:t>
            </a:fld>
            <a:endParaRPr lang="en-US"/>
          </a:p>
        </p:txBody>
      </p:sp>
    </p:spTree>
    <p:extLst>
      <p:ext uri="{BB962C8B-B14F-4D97-AF65-F5344CB8AC3E}">
        <p14:creationId xmlns:p14="http://schemas.microsoft.com/office/powerpoint/2010/main" val="355414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2A8D72-53F1-463A-BD56-75F73BA03309}" type="slidenum">
              <a:rPr lang="en-US" smtClean="0"/>
              <a:t>9</a:t>
            </a:fld>
            <a:endParaRPr lang="en-US"/>
          </a:p>
        </p:txBody>
      </p:sp>
    </p:spTree>
    <p:extLst>
      <p:ext uri="{BB962C8B-B14F-4D97-AF65-F5344CB8AC3E}">
        <p14:creationId xmlns:p14="http://schemas.microsoft.com/office/powerpoint/2010/main" val="355653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The other lamb you shall offer </a:t>
            </a:r>
            <a:r>
              <a:rPr lang="en-US" baseline="30000" dirty="0" err="1">
                <a:effectLst/>
                <a:hlinkClick r:id="rId3" tooltip="[See ver. 39 above]"/>
              </a:rPr>
              <a:t>a</a:t>
            </a:r>
            <a:r>
              <a:rPr lang="en-US" u="sng" dirty="0" err="1">
                <a:effectLst/>
              </a:rPr>
              <a:t>at</a:t>
            </a:r>
            <a:r>
              <a:rPr lang="en-US" u="sng" dirty="0">
                <a:effectLst/>
              </a:rPr>
              <a:t> twilight, and shall offer with it a grain offering and its drink offering, as </a:t>
            </a:r>
            <a:r>
              <a:rPr lang="en-US" baseline="30000" dirty="0">
                <a:effectLst/>
                <a:hlinkClick r:id="rId4" tooltip="ch. 30:9; 40:29"/>
              </a:rPr>
              <a:t>b</a:t>
            </a:r>
            <a:r>
              <a:rPr lang="en-US" u="sng" dirty="0">
                <a:effectLst/>
              </a:rPr>
              <a:t>in the morning, for a </a:t>
            </a:r>
            <a:r>
              <a:rPr lang="en-US" baseline="30000" dirty="0" err="1">
                <a:effectLst/>
                <a:hlinkClick r:id="rId5" tooltip="ver. 18, 25"/>
              </a:rPr>
              <a:t>c</a:t>
            </a:r>
            <a:r>
              <a:rPr lang="en-US" u="sng" dirty="0" err="1">
                <a:effectLst/>
              </a:rPr>
              <a:t>pleasing</a:t>
            </a:r>
            <a:r>
              <a:rPr lang="en-US" u="sng" dirty="0">
                <a:effectLst/>
              </a:rPr>
              <a:t> aroma, a food offering to the Lord.</a:t>
            </a:r>
            <a:r>
              <a:rPr lang="en-US" dirty="0">
                <a:effectLst/>
              </a:rPr>
              <a:t> </a:t>
            </a:r>
            <a:r>
              <a:rPr lang="en-US" b="1" dirty="0">
                <a:effectLst/>
              </a:rPr>
              <a:t>42 </a:t>
            </a:r>
            <a:r>
              <a:rPr lang="en-US" u="sng" dirty="0">
                <a:effectLst/>
              </a:rPr>
              <a:t>It shall be a </a:t>
            </a:r>
            <a:r>
              <a:rPr lang="en-US" baseline="30000" dirty="0" err="1">
                <a:effectLst/>
                <a:hlinkClick r:id="rId6" tooltip="Num. 28:6"/>
              </a:rPr>
              <a:t>d</a:t>
            </a:r>
            <a:r>
              <a:rPr lang="en-US" u="sng" dirty="0" err="1">
                <a:effectLst/>
              </a:rPr>
              <a:t>regular</a:t>
            </a:r>
            <a:r>
              <a:rPr lang="en-US" u="sng" dirty="0">
                <a:effectLst/>
              </a:rPr>
              <a:t> burnt offering throughout your generations at the entrance of the tent of meeting before the Lord, </a:t>
            </a:r>
            <a:r>
              <a:rPr lang="en-US" baseline="30000" dirty="0" err="1">
                <a:effectLst/>
                <a:hlinkClick r:id="rId7" tooltip="See ch. 25:22"/>
              </a:rPr>
              <a:t>e</a:t>
            </a:r>
            <a:r>
              <a:rPr lang="en-US" u="sng" dirty="0" err="1">
                <a:effectLst/>
              </a:rPr>
              <a:t>where</a:t>
            </a:r>
            <a:r>
              <a:rPr lang="en-US" u="sng" dirty="0">
                <a:effectLst/>
              </a:rPr>
              <a:t> I will meet with you, to speak to you there.</a:t>
            </a:r>
            <a:r>
              <a:rPr lang="en-US" dirty="0">
                <a:effectLst/>
              </a:rPr>
              <a:t> </a:t>
            </a:r>
            <a:r>
              <a:rPr lang="en-US" b="1" dirty="0">
                <a:effectLst/>
              </a:rPr>
              <a:t>43 </a:t>
            </a:r>
            <a:r>
              <a:rPr lang="en-US" u="sng" dirty="0">
                <a:effectLst/>
              </a:rPr>
              <a:t>There I will meet with the people of Israel, and it shall be </a:t>
            </a:r>
            <a:r>
              <a:rPr lang="en-US" baseline="30000" dirty="0" err="1">
                <a:effectLst/>
                <a:hlinkClick r:id="rId8" tooltip="ch. 40:34; [1 Kgs. 8:11; 2 Chr. 5:14; 7:1-3; Ezek. 43:5; Hag. 2:7, 9; Mal. 3:1]"/>
              </a:rPr>
              <a:t>f</a:t>
            </a:r>
            <a:r>
              <a:rPr lang="en-US" u="sng" dirty="0" err="1">
                <a:effectLst/>
              </a:rPr>
              <a:t>sanctified</a:t>
            </a:r>
            <a:r>
              <a:rPr lang="en-US" u="sng" dirty="0">
                <a:effectLst/>
              </a:rPr>
              <a:t> by my glory.</a:t>
            </a:r>
            <a:r>
              <a:rPr lang="en-US" dirty="0">
                <a:effectLst/>
              </a:rPr>
              <a:t> </a:t>
            </a:r>
            <a:r>
              <a:rPr lang="en-US" b="1" dirty="0">
                <a:effectLst/>
              </a:rPr>
              <a:t>44 </a:t>
            </a:r>
            <a:r>
              <a:rPr lang="en-US" u="sng" dirty="0">
                <a:effectLst/>
              </a:rPr>
              <a:t>I will consecrate the tent of meeting and the altar. </a:t>
            </a:r>
            <a:r>
              <a:rPr lang="en-US" baseline="30000" dirty="0" err="1">
                <a:effectLst/>
                <a:hlinkClick r:id="rId9" tooltip="Lev. 21:15; 22:9, 16"/>
              </a:rPr>
              <a:t>g</a:t>
            </a:r>
            <a:r>
              <a:rPr lang="en-US" u="sng" dirty="0" err="1">
                <a:effectLst/>
              </a:rPr>
              <a:t>Aaron</a:t>
            </a:r>
            <a:r>
              <a:rPr lang="en-US" u="sng" dirty="0">
                <a:effectLst/>
              </a:rPr>
              <a:t> also and his sons I will consecrate to serve me as priests.</a:t>
            </a:r>
            <a:r>
              <a:rPr lang="en-US" dirty="0">
                <a:effectLst/>
              </a:rPr>
              <a:t> </a:t>
            </a:r>
            <a:r>
              <a:rPr lang="en-US" b="1" dirty="0">
                <a:effectLst/>
              </a:rPr>
              <a:t>45 </a:t>
            </a:r>
            <a:r>
              <a:rPr lang="en-US" baseline="30000" dirty="0" err="1">
                <a:effectLst/>
                <a:hlinkClick r:id="rId10" tooltip="ch. 25:8; Lev. 26:12; Zech. 2:10; 2 Cor. 6:16; Rev. 21:3"/>
              </a:rPr>
              <a:t>h</a:t>
            </a:r>
            <a:r>
              <a:rPr lang="en-US" u="sng" dirty="0" err="1">
                <a:effectLst/>
              </a:rPr>
              <a:t>I</a:t>
            </a:r>
            <a:r>
              <a:rPr lang="en-US" u="sng" dirty="0">
                <a:effectLst/>
              </a:rPr>
              <a:t> will dwell among the people of Israel and will be their God.</a:t>
            </a:r>
            <a:r>
              <a:rPr lang="en-US" dirty="0">
                <a:effectLst/>
              </a:rPr>
              <a:t> </a:t>
            </a:r>
            <a:r>
              <a:rPr lang="en-US" b="1" dirty="0">
                <a:effectLst/>
              </a:rPr>
              <a:t>46 </a:t>
            </a:r>
            <a:r>
              <a:rPr lang="en-US" u="sng" dirty="0">
                <a:effectLst/>
              </a:rPr>
              <a:t>And they shall know that </a:t>
            </a:r>
            <a:r>
              <a:rPr lang="en-US" baseline="30000" dirty="0" err="1">
                <a:effectLst/>
                <a:hlinkClick r:id="rId11" tooltip="ch. 20:2"/>
              </a:rPr>
              <a:t>i</a:t>
            </a:r>
            <a:r>
              <a:rPr lang="en-US" u="sng" dirty="0" err="1">
                <a:effectLst/>
              </a:rPr>
              <a:t>I</a:t>
            </a:r>
            <a:r>
              <a:rPr lang="en-US" u="sng" dirty="0">
                <a:effectLst/>
              </a:rPr>
              <a:t> am the Lord their God, who brought them out of the land of Egypt that I might dwell among them. I am the Lord their God</a:t>
            </a:r>
          </a:p>
          <a:p>
            <a:endParaRPr lang="en-US" u="sng" dirty="0">
              <a:effectLst/>
            </a:endParaRPr>
          </a:p>
          <a:p>
            <a:r>
              <a:rPr lang="en-US" b="1" dirty="0">
                <a:effectLst/>
              </a:rPr>
              <a:t>14 </a:t>
            </a:r>
            <a:r>
              <a:rPr lang="en-US" u="sng" dirty="0">
                <a:effectLst/>
              </a:rPr>
              <a:t>These are the inheritances that the people of Israel received in the land of Canaan, which </a:t>
            </a:r>
            <a:r>
              <a:rPr lang="en-US" baseline="30000" dirty="0" err="1">
                <a:effectLst/>
                <a:hlinkClick r:id="rId12"/>
              </a:rPr>
              <a:t>l</a:t>
            </a:r>
            <a:r>
              <a:rPr lang="en-US" u="sng" dirty="0" err="1">
                <a:effectLst/>
              </a:rPr>
              <a:t>Eleazar</a:t>
            </a:r>
            <a:r>
              <a:rPr lang="en-US" u="sng" dirty="0">
                <a:effectLst/>
              </a:rPr>
              <a:t> the priest and Joshua the son of Nun and the heads of the fathers' houses of the tribes of the people of Israel gave them to inherit</a:t>
            </a:r>
            <a:endParaRPr lang="en-US" dirty="0"/>
          </a:p>
        </p:txBody>
      </p:sp>
      <p:sp>
        <p:nvSpPr>
          <p:cNvPr id="4" name="Slide Number Placeholder 3"/>
          <p:cNvSpPr>
            <a:spLocks noGrp="1"/>
          </p:cNvSpPr>
          <p:nvPr>
            <p:ph type="sldNum" sz="quarter" idx="10"/>
          </p:nvPr>
        </p:nvSpPr>
        <p:spPr/>
        <p:txBody>
          <a:bodyPr/>
          <a:lstStyle/>
          <a:p>
            <a:fld id="{282A8D72-53F1-463A-BD56-75F73BA03309}" type="slidenum">
              <a:rPr lang="en-US" smtClean="0"/>
              <a:t>10</a:t>
            </a:fld>
            <a:endParaRPr lang="en-US"/>
          </a:p>
        </p:txBody>
      </p:sp>
    </p:spTree>
    <p:extLst>
      <p:ext uri="{BB962C8B-B14F-4D97-AF65-F5344CB8AC3E}">
        <p14:creationId xmlns:p14="http://schemas.microsoft.com/office/powerpoint/2010/main" val="268135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Deuteronomy 6:5-12 English Standard Version (ESV)</a:t>
            </a:r>
          </a:p>
          <a:p>
            <a:r>
              <a:rPr lang="en-US" baseline="30000" dirty="0"/>
              <a:t>5 </a:t>
            </a:r>
            <a:r>
              <a:rPr lang="en-US" dirty="0"/>
              <a:t>You shall love the </a:t>
            </a:r>
            <a:r>
              <a:rPr lang="en-US" cap="small" dirty="0">
                <a:effectLst/>
              </a:rPr>
              <a:t>Lord</a:t>
            </a:r>
            <a:r>
              <a:rPr lang="en-US" dirty="0"/>
              <a:t> your God with all your heart and with all your soul and with all your might. </a:t>
            </a:r>
            <a:r>
              <a:rPr lang="en-US" baseline="30000" dirty="0"/>
              <a:t>6 </a:t>
            </a:r>
            <a:r>
              <a:rPr lang="en-US" dirty="0"/>
              <a:t>And these words that I command you today shall be on your heart. </a:t>
            </a:r>
            <a:r>
              <a:rPr lang="en-US" baseline="30000" dirty="0"/>
              <a:t>7 </a:t>
            </a:r>
            <a:r>
              <a:rPr lang="en-US" dirty="0"/>
              <a:t>You shall teach them diligently to your children, and shall talk of them when you sit in your house, and when you walk by the way, and when you lie down, and when you rise. </a:t>
            </a:r>
            <a:r>
              <a:rPr lang="en-US" baseline="30000" dirty="0"/>
              <a:t>8 </a:t>
            </a:r>
            <a:r>
              <a:rPr lang="en-US" dirty="0"/>
              <a:t>You shall bind them as a sign on your hand, and they shall be as frontlets between your eyes. </a:t>
            </a:r>
            <a:r>
              <a:rPr lang="en-US" baseline="30000" dirty="0"/>
              <a:t>9 </a:t>
            </a:r>
            <a:r>
              <a:rPr lang="en-US" dirty="0"/>
              <a:t>You shall write them on the doorposts of your house and on your gates.</a:t>
            </a:r>
          </a:p>
          <a:p>
            <a:r>
              <a:rPr lang="en-US" baseline="30000" dirty="0"/>
              <a:t>10 </a:t>
            </a:r>
            <a:r>
              <a:rPr lang="en-US" dirty="0"/>
              <a:t>“And when the </a:t>
            </a:r>
            <a:r>
              <a:rPr lang="en-US" cap="small" dirty="0">
                <a:effectLst/>
              </a:rPr>
              <a:t>Lord</a:t>
            </a:r>
            <a:r>
              <a:rPr lang="en-US" dirty="0"/>
              <a:t> your God brings you into the land that he swore to your fathers, to Abraham, to Isaac, and to Jacob, to give you—with great and good cities that you did not build, </a:t>
            </a:r>
            <a:r>
              <a:rPr lang="en-US" baseline="30000" dirty="0"/>
              <a:t>11 </a:t>
            </a:r>
            <a:r>
              <a:rPr lang="en-US" dirty="0"/>
              <a:t>and houses full of all good things that you did not fill, and cisterns that you did not dig, and vineyards and olive trees that you did not plant—and when you eat and are full, </a:t>
            </a:r>
            <a:r>
              <a:rPr lang="en-US" baseline="30000" dirty="0"/>
              <a:t>12 </a:t>
            </a:r>
            <a:r>
              <a:rPr lang="en-US" dirty="0"/>
              <a:t>then take care lest you forget the </a:t>
            </a:r>
            <a:r>
              <a:rPr lang="en-US" cap="small" dirty="0">
                <a:effectLst/>
              </a:rPr>
              <a:t>Lord</a:t>
            </a:r>
            <a:r>
              <a:rPr lang="en-US" dirty="0"/>
              <a:t>, who brought you out of the land of Egypt, out of the house of slavery. </a:t>
            </a:r>
          </a:p>
          <a:p>
            <a:endParaRPr lang="en-US" dirty="0"/>
          </a:p>
          <a:p>
            <a:r>
              <a:rPr lang="en-US" b="1" dirty="0"/>
              <a:t>Judges 2:11-23 English Standard Version (ESV)</a:t>
            </a:r>
          </a:p>
          <a:p>
            <a:r>
              <a:rPr lang="en-US" b="1" dirty="0"/>
              <a:t>Israel's Unfaithfulness</a:t>
            </a:r>
          </a:p>
          <a:p>
            <a:r>
              <a:rPr lang="en-US" baseline="30000" dirty="0"/>
              <a:t>11 </a:t>
            </a:r>
            <a:r>
              <a:rPr lang="en-US" dirty="0"/>
              <a:t>And the people of Israel did what was evil in the sight of the </a:t>
            </a:r>
            <a:r>
              <a:rPr lang="en-US" cap="small" dirty="0">
                <a:effectLst/>
              </a:rPr>
              <a:t>Lord</a:t>
            </a:r>
            <a:r>
              <a:rPr lang="en-US" dirty="0"/>
              <a:t> and served the Baals. </a:t>
            </a:r>
            <a:r>
              <a:rPr lang="en-US" baseline="30000" dirty="0"/>
              <a:t>12 </a:t>
            </a:r>
            <a:r>
              <a:rPr lang="en-US" dirty="0"/>
              <a:t>And they abandoned the </a:t>
            </a:r>
            <a:r>
              <a:rPr lang="en-US" cap="small" dirty="0">
                <a:effectLst/>
              </a:rPr>
              <a:t>Lord</a:t>
            </a:r>
            <a:r>
              <a:rPr lang="en-US" dirty="0"/>
              <a:t>, the God of their fathers, who had brought them out of the land of Egypt. They went after other gods, from among the gods of the peoples who were around them, and bowed down to them. And they provoked the </a:t>
            </a:r>
            <a:r>
              <a:rPr lang="en-US" cap="small" dirty="0">
                <a:effectLst/>
              </a:rPr>
              <a:t>Lord</a:t>
            </a:r>
            <a:r>
              <a:rPr lang="en-US" dirty="0"/>
              <a:t> to anger. </a:t>
            </a:r>
            <a:r>
              <a:rPr lang="en-US" baseline="30000" dirty="0"/>
              <a:t>13 </a:t>
            </a:r>
            <a:r>
              <a:rPr lang="en-US" dirty="0"/>
              <a:t>They abandoned the </a:t>
            </a:r>
            <a:r>
              <a:rPr lang="en-US" cap="small" dirty="0">
                <a:effectLst/>
              </a:rPr>
              <a:t>Lord</a:t>
            </a:r>
            <a:r>
              <a:rPr lang="en-US" dirty="0"/>
              <a:t> and served the Baals and the Ashtaroth. </a:t>
            </a:r>
            <a:r>
              <a:rPr lang="en-US" baseline="30000" dirty="0"/>
              <a:t>14 </a:t>
            </a:r>
            <a:r>
              <a:rPr lang="en-US" dirty="0"/>
              <a:t>So the anger of the </a:t>
            </a:r>
            <a:r>
              <a:rPr lang="en-US" cap="small" dirty="0">
                <a:effectLst/>
              </a:rPr>
              <a:t>Lord</a:t>
            </a:r>
            <a:r>
              <a:rPr lang="en-US" dirty="0"/>
              <a:t> was kindled against Israel, and he gave them over to plunderers, who plundered them. And he sold them into the hand of their surrounding enemies, so that they could no longer withstand their enemies. </a:t>
            </a:r>
            <a:r>
              <a:rPr lang="en-US" baseline="30000" dirty="0"/>
              <a:t>15 </a:t>
            </a:r>
            <a:r>
              <a:rPr lang="en-US" dirty="0"/>
              <a:t>Whenever they marched out, the hand of the </a:t>
            </a:r>
            <a:r>
              <a:rPr lang="en-US" cap="small" dirty="0">
                <a:effectLst/>
              </a:rPr>
              <a:t>Lord</a:t>
            </a:r>
            <a:r>
              <a:rPr lang="en-US" dirty="0"/>
              <a:t> was against them for harm, as the </a:t>
            </a:r>
            <a:r>
              <a:rPr lang="en-US" cap="small" dirty="0">
                <a:effectLst/>
              </a:rPr>
              <a:t>Lord</a:t>
            </a:r>
            <a:r>
              <a:rPr lang="en-US" dirty="0"/>
              <a:t> had warned, and as the </a:t>
            </a:r>
            <a:r>
              <a:rPr lang="en-US" cap="small" dirty="0">
                <a:effectLst/>
              </a:rPr>
              <a:t>Lord</a:t>
            </a:r>
            <a:r>
              <a:rPr lang="en-US" dirty="0"/>
              <a:t> had sworn to them. And they were in terrible distress.</a:t>
            </a:r>
          </a:p>
          <a:p>
            <a:r>
              <a:rPr lang="en-US" b="1" dirty="0"/>
              <a:t>The </a:t>
            </a:r>
            <a:r>
              <a:rPr lang="en-US" b="1" cap="small" dirty="0">
                <a:effectLst/>
              </a:rPr>
              <a:t>Lord</a:t>
            </a:r>
            <a:r>
              <a:rPr lang="en-US" b="1" dirty="0"/>
              <a:t> Raises Up Judges</a:t>
            </a:r>
          </a:p>
          <a:p>
            <a:r>
              <a:rPr lang="en-US" baseline="30000" dirty="0"/>
              <a:t>16 </a:t>
            </a:r>
            <a:r>
              <a:rPr lang="en-US" dirty="0"/>
              <a:t>Then the </a:t>
            </a:r>
            <a:r>
              <a:rPr lang="en-US" cap="small" dirty="0">
                <a:effectLst/>
              </a:rPr>
              <a:t>Lord</a:t>
            </a:r>
            <a:r>
              <a:rPr lang="en-US" dirty="0"/>
              <a:t> raised up judges, who saved them out of the hand of those who plundered them. </a:t>
            </a:r>
            <a:r>
              <a:rPr lang="en-US" baseline="30000" dirty="0"/>
              <a:t>17 </a:t>
            </a:r>
            <a:r>
              <a:rPr lang="en-US" dirty="0"/>
              <a:t>Yet they did not listen to their judges, for they whored after other gods and bowed down to them. They soon turned aside from the way in which their fathers had walked, who had obeyed the commandments of the </a:t>
            </a:r>
            <a:r>
              <a:rPr lang="en-US" cap="small" dirty="0">
                <a:effectLst/>
              </a:rPr>
              <a:t>Lord</a:t>
            </a:r>
            <a:r>
              <a:rPr lang="en-US" dirty="0"/>
              <a:t>, and they did not do so. </a:t>
            </a:r>
            <a:r>
              <a:rPr lang="en-US" baseline="30000" dirty="0"/>
              <a:t>18 </a:t>
            </a:r>
            <a:r>
              <a:rPr lang="en-US" dirty="0"/>
              <a:t>Whenever the </a:t>
            </a:r>
            <a:r>
              <a:rPr lang="en-US" cap="small" dirty="0">
                <a:effectLst/>
              </a:rPr>
              <a:t>Lord</a:t>
            </a:r>
            <a:r>
              <a:rPr lang="en-US" dirty="0"/>
              <a:t> raised up judges for them, the </a:t>
            </a:r>
            <a:r>
              <a:rPr lang="en-US" cap="small" dirty="0">
                <a:effectLst/>
              </a:rPr>
              <a:t>Lord</a:t>
            </a:r>
            <a:r>
              <a:rPr lang="en-US" dirty="0"/>
              <a:t> was with the judge, and he saved them from the hand of their enemies all the days of the judge. For the </a:t>
            </a:r>
            <a:r>
              <a:rPr lang="en-US" cap="small" dirty="0">
                <a:effectLst/>
              </a:rPr>
              <a:t>Lord</a:t>
            </a:r>
            <a:r>
              <a:rPr lang="en-US" dirty="0"/>
              <a:t> was moved to pity by their groaning because of those who afflicted and oppressed them. </a:t>
            </a:r>
            <a:r>
              <a:rPr lang="en-US" baseline="30000" dirty="0"/>
              <a:t>19 </a:t>
            </a:r>
            <a:r>
              <a:rPr lang="en-US" dirty="0"/>
              <a:t>But whenever the judge died, they turned back and were more corrupt than their fathers, going after other gods, serving them and bowing down to them. They did not drop any of their practices or their stubborn ways. </a:t>
            </a:r>
            <a:r>
              <a:rPr lang="en-US" baseline="30000" dirty="0"/>
              <a:t>20 </a:t>
            </a:r>
            <a:r>
              <a:rPr lang="en-US" dirty="0"/>
              <a:t>So the anger of the </a:t>
            </a:r>
            <a:r>
              <a:rPr lang="en-US" cap="small" dirty="0">
                <a:effectLst/>
              </a:rPr>
              <a:t>Lord</a:t>
            </a:r>
            <a:r>
              <a:rPr lang="en-US" dirty="0"/>
              <a:t> was kindled against Israel, and he said, “Because this people have transgressed my covenant that I commanded their fathers and have not obeyed my voice, </a:t>
            </a:r>
            <a:r>
              <a:rPr lang="en-US" baseline="30000" dirty="0"/>
              <a:t>21 </a:t>
            </a:r>
            <a:r>
              <a:rPr lang="en-US" dirty="0"/>
              <a:t>I will no longer drive out before them any of the nations that Joshua left when he died, </a:t>
            </a:r>
            <a:r>
              <a:rPr lang="en-US" baseline="30000" dirty="0"/>
              <a:t>22 </a:t>
            </a:r>
            <a:r>
              <a:rPr lang="en-US" dirty="0"/>
              <a:t>in order to test Israel by them, whether they will take care to walk in the way of the </a:t>
            </a:r>
            <a:r>
              <a:rPr lang="en-US" cap="small" dirty="0">
                <a:effectLst/>
              </a:rPr>
              <a:t>Lord</a:t>
            </a:r>
            <a:r>
              <a:rPr lang="en-US" dirty="0"/>
              <a:t> as their fathers did, or not.” </a:t>
            </a:r>
            <a:r>
              <a:rPr lang="en-US" baseline="30000" dirty="0"/>
              <a:t>23 </a:t>
            </a:r>
            <a:r>
              <a:rPr lang="en-US" dirty="0"/>
              <a:t>So the </a:t>
            </a:r>
            <a:r>
              <a:rPr lang="en-US" cap="small" dirty="0">
                <a:effectLst/>
              </a:rPr>
              <a:t>Lord</a:t>
            </a:r>
            <a:r>
              <a:rPr lang="en-US" dirty="0"/>
              <a:t> left those nations, not driving them out quickly, and he did not give them into the hand of Joshua.</a:t>
            </a:r>
          </a:p>
          <a:p>
            <a:endParaRPr lang="en-US" dirty="0"/>
          </a:p>
          <a:p>
            <a:r>
              <a:rPr lang="en-US" b="1" dirty="0"/>
              <a:t>Judges 3:15 English Standard Version (ESV)</a:t>
            </a:r>
          </a:p>
          <a:p>
            <a:r>
              <a:rPr lang="en-US" baseline="30000" dirty="0"/>
              <a:t>15 </a:t>
            </a:r>
            <a:r>
              <a:rPr lang="en-US" dirty="0"/>
              <a:t>Then the people of Israel cried out to the </a:t>
            </a:r>
            <a:r>
              <a:rPr lang="en-US" cap="small" dirty="0">
                <a:effectLst/>
              </a:rPr>
              <a:t>Lord</a:t>
            </a:r>
            <a:r>
              <a:rPr lang="en-US" dirty="0"/>
              <a:t>, and the </a:t>
            </a:r>
            <a:r>
              <a:rPr lang="en-US" cap="small" dirty="0">
                <a:effectLst/>
              </a:rPr>
              <a:t>Lord</a:t>
            </a:r>
            <a:r>
              <a:rPr lang="en-US" dirty="0"/>
              <a:t> raised up for them a deliverer, Ehud, the son of Gera, the Benjaminite, a left-handed man. The people of Israel sent tribute by him to </a:t>
            </a:r>
            <a:r>
              <a:rPr lang="en-US" dirty="0" err="1"/>
              <a:t>Eglon</a:t>
            </a:r>
            <a:r>
              <a:rPr lang="en-US" dirty="0"/>
              <a:t> the king of Moab. </a:t>
            </a:r>
          </a:p>
          <a:p>
            <a:endParaRPr lang="en-US" dirty="0"/>
          </a:p>
        </p:txBody>
      </p:sp>
      <p:sp>
        <p:nvSpPr>
          <p:cNvPr id="4" name="Slide Number Placeholder 3"/>
          <p:cNvSpPr>
            <a:spLocks noGrp="1"/>
          </p:cNvSpPr>
          <p:nvPr>
            <p:ph type="sldNum" sz="quarter" idx="10"/>
          </p:nvPr>
        </p:nvSpPr>
        <p:spPr/>
        <p:txBody>
          <a:bodyPr/>
          <a:lstStyle/>
          <a:p>
            <a:fld id="{282A8D72-53F1-463A-BD56-75F73BA03309}" type="slidenum">
              <a:rPr lang="en-US" smtClean="0"/>
              <a:t>11</a:t>
            </a:fld>
            <a:endParaRPr lang="en-US"/>
          </a:p>
        </p:txBody>
      </p:sp>
    </p:spTree>
    <p:extLst>
      <p:ext uri="{BB962C8B-B14F-4D97-AF65-F5344CB8AC3E}">
        <p14:creationId xmlns:p14="http://schemas.microsoft.com/office/powerpoint/2010/main" val="188855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Deuteronomy 17:14-20 English Standard Version (ESV)</a:t>
            </a:r>
          </a:p>
          <a:p>
            <a:r>
              <a:rPr lang="en-US" b="1" dirty="0"/>
              <a:t>Laws Concerning Israel's Kings</a:t>
            </a:r>
          </a:p>
          <a:p>
            <a:r>
              <a:rPr lang="en-US" baseline="30000" dirty="0"/>
              <a:t>14 </a:t>
            </a:r>
            <a:r>
              <a:rPr lang="en-US" dirty="0"/>
              <a:t>“When you come to the land that the </a:t>
            </a:r>
            <a:r>
              <a:rPr lang="en-US" cap="small" dirty="0">
                <a:effectLst/>
              </a:rPr>
              <a:t>Lord</a:t>
            </a:r>
            <a:r>
              <a:rPr lang="en-US" dirty="0"/>
              <a:t> your God is giving you, and you possess it and dwell in it and then say, ‘I will set a king over me, like all the nations that are around me,’ </a:t>
            </a:r>
            <a:r>
              <a:rPr lang="en-US" baseline="30000" dirty="0"/>
              <a:t>15 </a:t>
            </a:r>
            <a:r>
              <a:rPr lang="en-US" dirty="0"/>
              <a:t>you may indeed set a king over you whom the </a:t>
            </a:r>
            <a:r>
              <a:rPr lang="en-US" cap="small" dirty="0">
                <a:effectLst/>
              </a:rPr>
              <a:t>Lord</a:t>
            </a:r>
            <a:r>
              <a:rPr lang="en-US" dirty="0"/>
              <a:t> your God will choose. One from among your brothers you shall set as king over you. You may not put a foreigner over you, who is not your brother. </a:t>
            </a:r>
            <a:r>
              <a:rPr lang="en-US" baseline="30000" dirty="0"/>
              <a:t>16 </a:t>
            </a:r>
            <a:r>
              <a:rPr lang="en-US" dirty="0"/>
              <a:t>Only he must not acquire many horses for himself or cause the people to return to Egypt in order to acquire many horses, since the </a:t>
            </a:r>
            <a:r>
              <a:rPr lang="en-US" cap="small" dirty="0">
                <a:effectLst/>
              </a:rPr>
              <a:t>Lord</a:t>
            </a:r>
            <a:r>
              <a:rPr lang="en-US" dirty="0"/>
              <a:t> has said to you, ‘You shall never return that way again.’ </a:t>
            </a:r>
            <a:r>
              <a:rPr lang="en-US" baseline="30000" dirty="0"/>
              <a:t>17 </a:t>
            </a:r>
            <a:r>
              <a:rPr lang="en-US" dirty="0"/>
              <a:t>And he shall not acquire many wives for himself, lest his heart turn away, nor shall he acquire for himself excessive silver and gold.</a:t>
            </a:r>
          </a:p>
          <a:p>
            <a:r>
              <a:rPr lang="en-US" baseline="30000" dirty="0"/>
              <a:t>18 </a:t>
            </a:r>
            <a:r>
              <a:rPr lang="en-US" dirty="0"/>
              <a:t>“And when he sits on the throne of his kingdom, he shall write for himself in a book a copy of this law, approved by</a:t>
            </a:r>
            <a:r>
              <a:rPr lang="en-US" baseline="30000" dirty="0"/>
              <a:t>[</a:t>
            </a:r>
            <a:r>
              <a:rPr lang="en-US" baseline="30000" dirty="0">
                <a:hlinkClick r:id="rId3" tooltip="See footnote a"/>
              </a:rPr>
              <a:t>a</a:t>
            </a:r>
            <a:r>
              <a:rPr lang="en-US" baseline="30000" dirty="0"/>
              <a:t>]</a:t>
            </a:r>
            <a:r>
              <a:rPr lang="en-US" dirty="0"/>
              <a:t> the Levitical priests. </a:t>
            </a:r>
            <a:r>
              <a:rPr lang="en-US" baseline="30000" dirty="0"/>
              <a:t>19 </a:t>
            </a:r>
            <a:r>
              <a:rPr lang="en-US" dirty="0"/>
              <a:t>And it shall be with him, and he shall read in it all the days of his life, that he may learn to fear the </a:t>
            </a:r>
            <a:r>
              <a:rPr lang="en-US" cap="small" dirty="0">
                <a:effectLst/>
              </a:rPr>
              <a:t>Lord</a:t>
            </a:r>
            <a:r>
              <a:rPr lang="en-US" dirty="0"/>
              <a:t> his God by keeping all the words of this law and these statutes, and doing them, </a:t>
            </a:r>
            <a:r>
              <a:rPr lang="en-US" baseline="30000" dirty="0"/>
              <a:t>20 </a:t>
            </a:r>
            <a:r>
              <a:rPr lang="en-US" dirty="0"/>
              <a:t>that his heart may not be lifted up above his brothers, and that he may not turn aside from the commandment, either to the right hand or to the left, so that he may continue long in his kingdom, he and his children, in Israel.</a:t>
            </a:r>
          </a:p>
          <a:p>
            <a:endParaRPr lang="en-US" dirty="0"/>
          </a:p>
          <a:p>
            <a:r>
              <a:rPr lang="en-US" b="1" dirty="0"/>
              <a:t>1 Samuel 12:23-24 English Standard Version (ESV)</a:t>
            </a:r>
          </a:p>
          <a:p>
            <a:r>
              <a:rPr lang="en-US" baseline="30000" dirty="0"/>
              <a:t>23 </a:t>
            </a:r>
            <a:r>
              <a:rPr lang="en-US" dirty="0"/>
              <a:t>Moreover, as for me, far be it from me that I should sin against the </a:t>
            </a:r>
            <a:r>
              <a:rPr lang="en-US" cap="small" dirty="0">
                <a:effectLst/>
              </a:rPr>
              <a:t>Lord</a:t>
            </a:r>
            <a:r>
              <a:rPr lang="en-US" dirty="0"/>
              <a:t> by ceasing to pray for you, and I will instruct you in the good and the right way. </a:t>
            </a:r>
            <a:r>
              <a:rPr lang="en-US" baseline="30000" dirty="0"/>
              <a:t>24 </a:t>
            </a:r>
            <a:r>
              <a:rPr lang="en-US" dirty="0"/>
              <a:t>Only fear the </a:t>
            </a:r>
            <a:r>
              <a:rPr lang="en-US" cap="small" dirty="0">
                <a:effectLst/>
              </a:rPr>
              <a:t>Lord</a:t>
            </a:r>
            <a:r>
              <a:rPr lang="en-US" dirty="0"/>
              <a:t> and serve him faithfully with all your heart. For consider what great things he has done for you</a:t>
            </a:r>
          </a:p>
          <a:p>
            <a:endParaRPr lang="en-US" dirty="0"/>
          </a:p>
          <a:p>
            <a:r>
              <a:rPr lang="en-US" b="1" dirty="0"/>
              <a:t>1 Samuel 15:26-29 English Standard Version (ESV)</a:t>
            </a:r>
          </a:p>
          <a:p>
            <a:r>
              <a:rPr lang="en-US" baseline="30000" dirty="0"/>
              <a:t>26 </a:t>
            </a:r>
            <a:r>
              <a:rPr lang="en-US" dirty="0"/>
              <a:t>And Samuel said to Saul, “I will not return with you. For you have rejected the word of the </a:t>
            </a:r>
            <a:r>
              <a:rPr lang="en-US" cap="small" dirty="0">
                <a:effectLst/>
              </a:rPr>
              <a:t>Lord</a:t>
            </a:r>
            <a:r>
              <a:rPr lang="en-US" dirty="0"/>
              <a:t>, and the </a:t>
            </a:r>
            <a:r>
              <a:rPr lang="en-US" cap="small" dirty="0">
                <a:effectLst/>
              </a:rPr>
              <a:t>Lord</a:t>
            </a:r>
            <a:r>
              <a:rPr lang="en-US" dirty="0"/>
              <a:t> has rejected you from being king over Israel.” </a:t>
            </a:r>
            <a:r>
              <a:rPr lang="en-US" baseline="30000" dirty="0"/>
              <a:t>27 </a:t>
            </a:r>
            <a:r>
              <a:rPr lang="en-US" dirty="0"/>
              <a:t>As Samuel turned to go away, Saul seized the skirt of his robe, and it tore. </a:t>
            </a:r>
            <a:r>
              <a:rPr lang="en-US" baseline="30000" dirty="0"/>
              <a:t>28 </a:t>
            </a:r>
            <a:r>
              <a:rPr lang="en-US" dirty="0"/>
              <a:t>And Samuel said to him, “The </a:t>
            </a:r>
            <a:r>
              <a:rPr lang="en-US" cap="small" dirty="0">
                <a:effectLst/>
              </a:rPr>
              <a:t>Lord</a:t>
            </a:r>
            <a:r>
              <a:rPr lang="en-US" dirty="0"/>
              <a:t> has torn the kingdom of Israel from you this day and has given it to a neighbor of yours, who is better than you. </a:t>
            </a:r>
            <a:r>
              <a:rPr lang="en-US" baseline="30000" dirty="0"/>
              <a:t>29 </a:t>
            </a:r>
            <a:r>
              <a:rPr lang="en-US" dirty="0"/>
              <a:t>And also the Glory of Israel will not lie or have regret, for he is not a man, that he should have regret.”</a:t>
            </a:r>
          </a:p>
          <a:p>
            <a:endParaRPr lang="en-US" dirty="0"/>
          </a:p>
        </p:txBody>
      </p:sp>
      <p:sp>
        <p:nvSpPr>
          <p:cNvPr id="4" name="Slide Number Placeholder 3"/>
          <p:cNvSpPr>
            <a:spLocks noGrp="1"/>
          </p:cNvSpPr>
          <p:nvPr>
            <p:ph type="sldNum" sz="quarter" idx="10"/>
          </p:nvPr>
        </p:nvSpPr>
        <p:spPr/>
        <p:txBody>
          <a:bodyPr/>
          <a:lstStyle/>
          <a:p>
            <a:fld id="{282A8D72-53F1-463A-BD56-75F73BA03309}" type="slidenum">
              <a:rPr lang="en-US" smtClean="0"/>
              <a:t>12</a:t>
            </a:fld>
            <a:endParaRPr lang="en-US"/>
          </a:p>
        </p:txBody>
      </p:sp>
    </p:spTree>
    <p:extLst>
      <p:ext uri="{BB962C8B-B14F-4D97-AF65-F5344CB8AC3E}">
        <p14:creationId xmlns:p14="http://schemas.microsoft.com/office/powerpoint/2010/main" val="123729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2A8D72-53F1-463A-BD56-75F73BA03309}" type="slidenum">
              <a:rPr lang="en-US" smtClean="0"/>
              <a:t>13</a:t>
            </a:fld>
            <a:endParaRPr lang="en-US"/>
          </a:p>
        </p:txBody>
      </p:sp>
    </p:spTree>
    <p:extLst>
      <p:ext uri="{BB962C8B-B14F-4D97-AF65-F5344CB8AC3E}">
        <p14:creationId xmlns:p14="http://schemas.microsoft.com/office/powerpoint/2010/main" val="61826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D944-AE62-41BA-9BA1-8F6B4C9103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2AA6E9-C01B-49AA-8858-473DD6DAE6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435AD-93A9-4580-8B30-62070EFCE561}"/>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5" name="Footer Placeholder 4">
            <a:extLst>
              <a:ext uri="{FF2B5EF4-FFF2-40B4-BE49-F238E27FC236}">
                <a16:creationId xmlns:a16="http://schemas.microsoft.com/office/drawing/2014/main" id="{D70D6A57-936C-4A04-8B8D-65A0A9359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F2EA5-5E08-4DEB-A3F0-F20AFEAB8F19}"/>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404288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C11D-5244-49B6-8109-E3C358518F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7B93E-D05E-4A5B-AA6C-2EE3E1DAF7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6FAC3-7A5E-4282-8F67-FAF54E1AEBB7}"/>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5" name="Footer Placeholder 4">
            <a:extLst>
              <a:ext uri="{FF2B5EF4-FFF2-40B4-BE49-F238E27FC236}">
                <a16:creationId xmlns:a16="http://schemas.microsoft.com/office/drawing/2014/main" id="{058D7D44-7887-41A1-931E-B75E51AAC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76FA10-1775-4E8E-97B9-DC6733F00FA6}"/>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3598905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21838E-9E71-4CA8-B9B7-956041833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6511B1-6A37-42F1-BE93-4591D7A136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5596C-B801-4D24-868E-CA8AD880F517}"/>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5" name="Footer Placeholder 4">
            <a:extLst>
              <a:ext uri="{FF2B5EF4-FFF2-40B4-BE49-F238E27FC236}">
                <a16:creationId xmlns:a16="http://schemas.microsoft.com/office/drawing/2014/main" id="{85A44138-A520-43A7-94B3-515AF3DFA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4D3EA-472F-4F00-97CB-B23DD18991C0}"/>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41871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3D8A-3816-4B0F-A947-CEE3C26BDB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9CE86-727D-4E37-BC6E-165E568B37D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387B5-15CB-4B45-8173-B07770610F19}"/>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5" name="Footer Placeholder 4">
            <a:extLst>
              <a:ext uri="{FF2B5EF4-FFF2-40B4-BE49-F238E27FC236}">
                <a16:creationId xmlns:a16="http://schemas.microsoft.com/office/drawing/2014/main" id="{7E1F7784-E4E0-4894-93D8-3B3F3B6CA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D1125-E3B0-4E6B-ACAD-767CB1217C1E}"/>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20312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12CA-69E5-4C60-A26D-F19A009AA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C4E30B-1598-42E0-AC7F-6FC10036C2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A0B7CB-6CB3-4131-896C-B4BD817F08FB}"/>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5" name="Footer Placeholder 4">
            <a:extLst>
              <a:ext uri="{FF2B5EF4-FFF2-40B4-BE49-F238E27FC236}">
                <a16:creationId xmlns:a16="http://schemas.microsoft.com/office/drawing/2014/main" id="{50D627C4-935E-4D4D-96B9-80840978E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DEA71-6A6D-4EA5-9EC2-2DBFEDEB5A53}"/>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248289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8E93-DA20-4554-8260-04DF9D6D06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7EC47-A711-4678-A63A-1E8D562AE3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2B2FF4-BA2E-443A-A077-D06D56D9C0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DCDE69-EDFC-4A89-A916-2B264A851BEF}"/>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6" name="Footer Placeholder 5">
            <a:extLst>
              <a:ext uri="{FF2B5EF4-FFF2-40B4-BE49-F238E27FC236}">
                <a16:creationId xmlns:a16="http://schemas.microsoft.com/office/drawing/2014/main" id="{A9AB7E60-FB68-4EFA-AE9B-7EB586A48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39690-ED20-4F91-A0E0-B36DA93A9F1D}"/>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1963850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E6EB-51C4-4AB3-843B-E2894763E3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F4E95C-C3E8-4B3A-BB30-F76E9B4F9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ECD4C5-3D0B-4BE0-9CB1-092A7FDBE0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F4A7B2-D899-46E8-BE54-3800311AB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DB49C8-B3F3-49C8-ADAC-14997522F8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63EF7-6DA7-4763-8830-1A5473378A47}"/>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8" name="Footer Placeholder 7">
            <a:extLst>
              <a:ext uri="{FF2B5EF4-FFF2-40B4-BE49-F238E27FC236}">
                <a16:creationId xmlns:a16="http://schemas.microsoft.com/office/drawing/2014/main" id="{45994D67-DC65-4551-A095-8D0544D80F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800C3-6740-4853-87CA-91B95F215984}"/>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143232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E48C6-D52E-4A3B-9D04-CD1FC98D0C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95FF59-0577-4EEA-B577-3FA411B27501}"/>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4" name="Footer Placeholder 3">
            <a:extLst>
              <a:ext uri="{FF2B5EF4-FFF2-40B4-BE49-F238E27FC236}">
                <a16:creationId xmlns:a16="http://schemas.microsoft.com/office/drawing/2014/main" id="{939D83A8-6113-44C3-9F93-C1B02F9CFE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A278A7-A642-4B2E-AC8A-987F4541BF60}"/>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225569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7B6488-AC9C-4387-8A19-CD49CB6A4833}"/>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3" name="Footer Placeholder 2">
            <a:extLst>
              <a:ext uri="{FF2B5EF4-FFF2-40B4-BE49-F238E27FC236}">
                <a16:creationId xmlns:a16="http://schemas.microsoft.com/office/drawing/2014/main" id="{1A9AD5F7-3B9C-42EA-9057-C5B4A13A29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3819E7-D71F-4917-847A-12D0C3532219}"/>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72700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F3C5-9A19-41EB-B531-34EB31C26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177F9E-399B-4F89-8DC9-07FACC256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0FDD44-704A-485F-B155-8DA3085E0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447131-A0E2-4496-B869-958D816AF20E}"/>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6" name="Footer Placeholder 5">
            <a:extLst>
              <a:ext uri="{FF2B5EF4-FFF2-40B4-BE49-F238E27FC236}">
                <a16:creationId xmlns:a16="http://schemas.microsoft.com/office/drawing/2014/main" id="{60F08565-CF79-442F-8CBA-2E5943FE5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D851A-BC25-4908-A45F-48EA437DE34B}"/>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293751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1CEC-37B0-462A-B1A6-E616361D94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F112B0-948F-4015-86DB-79F880FE0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E98178-B338-4060-8BE8-0172C56D9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88F5D-CD61-49BC-AF8E-85B384A93B36}"/>
              </a:ext>
            </a:extLst>
          </p:cNvPr>
          <p:cNvSpPr>
            <a:spLocks noGrp="1"/>
          </p:cNvSpPr>
          <p:nvPr>
            <p:ph type="dt" sz="half" idx="10"/>
          </p:nvPr>
        </p:nvSpPr>
        <p:spPr/>
        <p:txBody>
          <a:bodyPr/>
          <a:lstStyle/>
          <a:p>
            <a:fld id="{F64F74B9-69BD-4694-828C-5D44255D58FE}" type="datetimeFigureOut">
              <a:rPr lang="en-US" smtClean="0"/>
              <a:t>11/11/18</a:t>
            </a:fld>
            <a:endParaRPr lang="en-US"/>
          </a:p>
        </p:txBody>
      </p:sp>
      <p:sp>
        <p:nvSpPr>
          <p:cNvPr id="6" name="Footer Placeholder 5">
            <a:extLst>
              <a:ext uri="{FF2B5EF4-FFF2-40B4-BE49-F238E27FC236}">
                <a16:creationId xmlns:a16="http://schemas.microsoft.com/office/drawing/2014/main" id="{86443C9D-3A9D-494A-8C16-B1727B87A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3F02F-2B7F-4CE5-89CE-BAD10E9F77B6}"/>
              </a:ext>
            </a:extLst>
          </p:cNvPr>
          <p:cNvSpPr>
            <a:spLocks noGrp="1"/>
          </p:cNvSpPr>
          <p:nvPr>
            <p:ph type="sldNum" sz="quarter" idx="12"/>
          </p:nvPr>
        </p:nvSpPr>
        <p:spPr/>
        <p:txBody>
          <a:bodyPr/>
          <a:lstStyle/>
          <a:p>
            <a:fld id="{87538DC3-B207-4D3B-9D81-78987E281B3E}" type="slidenum">
              <a:rPr lang="en-US" smtClean="0"/>
              <a:t>‹#›</a:t>
            </a:fld>
            <a:endParaRPr lang="en-US"/>
          </a:p>
        </p:txBody>
      </p:sp>
    </p:spTree>
    <p:extLst>
      <p:ext uri="{BB962C8B-B14F-4D97-AF65-F5344CB8AC3E}">
        <p14:creationId xmlns:p14="http://schemas.microsoft.com/office/powerpoint/2010/main" val="94672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77CA4B-C379-42CE-8B6A-736A32489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A0A382-4E25-41E1-AFD1-5A209BDF42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CA5BC-7F64-4D15-B723-AE90CFDD51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4F74B9-69BD-4694-828C-5D44255D58FE}" type="datetimeFigureOut">
              <a:rPr lang="en-US" smtClean="0"/>
              <a:t>11/11/18</a:t>
            </a:fld>
            <a:endParaRPr lang="en-US"/>
          </a:p>
        </p:txBody>
      </p:sp>
      <p:sp>
        <p:nvSpPr>
          <p:cNvPr id="5" name="Footer Placeholder 4">
            <a:extLst>
              <a:ext uri="{FF2B5EF4-FFF2-40B4-BE49-F238E27FC236}">
                <a16:creationId xmlns:a16="http://schemas.microsoft.com/office/drawing/2014/main" id="{035D2160-3FAA-4D7E-918B-970EBC563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0980E-A2EA-4933-9D10-1FEB4692B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38DC3-B207-4D3B-9D81-78987E281B3E}" type="slidenum">
              <a:rPr lang="en-US" smtClean="0"/>
              <a:t>‹#›</a:t>
            </a:fld>
            <a:endParaRPr lang="en-US"/>
          </a:p>
        </p:txBody>
      </p:sp>
    </p:spTree>
    <p:extLst>
      <p:ext uri="{BB962C8B-B14F-4D97-AF65-F5344CB8AC3E}">
        <p14:creationId xmlns:p14="http://schemas.microsoft.com/office/powerpoint/2010/main" val="2991110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AB8081-F408-2E46-8661-137D4883F573}"/>
              </a:ext>
            </a:extLst>
          </p:cNvPr>
          <p:cNvPicPr>
            <a:picLocks noChangeAspect="1"/>
          </p:cNvPicPr>
          <p:nvPr/>
        </p:nvPicPr>
        <p:blipFill>
          <a:blip r:embed="rId3"/>
          <a:stretch>
            <a:fillRect/>
          </a:stretch>
        </p:blipFill>
        <p:spPr>
          <a:xfrm>
            <a:off x="487093" y="312029"/>
            <a:ext cx="3073203" cy="1024401"/>
          </a:xfrm>
          <a:prstGeom prst="rect">
            <a:avLst/>
          </a:prstGeom>
        </p:spPr>
      </p:pic>
      <p:pic>
        <p:nvPicPr>
          <p:cNvPr id="7" name="Picture 6">
            <a:extLst>
              <a:ext uri="{FF2B5EF4-FFF2-40B4-BE49-F238E27FC236}">
                <a16:creationId xmlns:a16="http://schemas.microsoft.com/office/drawing/2014/main" id="{128E8A14-1DC5-8242-98C6-DA4F828A7CAF}"/>
              </a:ext>
            </a:extLst>
          </p:cNvPr>
          <p:cNvPicPr>
            <a:picLocks noChangeAspect="1"/>
          </p:cNvPicPr>
          <p:nvPr/>
        </p:nvPicPr>
        <p:blipFill>
          <a:blip r:embed="rId4"/>
          <a:stretch>
            <a:fillRect/>
          </a:stretch>
        </p:blipFill>
        <p:spPr>
          <a:xfrm>
            <a:off x="0" y="2042961"/>
            <a:ext cx="12192000" cy="4815039"/>
          </a:xfrm>
          <a:prstGeom prst="rect">
            <a:avLst/>
          </a:prstGeom>
        </p:spPr>
      </p:pic>
      <p:sp>
        <p:nvSpPr>
          <p:cNvPr id="8" name="TextBox 7">
            <a:extLst>
              <a:ext uri="{FF2B5EF4-FFF2-40B4-BE49-F238E27FC236}">
                <a16:creationId xmlns:a16="http://schemas.microsoft.com/office/drawing/2014/main" id="{0CDD43E7-869D-3E47-80F4-FF8D08AB60B7}"/>
              </a:ext>
            </a:extLst>
          </p:cNvPr>
          <p:cNvSpPr txBox="1"/>
          <p:nvPr/>
        </p:nvSpPr>
        <p:spPr>
          <a:xfrm>
            <a:off x="4346246" y="489366"/>
            <a:ext cx="7405553" cy="1200329"/>
          </a:xfrm>
          <a:prstGeom prst="rect">
            <a:avLst/>
          </a:prstGeom>
          <a:noFill/>
        </p:spPr>
        <p:txBody>
          <a:bodyPr wrap="none" rtlCol="0">
            <a:spAutoFit/>
          </a:bodyPr>
          <a:lstStyle/>
          <a:p>
            <a:r>
              <a:rPr lang="en-US" sz="3600" b="1" dirty="0"/>
              <a:t>Prayer for John and Beverly </a:t>
            </a:r>
            <a:r>
              <a:rPr lang="en-US" sz="3600" b="1" dirty="0" err="1"/>
              <a:t>Kinateder</a:t>
            </a:r>
            <a:endParaRPr lang="en-US" sz="3600" b="1" dirty="0"/>
          </a:p>
          <a:p>
            <a:r>
              <a:rPr lang="en-US" sz="3600" b="1" dirty="0"/>
              <a:t>Mission Trip to Peru</a:t>
            </a:r>
          </a:p>
        </p:txBody>
      </p:sp>
    </p:spTree>
    <p:extLst>
      <p:ext uri="{BB962C8B-B14F-4D97-AF65-F5344CB8AC3E}">
        <p14:creationId xmlns:p14="http://schemas.microsoft.com/office/powerpoint/2010/main" val="522574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1538-6324-4AFA-A3D6-6CEDF587245D}"/>
              </a:ext>
            </a:extLst>
          </p:cNvPr>
          <p:cNvSpPr>
            <a:spLocks noGrp="1"/>
          </p:cNvSpPr>
          <p:nvPr>
            <p:ph type="title"/>
          </p:nvPr>
        </p:nvSpPr>
        <p:spPr/>
        <p:txBody>
          <a:bodyPr/>
          <a:lstStyle/>
          <a:p>
            <a:r>
              <a:rPr lang="en-US" b="1" dirty="0">
                <a:solidFill>
                  <a:schemeClr val="bg1"/>
                </a:solidFill>
              </a:rPr>
              <a:t>Priests</a:t>
            </a:r>
            <a:r>
              <a:rPr lang="en-US" dirty="0">
                <a:solidFill>
                  <a:schemeClr val="bg1"/>
                </a:solidFill>
              </a:rPr>
              <a:t>, </a:t>
            </a:r>
            <a:r>
              <a:rPr lang="en-US" dirty="0">
                <a:solidFill>
                  <a:schemeClr val="bg1">
                    <a:lumMod val="75000"/>
                  </a:schemeClr>
                </a:solidFill>
              </a:rPr>
              <a:t>Judges, Kings, and Prophets</a:t>
            </a:r>
          </a:p>
        </p:txBody>
      </p:sp>
      <p:sp>
        <p:nvSpPr>
          <p:cNvPr id="3" name="Content Placeholder 2">
            <a:extLst>
              <a:ext uri="{FF2B5EF4-FFF2-40B4-BE49-F238E27FC236}">
                <a16:creationId xmlns:a16="http://schemas.microsoft.com/office/drawing/2014/main" id="{CA90A5E3-089C-40D7-B1F1-486C5103983D}"/>
              </a:ext>
            </a:extLst>
          </p:cNvPr>
          <p:cNvSpPr>
            <a:spLocks noGrp="1"/>
          </p:cNvSpPr>
          <p:nvPr>
            <p:ph idx="1"/>
          </p:nvPr>
        </p:nvSpPr>
        <p:spPr/>
        <p:txBody>
          <a:bodyPr/>
          <a:lstStyle/>
          <a:p>
            <a:r>
              <a:rPr lang="en-US" dirty="0">
                <a:solidFill>
                  <a:schemeClr val="bg1"/>
                </a:solidFill>
              </a:rPr>
              <a:t>Priest is a derivative of “ to stand” and they stood in the gap between God and the people (Exodus 29:42-46)</a:t>
            </a:r>
          </a:p>
          <a:p>
            <a:r>
              <a:rPr lang="en-US" dirty="0">
                <a:solidFill>
                  <a:schemeClr val="bg1"/>
                </a:solidFill>
              </a:rPr>
              <a:t>Care for the temple; Manifestations of the Divine; Proper execution of sacrifices</a:t>
            </a:r>
          </a:p>
          <a:p>
            <a:r>
              <a:rPr lang="en-US" dirty="0">
                <a:solidFill>
                  <a:schemeClr val="bg1"/>
                </a:solidFill>
              </a:rPr>
              <a:t>Strict interpretation of the law to carry out justice. Diagnose illness, provide care</a:t>
            </a:r>
          </a:p>
          <a:p>
            <a:r>
              <a:rPr lang="en-US" dirty="0">
                <a:solidFill>
                  <a:schemeClr val="bg1"/>
                </a:solidFill>
              </a:rPr>
              <a:t>High Priest had monarch-like control of the people, speaking as the voice of God (Joshua 14:1)</a:t>
            </a:r>
          </a:p>
        </p:txBody>
      </p:sp>
    </p:spTree>
    <p:extLst>
      <p:ext uri="{BB962C8B-B14F-4D97-AF65-F5344CB8AC3E}">
        <p14:creationId xmlns:p14="http://schemas.microsoft.com/office/powerpoint/2010/main" val="27269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A5C27-AFDD-4BF5-BCF5-CC03944CF0EF}"/>
              </a:ext>
            </a:extLst>
          </p:cNvPr>
          <p:cNvSpPr>
            <a:spLocks noGrp="1"/>
          </p:cNvSpPr>
          <p:nvPr>
            <p:ph idx="1"/>
          </p:nvPr>
        </p:nvSpPr>
        <p:spPr/>
        <p:txBody>
          <a:bodyPr>
            <a:normAutofit/>
          </a:bodyPr>
          <a:lstStyle/>
          <a:p>
            <a:r>
              <a:rPr lang="en-US" dirty="0">
                <a:solidFill>
                  <a:schemeClr val="bg1"/>
                </a:solidFill>
              </a:rPr>
              <a:t>Priests started in the desert wanderings, helped the nation cross into Jordan, conquer the land and as settling occurred, nation wanders (Deuteronomy 6:5-12)</a:t>
            </a:r>
          </a:p>
          <a:p>
            <a:r>
              <a:rPr lang="en-US" dirty="0">
                <a:solidFill>
                  <a:schemeClr val="bg1"/>
                </a:solidFill>
              </a:rPr>
              <a:t>Judges arrive (Judges 2:11-23)</a:t>
            </a:r>
          </a:p>
          <a:p>
            <a:r>
              <a:rPr lang="en-US" dirty="0">
                <a:solidFill>
                  <a:schemeClr val="bg1"/>
                </a:solidFill>
              </a:rPr>
              <a:t>Between the time of Joshua and David; Used the code of the Mosaic Law; Led the people in battle ; “Deliverers” (Judges 3:15)</a:t>
            </a:r>
          </a:p>
          <a:p>
            <a:r>
              <a:rPr lang="en-US" dirty="0">
                <a:solidFill>
                  <a:schemeClr val="bg1"/>
                </a:solidFill>
              </a:rPr>
              <a:t>Notable leaders: Ehud, Deborah, Gideon, </a:t>
            </a:r>
            <a:r>
              <a:rPr lang="en-US" dirty="0" err="1">
                <a:solidFill>
                  <a:schemeClr val="bg1"/>
                </a:solidFill>
              </a:rPr>
              <a:t>Jeptha</a:t>
            </a:r>
            <a:r>
              <a:rPr lang="en-US" dirty="0">
                <a:solidFill>
                  <a:schemeClr val="bg1"/>
                </a:solidFill>
              </a:rPr>
              <a:t>, Samson, and Samuel </a:t>
            </a:r>
          </a:p>
        </p:txBody>
      </p:sp>
      <p:sp>
        <p:nvSpPr>
          <p:cNvPr id="5" name="Title 1">
            <a:extLst>
              <a:ext uri="{FF2B5EF4-FFF2-40B4-BE49-F238E27FC236}">
                <a16:creationId xmlns:a16="http://schemas.microsoft.com/office/drawing/2014/main" id="{4201F41F-141F-4A4E-950B-B091BFA2C30F}"/>
              </a:ext>
            </a:extLst>
          </p:cNvPr>
          <p:cNvSpPr>
            <a:spLocks noGrp="1"/>
          </p:cNvSpPr>
          <p:nvPr>
            <p:ph type="title"/>
          </p:nvPr>
        </p:nvSpPr>
        <p:spPr>
          <a:xfrm>
            <a:off x="838200" y="365125"/>
            <a:ext cx="10515600" cy="1325563"/>
          </a:xfrm>
        </p:spPr>
        <p:txBody>
          <a:bodyPr/>
          <a:lstStyle/>
          <a:p>
            <a:r>
              <a:rPr lang="en-US" dirty="0">
                <a:solidFill>
                  <a:schemeClr val="bg1">
                    <a:lumMod val="75000"/>
                  </a:schemeClr>
                </a:solidFill>
              </a:rPr>
              <a:t>Priests, </a:t>
            </a:r>
            <a:r>
              <a:rPr lang="en-US" b="1" dirty="0">
                <a:solidFill>
                  <a:schemeClr val="bg1"/>
                </a:solidFill>
              </a:rPr>
              <a:t>Judges</a:t>
            </a:r>
            <a:r>
              <a:rPr lang="en-US" dirty="0"/>
              <a:t>, </a:t>
            </a:r>
            <a:r>
              <a:rPr lang="en-US" dirty="0">
                <a:solidFill>
                  <a:schemeClr val="bg1">
                    <a:lumMod val="75000"/>
                  </a:schemeClr>
                </a:solidFill>
              </a:rPr>
              <a:t>Kings, and Prophets</a:t>
            </a:r>
          </a:p>
        </p:txBody>
      </p:sp>
    </p:spTree>
    <p:extLst>
      <p:ext uri="{BB962C8B-B14F-4D97-AF65-F5344CB8AC3E}">
        <p14:creationId xmlns:p14="http://schemas.microsoft.com/office/powerpoint/2010/main" val="32841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05B2C-595A-48A3-B0E5-A493E868D5C0}"/>
              </a:ext>
            </a:extLst>
          </p:cNvPr>
          <p:cNvSpPr>
            <a:spLocks noGrp="1"/>
          </p:cNvSpPr>
          <p:nvPr>
            <p:ph idx="1"/>
          </p:nvPr>
        </p:nvSpPr>
        <p:spPr/>
        <p:txBody>
          <a:bodyPr/>
          <a:lstStyle/>
          <a:p>
            <a:r>
              <a:rPr lang="en-US" dirty="0">
                <a:solidFill>
                  <a:schemeClr val="bg1"/>
                </a:solidFill>
              </a:rPr>
              <a:t>Monarch, Messiah </a:t>
            </a:r>
          </a:p>
          <a:p>
            <a:pPr lvl="1"/>
            <a:r>
              <a:rPr lang="en-US" dirty="0">
                <a:solidFill>
                  <a:schemeClr val="bg1"/>
                </a:solidFill>
              </a:rPr>
              <a:t>Deuteronomy 17:14-20</a:t>
            </a:r>
          </a:p>
          <a:p>
            <a:r>
              <a:rPr lang="en-US" dirty="0">
                <a:solidFill>
                  <a:schemeClr val="bg1"/>
                </a:solidFill>
              </a:rPr>
              <a:t>Commander in chief, Legislator, Supreme Judge, Intercessor among nations</a:t>
            </a:r>
          </a:p>
          <a:p>
            <a:pPr lvl="1"/>
            <a:r>
              <a:rPr lang="en-US" dirty="0">
                <a:solidFill>
                  <a:schemeClr val="bg1"/>
                </a:solidFill>
              </a:rPr>
              <a:t>Aligned with priest, promotion of God’s leading (2 Samuel 7:1-17)</a:t>
            </a:r>
          </a:p>
          <a:p>
            <a:r>
              <a:rPr lang="en-US" dirty="0">
                <a:solidFill>
                  <a:schemeClr val="bg1"/>
                </a:solidFill>
              </a:rPr>
              <a:t>Responsible for the obedience of the people in the eyes of God</a:t>
            </a:r>
          </a:p>
          <a:p>
            <a:pPr lvl="1"/>
            <a:r>
              <a:rPr lang="en-US" dirty="0">
                <a:solidFill>
                  <a:schemeClr val="bg1"/>
                </a:solidFill>
              </a:rPr>
              <a:t>1 Samuel 12:23-24; 15:26-29</a:t>
            </a:r>
          </a:p>
        </p:txBody>
      </p:sp>
      <p:sp>
        <p:nvSpPr>
          <p:cNvPr id="5" name="Title 1">
            <a:extLst>
              <a:ext uri="{FF2B5EF4-FFF2-40B4-BE49-F238E27FC236}">
                <a16:creationId xmlns:a16="http://schemas.microsoft.com/office/drawing/2014/main" id="{4CE8BC96-9710-49A2-81ED-7E0D433DA3A6}"/>
              </a:ext>
            </a:extLst>
          </p:cNvPr>
          <p:cNvSpPr>
            <a:spLocks noGrp="1"/>
          </p:cNvSpPr>
          <p:nvPr>
            <p:ph type="title"/>
          </p:nvPr>
        </p:nvSpPr>
        <p:spPr>
          <a:xfrm>
            <a:off x="838200" y="365125"/>
            <a:ext cx="10515600" cy="1325563"/>
          </a:xfrm>
        </p:spPr>
        <p:txBody>
          <a:bodyPr/>
          <a:lstStyle/>
          <a:p>
            <a:r>
              <a:rPr lang="en-US" b="1" dirty="0">
                <a:solidFill>
                  <a:schemeClr val="bg1">
                    <a:lumMod val="75000"/>
                  </a:schemeClr>
                </a:solidFill>
              </a:rPr>
              <a:t>Priests</a:t>
            </a:r>
            <a:r>
              <a:rPr lang="en-US" dirty="0">
                <a:solidFill>
                  <a:schemeClr val="bg1">
                    <a:lumMod val="75000"/>
                  </a:schemeClr>
                </a:solidFill>
              </a:rPr>
              <a:t>, Judges,</a:t>
            </a:r>
            <a:r>
              <a:rPr lang="en-US" dirty="0"/>
              <a:t> </a:t>
            </a:r>
            <a:r>
              <a:rPr lang="en-US" b="1" dirty="0">
                <a:solidFill>
                  <a:schemeClr val="bg1"/>
                </a:solidFill>
              </a:rPr>
              <a:t>Kings, </a:t>
            </a:r>
            <a:r>
              <a:rPr lang="en-US" dirty="0">
                <a:solidFill>
                  <a:schemeClr val="bg1">
                    <a:lumMod val="75000"/>
                  </a:schemeClr>
                </a:solidFill>
              </a:rPr>
              <a:t>and Prophets</a:t>
            </a:r>
          </a:p>
        </p:txBody>
      </p:sp>
    </p:spTree>
    <p:extLst>
      <p:ext uri="{BB962C8B-B14F-4D97-AF65-F5344CB8AC3E}">
        <p14:creationId xmlns:p14="http://schemas.microsoft.com/office/powerpoint/2010/main" val="40601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05B2C-595A-48A3-B0E5-A493E868D5C0}"/>
              </a:ext>
            </a:extLst>
          </p:cNvPr>
          <p:cNvSpPr>
            <a:spLocks noGrp="1"/>
          </p:cNvSpPr>
          <p:nvPr>
            <p:ph idx="1"/>
          </p:nvPr>
        </p:nvSpPr>
        <p:spPr/>
        <p:txBody>
          <a:bodyPr>
            <a:normAutofit/>
          </a:bodyPr>
          <a:lstStyle/>
          <a:p>
            <a:r>
              <a:rPr lang="en-US" dirty="0">
                <a:solidFill>
                  <a:schemeClr val="bg1"/>
                </a:solidFill>
              </a:rPr>
              <a:t>Commissioned by God for a specific time, and particular people</a:t>
            </a:r>
          </a:p>
          <a:p>
            <a:r>
              <a:rPr lang="en-US" dirty="0">
                <a:solidFill>
                  <a:schemeClr val="bg1"/>
                </a:solidFill>
              </a:rPr>
              <a:t>Prophecy is teaching God’s word where a vacuum of know his truth has developed or predicting future actions</a:t>
            </a:r>
          </a:p>
          <a:p>
            <a:pPr lvl="1"/>
            <a:r>
              <a:rPr lang="en-US" dirty="0">
                <a:solidFill>
                  <a:schemeClr val="bg1"/>
                </a:solidFill>
              </a:rPr>
              <a:t>“The word of God came to….”</a:t>
            </a:r>
          </a:p>
          <a:p>
            <a:pPr lvl="1"/>
            <a:r>
              <a:rPr lang="en-US" dirty="0">
                <a:solidFill>
                  <a:schemeClr val="bg1"/>
                </a:solidFill>
              </a:rPr>
              <a:t>A call</a:t>
            </a:r>
          </a:p>
          <a:p>
            <a:r>
              <a:rPr lang="en-US" dirty="0">
                <a:solidFill>
                  <a:schemeClr val="bg1"/>
                </a:solidFill>
              </a:rPr>
              <a:t>Common themes:</a:t>
            </a:r>
          </a:p>
          <a:p>
            <a:pPr lvl="1"/>
            <a:r>
              <a:rPr lang="en-US" dirty="0">
                <a:solidFill>
                  <a:schemeClr val="bg1"/>
                </a:solidFill>
              </a:rPr>
              <a:t>Repentance &amp; Restoration</a:t>
            </a:r>
          </a:p>
          <a:p>
            <a:pPr lvl="1"/>
            <a:r>
              <a:rPr lang="en-US" dirty="0">
                <a:solidFill>
                  <a:schemeClr val="bg1"/>
                </a:solidFill>
              </a:rPr>
              <a:t>Right injustices, spiritual, social, political, and economics  (Amos)</a:t>
            </a:r>
          </a:p>
          <a:p>
            <a:r>
              <a:rPr lang="en-US" dirty="0">
                <a:solidFill>
                  <a:schemeClr val="bg1"/>
                </a:solidFill>
              </a:rPr>
              <a:t>Advisors to Kings: Elijah, Elisha, Nathan,  Jeremiah, Isaiah, Daniel </a:t>
            </a:r>
          </a:p>
        </p:txBody>
      </p:sp>
      <p:sp>
        <p:nvSpPr>
          <p:cNvPr id="5" name="Title 1">
            <a:extLst>
              <a:ext uri="{FF2B5EF4-FFF2-40B4-BE49-F238E27FC236}">
                <a16:creationId xmlns:a16="http://schemas.microsoft.com/office/drawing/2014/main" id="{4CE8BC96-9710-49A2-81ED-7E0D433DA3A6}"/>
              </a:ext>
            </a:extLst>
          </p:cNvPr>
          <p:cNvSpPr>
            <a:spLocks noGrp="1"/>
          </p:cNvSpPr>
          <p:nvPr>
            <p:ph type="title"/>
          </p:nvPr>
        </p:nvSpPr>
        <p:spPr>
          <a:xfrm>
            <a:off x="838200" y="365125"/>
            <a:ext cx="10515600" cy="1325563"/>
          </a:xfrm>
        </p:spPr>
        <p:txBody>
          <a:bodyPr/>
          <a:lstStyle/>
          <a:p>
            <a:r>
              <a:rPr lang="en-US" b="1" dirty="0">
                <a:solidFill>
                  <a:schemeClr val="bg1">
                    <a:lumMod val="75000"/>
                  </a:schemeClr>
                </a:solidFill>
              </a:rPr>
              <a:t>Priests</a:t>
            </a:r>
            <a:r>
              <a:rPr lang="en-US" dirty="0">
                <a:solidFill>
                  <a:schemeClr val="bg1">
                    <a:lumMod val="75000"/>
                  </a:schemeClr>
                </a:solidFill>
              </a:rPr>
              <a:t>, Judges, Kings, and </a:t>
            </a:r>
            <a:r>
              <a:rPr lang="en-US" b="1" dirty="0">
                <a:solidFill>
                  <a:schemeClr val="bg1"/>
                </a:solidFill>
              </a:rPr>
              <a:t>Prophets</a:t>
            </a:r>
          </a:p>
        </p:txBody>
      </p:sp>
    </p:spTree>
    <p:extLst>
      <p:ext uri="{BB962C8B-B14F-4D97-AF65-F5344CB8AC3E}">
        <p14:creationId xmlns:p14="http://schemas.microsoft.com/office/powerpoint/2010/main" val="323254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05B2C-595A-48A3-B0E5-A493E868D5C0}"/>
              </a:ext>
            </a:extLst>
          </p:cNvPr>
          <p:cNvSpPr>
            <a:spLocks noGrp="1"/>
          </p:cNvSpPr>
          <p:nvPr>
            <p:ph idx="1"/>
          </p:nvPr>
        </p:nvSpPr>
        <p:spPr>
          <a:xfrm>
            <a:off x="359229" y="1825625"/>
            <a:ext cx="11429999" cy="4351338"/>
          </a:xfrm>
        </p:spPr>
        <p:txBody>
          <a:bodyPr>
            <a:normAutofit/>
          </a:bodyPr>
          <a:lstStyle/>
          <a:p>
            <a:pPr marL="0" indent="0">
              <a:buNone/>
            </a:pPr>
            <a:r>
              <a:rPr lang="en-US" dirty="0">
                <a:solidFill>
                  <a:schemeClr val="bg1"/>
                </a:solidFill>
              </a:rPr>
              <a:t>Elisha heals Naaman			Jesus heals TEN lepers; 1 comes back</a:t>
            </a:r>
          </a:p>
          <a:p>
            <a:pPr marL="0" indent="0">
              <a:buNone/>
            </a:pPr>
            <a:r>
              <a:rPr lang="en-US" dirty="0">
                <a:solidFill>
                  <a:schemeClr val="bg1"/>
                </a:solidFill>
              </a:rPr>
              <a:t>Elijah raises dead son			Jesus raises Jairus’ Daughter</a:t>
            </a:r>
          </a:p>
          <a:p>
            <a:pPr marL="0" indent="0">
              <a:buNone/>
            </a:pPr>
            <a:r>
              <a:rPr lang="en-US" dirty="0">
                <a:solidFill>
                  <a:schemeClr val="bg1"/>
                </a:solidFill>
              </a:rPr>
              <a:t>Elisha prays for blindness			Jesus heals </a:t>
            </a:r>
            <a:r>
              <a:rPr lang="en-US" dirty="0" err="1">
                <a:solidFill>
                  <a:schemeClr val="bg1"/>
                </a:solidFill>
              </a:rPr>
              <a:t>Bartameaus</a:t>
            </a:r>
            <a:endParaRPr lang="en-US" dirty="0">
              <a:solidFill>
                <a:schemeClr val="bg1"/>
              </a:solidFill>
            </a:endParaRPr>
          </a:p>
          <a:p>
            <a:endParaRPr lang="en-US" dirty="0">
              <a:solidFill>
                <a:schemeClr val="bg1"/>
              </a:solidFill>
            </a:endParaRPr>
          </a:p>
          <a:p>
            <a:pPr marL="0" indent="0">
              <a:buNone/>
            </a:pPr>
            <a:r>
              <a:rPr lang="en-US" dirty="0">
                <a:solidFill>
                  <a:schemeClr val="bg1"/>
                </a:solidFill>
              </a:rPr>
              <a:t>Samson destroys temple			Jesus cleanses temple</a:t>
            </a:r>
          </a:p>
          <a:p>
            <a:pPr marL="0" indent="0">
              <a:buNone/>
            </a:pPr>
            <a:r>
              <a:rPr lang="en-US" dirty="0">
                <a:solidFill>
                  <a:schemeClr val="bg1"/>
                </a:solidFill>
              </a:rPr>
              <a:t>Gideon’s 300 destroy at night		Jesus puts away Peters sword at night</a:t>
            </a:r>
          </a:p>
          <a:p>
            <a:pPr marL="0" indent="0">
              <a:buNone/>
            </a:pPr>
            <a:r>
              <a:rPr lang="en-US" dirty="0">
                <a:solidFill>
                  <a:schemeClr val="bg1"/>
                </a:solidFill>
              </a:rPr>
              <a:t>Deborah credited for Barak’s		Jesus credits  woman for true faith</a:t>
            </a:r>
          </a:p>
          <a:p>
            <a:pPr marL="0" indent="0">
              <a:buNone/>
            </a:pPr>
            <a:r>
              <a:rPr lang="en-US" dirty="0">
                <a:solidFill>
                  <a:schemeClr val="bg1"/>
                </a:solidFill>
              </a:rPr>
              <a:t>victory					and repentance</a:t>
            </a:r>
          </a:p>
        </p:txBody>
      </p:sp>
      <p:sp>
        <p:nvSpPr>
          <p:cNvPr id="5" name="Title 1">
            <a:extLst>
              <a:ext uri="{FF2B5EF4-FFF2-40B4-BE49-F238E27FC236}">
                <a16:creationId xmlns:a16="http://schemas.microsoft.com/office/drawing/2014/main" id="{4CE8BC96-9710-49A2-81ED-7E0D433DA3A6}"/>
              </a:ext>
            </a:extLst>
          </p:cNvPr>
          <p:cNvSpPr>
            <a:spLocks noGrp="1"/>
          </p:cNvSpPr>
          <p:nvPr>
            <p:ph type="title"/>
          </p:nvPr>
        </p:nvSpPr>
        <p:spPr>
          <a:xfrm>
            <a:off x="838200" y="365125"/>
            <a:ext cx="10515600" cy="1325563"/>
          </a:xfrm>
        </p:spPr>
        <p:txBody>
          <a:bodyPr/>
          <a:lstStyle/>
          <a:p>
            <a:r>
              <a:rPr lang="en-US" dirty="0">
                <a:solidFill>
                  <a:schemeClr val="bg1">
                    <a:lumMod val="75000"/>
                  </a:schemeClr>
                </a:solidFill>
              </a:rPr>
              <a:t>Priests, Judges, Kings, and </a:t>
            </a:r>
            <a:r>
              <a:rPr lang="en-US" dirty="0">
                <a:solidFill>
                  <a:schemeClr val="bg1">
                    <a:lumMod val="65000"/>
                  </a:schemeClr>
                </a:solidFill>
              </a:rPr>
              <a:t>Prophets -&gt; </a:t>
            </a:r>
            <a:r>
              <a:rPr lang="en-US" b="1" dirty="0">
                <a:solidFill>
                  <a:schemeClr val="bg1"/>
                </a:solidFill>
              </a:rPr>
              <a:t>JESUS </a:t>
            </a:r>
          </a:p>
        </p:txBody>
      </p:sp>
    </p:spTree>
    <p:extLst>
      <p:ext uri="{BB962C8B-B14F-4D97-AF65-F5344CB8AC3E}">
        <p14:creationId xmlns:p14="http://schemas.microsoft.com/office/powerpoint/2010/main" val="171701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05B2C-595A-48A3-B0E5-A493E868D5C0}"/>
              </a:ext>
            </a:extLst>
          </p:cNvPr>
          <p:cNvSpPr>
            <a:spLocks noGrp="1"/>
          </p:cNvSpPr>
          <p:nvPr>
            <p:ph idx="1"/>
          </p:nvPr>
        </p:nvSpPr>
        <p:spPr>
          <a:xfrm>
            <a:off x="359229" y="1825625"/>
            <a:ext cx="11429999" cy="4351338"/>
          </a:xfrm>
        </p:spPr>
        <p:txBody>
          <a:bodyPr>
            <a:normAutofit/>
          </a:bodyPr>
          <a:lstStyle/>
          <a:p>
            <a:pPr marL="0" indent="0">
              <a:buNone/>
            </a:pPr>
            <a:r>
              <a:rPr lang="en-US" dirty="0">
                <a:solidFill>
                  <a:schemeClr val="bg1"/>
                </a:solidFill>
              </a:rPr>
              <a:t>Jesus is THE great High Priest – Hebrews 7:22-27</a:t>
            </a:r>
          </a:p>
          <a:p>
            <a:pPr marL="0" indent="0">
              <a:buNone/>
            </a:pPr>
            <a:r>
              <a:rPr lang="en-US" dirty="0">
                <a:solidFill>
                  <a:schemeClr val="bg1"/>
                </a:solidFill>
              </a:rPr>
              <a:t>	Once and for all</a:t>
            </a:r>
          </a:p>
          <a:p>
            <a:pPr marL="0" indent="0">
              <a:buNone/>
            </a:pPr>
            <a:endParaRPr lang="en-US" dirty="0">
              <a:solidFill>
                <a:schemeClr val="bg1"/>
              </a:solidFill>
            </a:endParaRPr>
          </a:p>
          <a:p>
            <a:pPr marL="0" indent="0">
              <a:buNone/>
            </a:pPr>
            <a:r>
              <a:rPr lang="en-US" dirty="0">
                <a:solidFill>
                  <a:schemeClr val="bg1"/>
                </a:solidFill>
              </a:rPr>
              <a:t>Jesus is THE great, judging King – Matthew 25:31-36</a:t>
            </a:r>
          </a:p>
          <a:p>
            <a:pPr marL="0" indent="0">
              <a:buNone/>
            </a:pPr>
            <a:r>
              <a:rPr lang="en-US" dirty="0">
                <a:solidFill>
                  <a:schemeClr val="bg1"/>
                </a:solidFill>
              </a:rPr>
              <a:t>	One people, again</a:t>
            </a:r>
          </a:p>
          <a:p>
            <a:pPr marL="0" indent="0">
              <a:buNone/>
            </a:pPr>
            <a:r>
              <a:rPr lang="en-US" dirty="0">
                <a:solidFill>
                  <a:schemeClr val="bg1"/>
                </a:solidFill>
              </a:rPr>
              <a:t>	</a:t>
            </a:r>
          </a:p>
        </p:txBody>
      </p:sp>
      <p:sp>
        <p:nvSpPr>
          <p:cNvPr id="5" name="Title 1">
            <a:extLst>
              <a:ext uri="{FF2B5EF4-FFF2-40B4-BE49-F238E27FC236}">
                <a16:creationId xmlns:a16="http://schemas.microsoft.com/office/drawing/2014/main" id="{4CE8BC96-9710-49A2-81ED-7E0D433DA3A6}"/>
              </a:ext>
            </a:extLst>
          </p:cNvPr>
          <p:cNvSpPr>
            <a:spLocks noGrp="1"/>
          </p:cNvSpPr>
          <p:nvPr>
            <p:ph type="title"/>
          </p:nvPr>
        </p:nvSpPr>
        <p:spPr>
          <a:xfrm>
            <a:off x="838200" y="365125"/>
            <a:ext cx="10515600" cy="1325563"/>
          </a:xfrm>
        </p:spPr>
        <p:txBody>
          <a:bodyPr/>
          <a:lstStyle/>
          <a:p>
            <a:r>
              <a:rPr lang="en-US" dirty="0">
                <a:solidFill>
                  <a:schemeClr val="bg1">
                    <a:lumMod val="75000"/>
                  </a:schemeClr>
                </a:solidFill>
              </a:rPr>
              <a:t>Priests, Judges, Kings, and </a:t>
            </a:r>
            <a:r>
              <a:rPr lang="en-US" dirty="0">
                <a:solidFill>
                  <a:schemeClr val="bg1">
                    <a:lumMod val="65000"/>
                  </a:schemeClr>
                </a:solidFill>
              </a:rPr>
              <a:t>Prophets -&gt; </a:t>
            </a:r>
            <a:r>
              <a:rPr lang="en-US" b="1" dirty="0">
                <a:solidFill>
                  <a:schemeClr val="bg1"/>
                </a:solidFill>
              </a:rPr>
              <a:t>JESUS </a:t>
            </a:r>
          </a:p>
        </p:txBody>
      </p:sp>
    </p:spTree>
    <p:extLst>
      <p:ext uri="{BB962C8B-B14F-4D97-AF65-F5344CB8AC3E}">
        <p14:creationId xmlns:p14="http://schemas.microsoft.com/office/powerpoint/2010/main" val="114472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A3FC10-4274-4778-B66E-687321A59865}"/>
              </a:ext>
            </a:extLst>
          </p:cNvPr>
          <p:cNvSpPr>
            <a:spLocks noGrp="1"/>
          </p:cNvSpPr>
          <p:nvPr>
            <p:ph idx="1"/>
          </p:nvPr>
        </p:nvSpPr>
        <p:spPr>
          <a:xfrm>
            <a:off x="711591" y="706059"/>
            <a:ext cx="10515600" cy="4351338"/>
          </a:xfrm>
        </p:spPr>
        <p:txBody>
          <a:bodyPr>
            <a:normAutofit/>
          </a:bodyPr>
          <a:lstStyle/>
          <a:p>
            <a:pPr marL="0" indent="0">
              <a:buNone/>
            </a:pPr>
            <a:r>
              <a:rPr lang="en-US" sz="4400" dirty="0">
                <a:solidFill>
                  <a:schemeClr val="bg1"/>
                </a:solidFill>
              </a:rPr>
              <a:t>The left side of your Bible - Why the old testament matters, today</a:t>
            </a:r>
          </a:p>
        </p:txBody>
      </p:sp>
      <p:pic>
        <p:nvPicPr>
          <p:cNvPr id="9" name="Picture 8" descr="A close up of a sign&#13;&#10;&#13;&#10;Description automatically generated">
            <a:extLst>
              <a:ext uri="{FF2B5EF4-FFF2-40B4-BE49-F238E27FC236}">
                <a16:creationId xmlns:a16="http://schemas.microsoft.com/office/drawing/2014/main" id="{1AA2DF47-7261-0C4D-845C-61F5825A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5" name="TextBox 4">
            <a:extLst>
              <a:ext uri="{FF2B5EF4-FFF2-40B4-BE49-F238E27FC236}">
                <a16:creationId xmlns:a16="http://schemas.microsoft.com/office/drawing/2014/main" id="{9B8495BE-4800-204D-B48E-CDD4606A6D06}"/>
              </a:ext>
            </a:extLst>
          </p:cNvPr>
          <p:cNvSpPr txBox="1"/>
          <p:nvPr/>
        </p:nvSpPr>
        <p:spPr>
          <a:xfrm>
            <a:off x="9947784" y="829892"/>
            <a:ext cx="1235384" cy="659188"/>
          </a:xfrm>
          <a:prstGeom prst="rect">
            <a:avLst/>
          </a:prstGeom>
          <a:noFill/>
        </p:spPr>
        <p:txBody>
          <a:bodyPr wrap="none" rtlCol="0">
            <a:spAutoFit/>
          </a:bodyPr>
          <a:lstStyle/>
          <a:p>
            <a:r>
              <a:rPr lang="en-US" sz="4000" dirty="0">
                <a:solidFill>
                  <a:srgbClr val="002060"/>
                </a:solidFill>
                <a:latin typeface="Aharoni" panose="02010803020104030203" pitchFamily="2" charset="-79"/>
                <a:cs typeface="Aharoni" panose="02010803020104030203" pitchFamily="2" charset="-79"/>
              </a:rPr>
              <a:t>PART</a:t>
            </a:r>
          </a:p>
        </p:txBody>
      </p:sp>
      <p:sp>
        <p:nvSpPr>
          <p:cNvPr id="6" name="Oval 5">
            <a:extLst>
              <a:ext uri="{FF2B5EF4-FFF2-40B4-BE49-F238E27FC236}">
                <a16:creationId xmlns:a16="http://schemas.microsoft.com/office/drawing/2014/main" id="{187E2FEE-58D4-5D41-8EDC-7CDEEFFCC4ED}"/>
              </a:ext>
            </a:extLst>
          </p:cNvPr>
          <p:cNvSpPr/>
          <p:nvPr/>
        </p:nvSpPr>
        <p:spPr>
          <a:xfrm>
            <a:off x="9969796" y="1489080"/>
            <a:ext cx="1235384" cy="117582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3314E1E-03BE-7A49-90D6-8BA54D41CEF4}"/>
              </a:ext>
            </a:extLst>
          </p:cNvPr>
          <p:cNvSpPr txBox="1"/>
          <p:nvPr/>
        </p:nvSpPr>
        <p:spPr>
          <a:xfrm>
            <a:off x="10259348" y="1432511"/>
            <a:ext cx="612255" cy="1232394"/>
          </a:xfrm>
          <a:prstGeom prst="rect">
            <a:avLst/>
          </a:prstGeom>
          <a:noFill/>
        </p:spPr>
        <p:txBody>
          <a:bodyPr wrap="none" rtlCol="0">
            <a:spAutoFit/>
          </a:bodyPr>
          <a:lstStyle/>
          <a:p>
            <a:r>
              <a:rPr lang="en-US" sz="8000" b="1" dirty="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1442881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241DBE7-DA6C-D443-A4F1-E3F14BB2C001}"/>
              </a:ext>
            </a:extLst>
          </p:cNvPr>
          <p:cNvPicPr>
            <a:picLocks noChangeAspect="1"/>
          </p:cNvPicPr>
          <p:nvPr/>
        </p:nvPicPr>
        <p:blipFill>
          <a:blip r:embed="rId3"/>
          <a:stretch>
            <a:fillRect/>
          </a:stretch>
        </p:blipFill>
        <p:spPr>
          <a:xfrm>
            <a:off x="1012140" y="1126600"/>
            <a:ext cx="3384528" cy="4604800"/>
          </a:xfrm>
          <a:prstGeom prst="rect">
            <a:avLst/>
          </a:prstGeom>
        </p:spPr>
      </p:pic>
      <p:sp>
        <p:nvSpPr>
          <p:cNvPr id="11" name="TextBox 10">
            <a:extLst>
              <a:ext uri="{FF2B5EF4-FFF2-40B4-BE49-F238E27FC236}">
                <a16:creationId xmlns:a16="http://schemas.microsoft.com/office/drawing/2014/main" id="{81B72DBC-D490-974D-907C-78043F7E430B}"/>
              </a:ext>
            </a:extLst>
          </p:cNvPr>
          <p:cNvSpPr txBox="1"/>
          <p:nvPr/>
        </p:nvSpPr>
        <p:spPr>
          <a:xfrm>
            <a:off x="5210690" y="2315080"/>
            <a:ext cx="5523820" cy="3416320"/>
          </a:xfrm>
          <a:prstGeom prst="rect">
            <a:avLst/>
          </a:prstGeom>
          <a:noFill/>
        </p:spPr>
        <p:txBody>
          <a:bodyPr wrap="none" rtlCol="0">
            <a:spAutoFit/>
          </a:bodyPr>
          <a:lstStyle/>
          <a:p>
            <a:r>
              <a:rPr lang="en-US" sz="2400" dirty="0"/>
              <a:t>$10 Registration (covers cost of the book)</a:t>
            </a:r>
          </a:p>
          <a:p>
            <a:endParaRPr lang="en-US" sz="2400" dirty="0"/>
          </a:p>
          <a:p>
            <a:r>
              <a:rPr lang="en-US" sz="2400" dirty="0"/>
              <a:t>Registration Deadline is November 11</a:t>
            </a:r>
          </a:p>
          <a:p>
            <a:endParaRPr lang="en-US" sz="2400" dirty="0"/>
          </a:p>
          <a:p>
            <a:r>
              <a:rPr lang="en-US" sz="2400" dirty="0"/>
              <a:t>Register by going to </a:t>
            </a:r>
          </a:p>
          <a:p>
            <a:endParaRPr lang="en-US" sz="2400" dirty="0"/>
          </a:p>
          <a:p>
            <a:r>
              <a:rPr lang="en-US" sz="2400" dirty="0"/>
              <a:t>   </a:t>
            </a:r>
            <a:r>
              <a:rPr lang="en-US" sz="2400" dirty="0" err="1"/>
              <a:t>DarbyCreek.org</a:t>
            </a:r>
            <a:r>
              <a:rPr lang="en-US" sz="2400" dirty="0"/>
              <a:t>/</a:t>
            </a:r>
            <a:r>
              <a:rPr lang="en-US" sz="2400" dirty="0" err="1"/>
              <a:t>SignUp</a:t>
            </a:r>
            <a:endParaRPr lang="en-US" sz="2400" dirty="0"/>
          </a:p>
          <a:p>
            <a:endParaRPr lang="en-US" sz="2400" dirty="0"/>
          </a:p>
          <a:p>
            <a:r>
              <a:rPr lang="en-US" sz="2400" dirty="0"/>
              <a:t>   or calling our church office 614-878-6542</a:t>
            </a:r>
          </a:p>
        </p:txBody>
      </p:sp>
      <p:sp>
        <p:nvSpPr>
          <p:cNvPr id="12" name="TextBox 11">
            <a:extLst>
              <a:ext uri="{FF2B5EF4-FFF2-40B4-BE49-F238E27FC236}">
                <a16:creationId xmlns:a16="http://schemas.microsoft.com/office/drawing/2014/main" id="{E15902FB-C318-0245-B6CE-F8FB1C3D2094}"/>
              </a:ext>
            </a:extLst>
          </p:cNvPr>
          <p:cNvSpPr txBox="1"/>
          <p:nvPr/>
        </p:nvSpPr>
        <p:spPr>
          <a:xfrm>
            <a:off x="4700096" y="1002221"/>
            <a:ext cx="6545007" cy="954107"/>
          </a:xfrm>
          <a:prstGeom prst="rect">
            <a:avLst/>
          </a:prstGeom>
          <a:noFill/>
        </p:spPr>
        <p:txBody>
          <a:bodyPr wrap="square" rtlCol="0">
            <a:spAutoFit/>
          </a:bodyPr>
          <a:lstStyle/>
          <a:p>
            <a:pPr algn="ctr"/>
            <a:r>
              <a:rPr lang="en-US" sz="2800" b="1" dirty="0">
                <a:solidFill>
                  <a:srgbClr val="002060"/>
                </a:solidFill>
              </a:rPr>
              <a:t>Discipling Workshop</a:t>
            </a:r>
          </a:p>
          <a:p>
            <a:pPr algn="ctr"/>
            <a:r>
              <a:rPr lang="en-US" sz="2800" b="1" dirty="0">
                <a:solidFill>
                  <a:srgbClr val="002060"/>
                </a:solidFill>
              </a:rPr>
              <a:t>Saturday, December 8 from 9am to Noon</a:t>
            </a:r>
          </a:p>
        </p:txBody>
      </p:sp>
    </p:spTree>
    <p:extLst>
      <p:ext uri="{BB962C8B-B14F-4D97-AF65-F5344CB8AC3E}">
        <p14:creationId xmlns:p14="http://schemas.microsoft.com/office/powerpoint/2010/main" val="83732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FBCEFF-01CD-A04C-AFCF-6CE34C2404F0}"/>
              </a:ext>
            </a:extLst>
          </p:cNvPr>
          <p:cNvPicPr>
            <a:picLocks noChangeAspect="1"/>
          </p:cNvPicPr>
          <p:nvPr/>
        </p:nvPicPr>
        <p:blipFill>
          <a:blip r:embed="rId2"/>
          <a:stretch>
            <a:fillRect/>
          </a:stretch>
        </p:blipFill>
        <p:spPr>
          <a:xfrm>
            <a:off x="969617" y="643467"/>
            <a:ext cx="6224654" cy="5571066"/>
          </a:xfrm>
          <a:prstGeom prst="rect">
            <a:avLst/>
          </a:prstGeom>
        </p:spPr>
      </p:pic>
      <p:sp>
        <p:nvSpPr>
          <p:cNvPr id="11" name="TextBox 10">
            <a:extLst>
              <a:ext uri="{FF2B5EF4-FFF2-40B4-BE49-F238E27FC236}">
                <a16:creationId xmlns:a16="http://schemas.microsoft.com/office/drawing/2014/main" id="{EB618607-EFEB-6B41-BFA8-14842548AEAA}"/>
              </a:ext>
            </a:extLst>
          </p:cNvPr>
          <p:cNvSpPr txBox="1"/>
          <p:nvPr/>
        </p:nvSpPr>
        <p:spPr>
          <a:xfrm>
            <a:off x="6722977" y="3517466"/>
            <a:ext cx="4834913" cy="707886"/>
          </a:xfrm>
          <a:prstGeom prst="rect">
            <a:avLst/>
          </a:prstGeom>
          <a:noFill/>
        </p:spPr>
        <p:txBody>
          <a:bodyPr wrap="none" rtlCol="0">
            <a:spAutoFit/>
          </a:bodyPr>
          <a:lstStyle/>
          <a:p>
            <a:r>
              <a:rPr lang="en-US" sz="4000" b="1" dirty="0">
                <a:solidFill>
                  <a:srgbClr val="D41240"/>
                </a:solidFill>
                <a:cs typeface="Aharoni" panose="020F0502020204030204" pitchFamily="34" charset="0"/>
              </a:rPr>
              <a:t>Sunday, November 18</a:t>
            </a:r>
          </a:p>
        </p:txBody>
      </p:sp>
    </p:spTree>
    <p:extLst>
      <p:ext uri="{BB962C8B-B14F-4D97-AF65-F5344CB8AC3E}">
        <p14:creationId xmlns:p14="http://schemas.microsoft.com/office/powerpoint/2010/main" val="323950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A group of people preparing food in a bowl&#13;&#10;&#13;&#10;Description automatically generated">
            <a:extLst>
              <a:ext uri="{FF2B5EF4-FFF2-40B4-BE49-F238E27FC236}">
                <a16:creationId xmlns:a16="http://schemas.microsoft.com/office/drawing/2014/main" id="{2C306D7F-ECE3-B649-8A5D-A4767C43B2ED}"/>
              </a:ext>
            </a:extLst>
          </p:cNvPr>
          <p:cNvPicPr>
            <a:picLocks noChangeAspect="1"/>
          </p:cNvPicPr>
          <p:nvPr/>
        </p:nvPicPr>
        <p:blipFill rotWithShape="1">
          <a:blip r:embed="rId3"/>
          <a:srcRect r="1" b="23466"/>
          <a:stretch/>
        </p:blipFill>
        <p:spPr>
          <a:xfrm>
            <a:off x="643467" y="643467"/>
            <a:ext cx="10905066" cy="5571066"/>
          </a:xfrm>
          <a:prstGeom prst="rect">
            <a:avLst/>
          </a:prstGeom>
        </p:spPr>
      </p:pic>
      <p:sp>
        <p:nvSpPr>
          <p:cNvPr id="3" name="Rectangle 2">
            <a:extLst>
              <a:ext uri="{FF2B5EF4-FFF2-40B4-BE49-F238E27FC236}">
                <a16:creationId xmlns:a16="http://schemas.microsoft.com/office/drawing/2014/main" id="{EE1F5BE5-3F1E-A644-870B-816FECDB5137}"/>
              </a:ext>
            </a:extLst>
          </p:cNvPr>
          <p:cNvSpPr/>
          <p:nvPr/>
        </p:nvSpPr>
        <p:spPr>
          <a:xfrm>
            <a:off x="643467" y="1009402"/>
            <a:ext cx="4795432" cy="1009403"/>
          </a:xfrm>
          <a:prstGeom prst="rect">
            <a:avLst/>
          </a:prstGeom>
          <a:solidFill>
            <a:srgbClr val="445A74">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Thursday, November 29 </a:t>
            </a:r>
          </a:p>
          <a:p>
            <a:pPr algn="ctr"/>
            <a:r>
              <a:rPr lang="en-US" sz="2800" b="1" dirty="0"/>
              <a:t>@ 7pm here at DCC</a:t>
            </a:r>
          </a:p>
        </p:txBody>
      </p:sp>
      <p:sp>
        <p:nvSpPr>
          <p:cNvPr id="6" name="Rectangle 5">
            <a:extLst>
              <a:ext uri="{FF2B5EF4-FFF2-40B4-BE49-F238E27FC236}">
                <a16:creationId xmlns:a16="http://schemas.microsoft.com/office/drawing/2014/main" id="{5A3B9001-C8DA-594A-92CD-985B0C8C3039}"/>
              </a:ext>
            </a:extLst>
          </p:cNvPr>
          <p:cNvSpPr/>
          <p:nvPr/>
        </p:nvSpPr>
        <p:spPr>
          <a:xfrm>
            <a:off x="6384074" y="4522125"/>
            <a:ext cx="5164459" cy="1302662"/>
          </a:xfrm>
          <a:prstGeom prst="rect">
            <a:avLst/>
          </a:prstGeom>
          <a:solidFill>
            <a:srgbClr val="445A74">
              <a:alpha val="8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Need $2,000 and 40 volunteers </a:t>
            </a:r>
          </a:p>
          <a:p>
            <a:pPr algn="ctr"/>
            <a:r>
              <a:rPr lang="en-US" sz="2800" b="1" dirty="0"/>
              <a:t>to make 8000 meals!!</a:t>
            </a:r>
          </a:p>
        </p:txBody>
      </p:sp>
    </p:spTree>
    <p:extLst>
      <p:ext uri="{BB962C8B-B14F-4D97-AF65-F5344CB8AC3E}">
        <p14:creationId xmlns:p14="http://schemas.microsoft.com/office/powerpoint/2010/main" val="69816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A3FC10-4274-4778-B66E-687321A59865}"/>
              </a:ext>
            </a:extLst>
          </p:cNvPr>
          <p:cNvSpPr>
            <a:spLocks noGrp="1"/>
          </p:cNvSpPr>
          <p:nvPr>
            <p:ph idx="1"/>
          </p:nvPr>
        </p:nvSpPr>
        <p:spPr>
          <a:xfrm>
            <a:off x="711591" y="706059"/>
            <a:ext cx="10515600" cy="4351338"/>
          </a:xfrm>
        </p:spPr>
        <p:txBody>
          <a:bodyPr>
            <a:normAutofit/>
          </a:bodyPr>
          <a:lstStyle/>
          <a:p>
            <a:pPr marL="0" indent="0">
              <a:buNone/>
            </a:pPr>
            <a:r>
              <a:rPr lang="en-US" sz="4400" dirty="0">
                <a:solidFill>
                  <a:schemeClr val="bg1"/>
                </a:solidFill>
              </a:rPr>
              <a:t>The left side of your Bible - Why the old testament matters, today</a:t>
            </a:r>
          </a:p>
        </p:txBody>
      </p:sp>
      <p:pic>
        <p:nvPicPr>
          <p:cNvPr id="9" name="Picture 8" descr="A close up of a sign&#13;&#10;&#13;&#10;Description automatically generated">
            <a:extLst>
              <a:ext uri="{FF2B5EF4-FFF2-40B4-BE49-F238E27FC236}">
                <a16:creationId xmlns:a16="http://schemas.microsoft.com/office/drawing/2014/main" id="{1AA2DF47-7261-0C4D-845C-61F5825A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5" name="TextBox 4">
            <a:extLst>
              <a:ext uri="{FF2B5EF4-FFF2-40B4-BE49-F238E27FC236}">
                <a16:creationId xmlns:a16="http://schemas.microsoft.com/office/drawing/2014/main" id="{9B8495BE-4800-204D-B48E-CDD4606A6D06}"/>
              </a:ext>
            </a:extLst>
          </p:cNvPr>
          <p:cNvSpPr txBox="1"/>
          <p:nvPr/>
        </p:nvSpPr>
        <p:spPr>
          <a:xfrm>
            <a:off x="9947784" y="829892"/>
            <a:ext cx="1235384" cy="659188"/>
          </a:xfrm>
          <a:prstGeom prst="rect">
            <a:avLst/>
          </a:prstGeom>
          <a:noFill/>
        </p:spPr>
        <p:txBody>
          <a:bodyPr wrap="none" rtlCol="0">
            <a:spAutoFit/>
          </a:bodyPr>
          <a:lstStyle/>
          <a:p>
            <a:r>
              <a:rPr lang="en-US" sz="4000" dirty="0">
                <a:solidFill>
                  <a:srgbClr val="002060"/>
                </a:solidFill>
                <a:latin typeface="Aharoni" panose="02010803020104030203" pitchFamily="2" charset="-79"/>
                <a:cs typeface="Aharoni" panose="02010803020104030203" pitchFamily="2" charset="-79"/>
              </a:rPr>
              <a:t>PART</a:t>
            </a:r>
          </a:p>
        </p:txBody>
      </p:sp>
      <p:sp>
        <p:nvSpPr>
          <p:cNvPr id="6" name="Oval 5">
            <a:extLst>
              <a:ext uri="{FF2B5EF4-FFF2-40B4-BE49-F238E27FC236}">
                <a16:creationId xmlns:a16="http://schemas.microsoft.com/office/drawing/2014/main" id="{187E2FEE-58D4-5D41-8EDC-7CDEEFFCC4ED}"/>
              </a:ext>
            </a:extLst>
          </p:cNvPr>
          <p:cNvSpPr/>
          <p:nvPr/>
        </p:nvSpPr>
        <p:spPr>
          <a:xfrm>
            <a:off x="9969796" y="1489080"/>
            <a:ext cx="1235384" cy="117582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3314E1E-03BE-7A49-90D6-8BA54D41CEF4}"/>
              </a:ext>
            </a:extLst>
          </p:cNvPr>
          <p:cNvSpPr txBox="1"/>
          <p:nvPr/>
        </p:nvSpPr>
        <p:spPr>
          <a:xfrm>
            <a:off x="10259348" y="1432511"/>
            <a:ext cx="612255" cy="1232394"/>
          </a:xfrm>
          <a:prstGeom prst="rect">
            <a:avLst/>
          </a:prstGeom>
          <a:noFill/>
        </p:spPr>
        <p:txBody>
          <a:bodyPr wrap="none" rtlCol="0">
            <a:spAutoFit/>
          </a:bodyPr>
          <a:lstStyle/>
          <a:p>
            <a:r>
              <a:rPr lang="en-US" sz="8000" b="1" dirty="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3485737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A3FC10-4274-4778-B66E-687321A59865}"/>
              </a:ext>
            </a:extLst>
          </p:cNvPr>
          <p:cNvSpPr>
            <a:spLocks noGrp="1"/>
          </p:cNvSpPr>
          <p:nvPr>
            <p:ph idx="1"/>
          </p:nvPr>
        </p:nvSpPr>
        <p:spPr>
          <a:xfrm>
            <a:off x="711591" y="706059"/>
            <a:ext cx="10515600" cy="4351338"/>
          </a:xfrm>
        </p:spPr>
        <p:txBody>
          <a:bodyPr>
            <a:normAutofit/>
          </a:bodyPr>
          <a:lstStyle/>
          <a:p>
            <a:pPr marL="0" indent="0">
              <a:buNone/>
            </a:pPr>
            <a:r>
              <a:rPr lang="en-US" sz="4400" dirty="0">
                <a:solidFill>
                  <a:schemeClr val="bg1"/>
                </a:solidFill>
              </a:rPr>
              <a:t>The left side of your Bible - Why the old testament matters, today</a:t>
            </a:r>
          </a:p>
        </p:txBody>
      </p:sp>
      <p:pic>
        <p:nvPicPr>
          <p:cNvPr id="4" name="Picture 3">
            <a:extLst>
              <a:ext uri="{FF2B5EF4-FFF2-40B4-BE49-F238E27FC236}">
                <a16:creationId xmlns:a16="http://schemas.microsoft.com/office/drawing/2014/main" id="{E0C609D7-320A-45F7-A208-8B5DD39DD5AC}"/>
              </a:ext>
            </a:extLst>
          </p:cNvPr>
          <p:cNvPicPr>
            <a:picLocks noChangeAspect="1"/>
          </p:cNvPicPr>
          <p:nvPr/>
        </p:nvPicPr>
        <p:blipFill>
          <a:blip r:embed="rId3"/>
          <a:stretch>
            <a:fillRect/>
          </a:stretch>
        </p:blipFill>
        <p:spPr>
          <a:xfrm>
            <a:off x="7413674" y="4304894"/>
            <a:ext cx="4390291" cy="1868209"/>
          </a:xfrm>
          <a:prstGeom prst="rect">
            <a:avLst/>
          </a:prstGeom>
        </p:spPr>
      </p:pic>
      <p:sp>
        <p:nvSpPr>
          <p:cNvPr id="2" name="TextBox 1">
            <a:extLst>
              <a:ext uri="{FF2B5EF4-FFF2-40B4-BE49-F238E27FC236}">
                <a16:creationId xmlns:a16="http://schemas.microsoft.com/office/drawing/2014/main" id="{1BCDA218-6743-4E5B-90F2-1327441DCF7A}"/>
              </a:ext>
            </a:extLst>
          </p:cNvPr>
          <p:cNvSpPr txBox="1"/>
          <p:nvPr/>
        </p:nvSpPr>
        <p:spPr>
          <a:xfrm>
            <a:off x="844060" y="2237774"/>
            <a:ext cx="8862647" cy="3785652"/>
          </a:xfrm>
          <a:prstGeom prst="rect">
            <a:avLst/>
          </a:prstGeom>
          <a:noFill/>
        </p:spPr>
        <p:txBody>
          <a:bodyPr wrap="square" rtlCol="0">
            <a:spAutoFit/>
          </a:bodyPr>
          <a:lstStyle/>
          <a:p>
            <a:r>
              <a:rPr lang="en-US" sz="2400" dirty="0">
                <a:solidFill>
                  <a:schemeClr val="bg1"/>
                </a:solidFill>
              </a:rPr>
              <a:t>-Because it is part of the “All Scripture” - II Tim. 3:14-17</a:t>
            </a:r>
          </a:p>
          <a:p>
            <a:r>
              <a:rPr lang="en-US" sz="2400" dirty="0">
                <a:solidFill>
                  <a:schemeClr val="bg1"/>
                </a:solidFill>
              </a:rPr>
              <a:t>-Because the entire Bible, including the Old Testament is the story of Jesus Christ our Redeemer Lk. 24:25-27</a:t>
            </a:r>
          </a:p>
          <a:p>
            <a:r>
              <a:rPr lang="en-US" sz="2400" dirty="0">
                <a:solidFill>
                  <a:schemeClr val="bg1"/>
                </a:solidFill>
              </a:rPr>
              <a:t>-Because “whatever things were written before were written for our learning, that we through the patience and comfort of the Scriptures might have hope” I Pet. 2:12-13)</a:t>
            </a:r>
          </a:p>
          <a:p>
            <a:r>
              <a:rPr lang="en-US" sz="2400" dirty="0">
                <a:solidFill>
                  <a:schemeClr val="bg1"/>
                </a:solidFill>
              </a:rPr>
              <a:t>-Because the Old Testament is the foundation on which the </a:t>
            </a:r>
            <a:r>
              <a:rPr lang="en-US" sz="2400" dirty="0"/>
              <a:t>house of </a:t>
            </a:r>
            <a:r>
              <a:rPr lang="en-US" sz="2400" dirty="0">
                <a:solidFill>
                  <a:schemeClr val="bg1"/>
                </a:solidFill>
              </a:rPr>
              <a:t>the New Testament is built - Eph. 2:20</a:t>
            </a:r>
          </a:p>
          <a:p>
            <a:r>
              <a:rPr lang="en-US" sz="2400" dirty="0">
                <a:solidFill>
                  <a:schemeClr val="bg1"/>
                </a:solidFill>
              </a:rPr>
              <a:t>-Because the first church was build upon the revealed S</a:t>
            </a:r>
            <a:r>
              <a:rPr lang="en-US" sz="2400" dirty="0"/>
              <a:t>criptures of </a:t>
            </a:r>
            <a:r>
              <a:rPr lang="en-US" sz="2400" dirty="0">
                <a:solidFill>
                  <a:schemeClr val="bg1"/>
                </a:solidFill>
              </a:rPr>
              <a:t>the Old Testament (Acts 6:2-7; 17:11; 18:11; 28:23).</a:t>
            </a:r>
          </a:p>
        </p:txBody>
      </p:sp>
    </p:spTree>
    <p:extLst>
      <p:ext uri="{BB962C8B-B14F-4D97-AF65-F5344CB8AC3E}">
        <p14:creationId xmlns:p14="http://schemas.microsoft.com/office/powerpoint/2010/main" val="3830314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114DB-3EDA-4BA8-9FD5-48B4539B5DDB}"/>
              </a:ext>
            </a:extLst>
          </p:cNvPr>
          <p:cNvPicPr>
            <a:picLocks noChangeAspect="1"/>
          </p:cNvPicPr>
          <p:nvPr/>
        </p:nvPicPr>
        <p:blipFill>
          <a:blip r:embed="rId3"/>
          <a:stretch>
            <a:fillRect/>
          </a:stretch>
        </p:blipFill>
        <p:spPr>
          <a:xfrm rot="16200000">
            <a:off x="2772945" y="-2705317"/>
            <a:ext cx="6709544" cy="12192002"/>
          </a:xfrm>
          <a:prstGeom prst="rect">
            <a:avLst/>
          </a:prstGeom>
        </p:spPr>
      </p:pic>
      <p:pic>
        <p:nvPicPr>
          <p:cNvPr id="5" name="Picture 4">
            <a:extLst>
              <a:ext uri="{FF2B5EF4-FFF2-40B4-BE49-F238E27FC236}">
                <a16:creationId xmlns:a16="http://schemas.microsoft.com/office/drawing/2014/main" id="{B460ED66-1DF5-4002-A48D-FF5D00D5C037}"/>
              </a:ext>
            </a:extLst>
          </p:cNvPr>
          <p:cNvPicPr>
            <a:picLocks noChangeAspect="1"/>
          </p:cNvPicPr>
          <p:nvPr/>
        </p:nvPicPr>
        <p:blipFill>
          <a:blip r:embed="rId4"/>
          <a:stretch>
            <a:fillRect/>
          </a:stretch>
        </p:blipFill>
        <p:spPr>
          <a:xfrm>
            <a:off x="7266917" y="2454443"/>
            <a:ext cx="2290763" cy="288466"/>
          </a:xfrm>
          <a:prstGeom prst="rect">
            <a:avLst/>
          </a:prstGeom>
        </p:spPr>
      </p:pic>
      <p:pic>
        <p:nvPicPr>
          <p:cNvPr id="8" name="Picture 7">
            <a:extLst>
              <a:ext uri="{FF2B5EF4-FFF2-40B4-BE49-F238E27FC236}">
                <a16:creationId xmlns:a16="http://schemas.microsoft.com/office/drawing/2014/main" id="{C12C3B72-BCF2-4FA0-9A27-1B1331949BA0}"/>
              </a:ext>
            </a:extLst>
          </p:cNvPr>
          <p:cNvPicPr>
            <a:picLocks noChangeAspect="1"/>
          </p:cNvPicPr>
          <p:nvPr/>
        </p:nvPicPr>
        <p:blipFill>
          <a:blip r:embed="rId5"/>
          <a:stretch>
            <a:fillRect/>
          </a:stretch>
        </p:blipFill>
        <p:spPr>
          <a:xfrm>
            <a:off x="6597749" y="3675859"/>
            <a:ext cx="5186212" cy="356186"/>
          </a:xfrm>
          <a:prstGeom prst="rect">
            <a:avLst/>
          </a:prstGeom>
        </p:spPr>
      </p:pic>
    </p:spTree>
    <p:extLst>
      <p:ext uri="{BB962C8B-B14F-4D97-AF65-F5344CB8AC3E}">
        <p14:creationId xmlns:p14="http://schemas.microsoft.com/office/powerpoint/2010/main" val="5899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0D44-E746-434C-86BF-E76BDB5E67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E02F78-C23D-4078-835B-217B84E1153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52D1F7-60F0-4A32-8E46-F8B64350B2FF}"/>
              </a:ext>
            </a:extLst>
          </p:cNvPr>
          <p:cNvPicPr>
            <a:picLocks noChangeAspect="1"/>
          </p:cNvPicPr>
          <p:nvPr/>
        </p:nvPicPr>
        <p:blipFill>
          <a:blip r:embed="rId3"/>
          <a:stretch>
            <a:fillRect/>
          </a:stretch>
        </p:blipFill>
        <p:spPr>
          <a:xfrm>
            <a:off x="0" y="1673"/>
            <a:ext cx="12192000" cy="6856327"/>
          </a:xfrm>
          <a:prstGeom prst="rect">
            <a:avLst/>
          </a:prstGeom>
        </p:spPr>
      </p:pic>
      <p:pic>
        <p:nvPicPr>
          <p:cNvPr id="34" name="Picture 33">
            <a:extLst>
              <a:ext uri="{FF2B5EF4-FFF2-40B4-BE49-F238E27FC236}">
                <a16:creationId xmlns:a16="http://schemas.microsoft.com/office/drawing/2014/main" id="{7077697F-188B-4E20-A265-B80493242914}"/>
              </a:ext>
            </a:extLst>
          </p:cNvPr>
          <p:cNvPicPr>
            <a:picLocks noChangeAspect="1"/>
          </p:cNvPicPr>
          <p:nvPr/>
        </p:nvPicPr>
        <p:blipFill>
          <a:blip r:embed="rId4"/>
          <a:stretch>
            <a:fillRect/>
          </a:stretch>
        </p:blipFill>
        <p:spPr>
          <a:xfrm>
            <a:off x="1850681" y="2054140"/>
            <a:ext cx="2614335" cy="1894695"/>
          </a:xfrm>
          <a:prstGeom prst="rect">
            <a:avLst/>
          </a:prstGeom>
        </p:spPr>
      </p:pic>
      <p:cxnSp>
        <p:nvCxnSpPr>
          <p:cNvPr id="8" name="Straight Connector 7">
            <a:extLst>
              <a:ext uri="{FF2B5EF4-FFF2-40B4-BE49-F238E27FC236}">
                <a16:creationId xmlns:a16="http://schemas.microsoft.com/office/drawing/2014/main" id="{0FFAE2CC-1A33-4C17-8A42-3262551A2149}"/>
              </a:ext>
            </a:extLst>
          </p:cNvPr>
          <p:cNvCxnSpPr/>
          <p:nvPr/>
        </p:nvCxnSpPr>
        <p:spPr>
          <a:xfrm>
            <a:off x="942535" y="3995225"/>
            <a:ext cx="590843" cy="1167618"/>
          </a:xfrm>
          <a:prstGeom prst="line">
            <a:avLst/>
          </a:prstGeom>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77FCA26F-6DDD-4E9A-981A-BD8E05529F4D}"/>
              </a:ext>
            </a:extLst>
          </p:cNvPr>
          <p:cNvSpPr txBox="1"/>
          <p:nvPr/>
        </p:nvSpPr>
        <p:spPr>
          <a:xfrm>
            <a:off x="1008184" y="5131650"/>
            <a:ext cx="1259057" cy="1477328"/>
          </a:xfrm>
          <a:prstGeom prst="rect">
            <a:avLst/>
          </a:prstGeom>
          <a:noFill/>
        </p:spPr>
        <p:txBody>
          <a:bodyPr wrap="square" rtlCol="0">
            <a:spAutoFit/>
          </a:bodyPr>
          <a:lstStyle/>
          <a:p>
            <a:r>
              <a:rPr lang="en-US" dirty="0">
                <a:solidFill>
                  <a:schemeClr val="accent1">
                    <a:lumMod val="75000"/>
                  </a:schemeClr>
                </a:solidFill>
              </a:rPr>
              <a:t>Men and Women </a:t>
            </a:r>
          </a:p>
          <a:p>
            <a:r>
              <a:rPr lang="en-US" dirty="0">
                <a:solidFill>
                  <a:schemeClr val="accent1">
                    <a:lumMod val="75000"/>
                  </a:schemeClr>
                </a:solidFill>
              </a:rPr>
              <a:t>Appear;</a:t>
            </a:r>
          </a:p>
          <a:p>
            <a:r>
              <a:rPr lang="en-US" dirty="0">
                <a:solidFill>
                  <a:schemeClr val="accent1">
                    <a:lumMod val="75000"/>
                  </a:schemeClr>
                </a:solidFill>
              </a:rPr>
              <a:t>Marriage</a:t>
            </a:r>
          </a:p>
          <a:p>
            <a:r>
              <a:rPr lang="en-US" dirty="0">
                <a:solidFill>
                  <a:schemeClr val="accent1">
                    <a:lumMod val="75000"/>
                  </a:schemeClr>
                </a:solidFill>
              </a:rPr>
              <a:t>concept</a:t>
            </a:r>
          </a:p>
        </p:txBody>
      </p:sp>
      <p:cxnSp>
        <p:nvCxnSpPr>
          <p:cNvPr id="10" name="Straight Connector 9">
            <a:extLst>
              <a:ext uri="{FF2B5EF4-FFF2-40B4-BE49-F238E27FC236}">
                <a16:creationId xmlns:a16="http://schemas.microsoft.com/office/drawing/2014/main" id="{A68ABCAB-8450-4A16-8679-26209E82AD34}"/>
              </a:ext>
            </a:extLst>
          </p:cNvPr>
          <p:cNvCxnSpPr>
            <a:cxnSpLocks/>
          </p:cNvCxnSpPr>
          <p:nvPr/>
        </p:nvCxnSpPr>
        <p:spPr>
          <a:xfrm>
            <a:off x="1008184" y="3995225"/>
            <a:ext cx="1143292" cy="1167618"/>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4B3B5B0C-467A-490A-A2E7-70394147C4BE}"/>
              </a:ext>
            </a:extLst>
          </p:cNvPr>
          <p:cNvSpPr txBox="1"/>
          <p:nvPr/>
        </p:nvSpPr>
        <p:spPr>
          <a:xfrm>
            <a:off x="1990579" y="5174119"/>
            <a:ext cx="1667893" cy="1477328"/>
          </a:xfrm>
          <a:prstGeom prst="rect">
            <a:avLst/>
          </a:prstGeom>
          <a:noFill/>
        </p:spPr>
        <p:txBody>
          <a:bodyPr wrap="square" rtlCol="0">
            <a:spAutoFit/>
          </a:bodyPr>
          <a:lstStyle/>
          <a:p>
            <a:r>
              <a:rPr lang="en-US" dirty="0">
                <a:solidFill>
                  <a:schemeClr val="accent2">
                    <a:lumMod val="75000"/>
                  </a:schemeClr>
                </a:solidFill>
              </a:rPr>
              <a:t>Humans ranked as having dominion over the creation; work instituted</a:t>
            </a:r>
          </a:p>
        </p:txBody>
      </p:sp>
      <p:sp>
        <p:nvSpPr>
          <p:cNvPr id="15" name="Left Brace 14">
            <a:extLst>
              <a:ext uri="{FF2B5EF4-FFF2-40B4-BE49-F238E27FC236}">
                <a16:creationId xmlns:a16="http://schemas.microsoft.com/office/drawing/2014/main" id="{8A637128-648B-4A42-B5A6-6CBFF9C4FA2D}"/>
              </a:ext>
            </a:extLst>
          </p:cNvPr>
          <p:cNvSpPr/>
          <p:nvPr/>
        </p:nvSpPr>
        <p:spPr>
          <a:xfrm rot="5400000">
            <a:off x="3665289" y="-1696039"/>
            <a:ext cx="2744447" cy="8478679"/>
          </a:xfrm>
          <a:prstGeom prst="leftBrace">
            <a:avLst>
              <a:gd name="adj1" fmla="val 11064"/>
              <a:gd name="adj2" fmla="val 56764"/>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776EE6FE-E4A8-4E4F-A0EC-604FF7CEB8F5}"/>
              </a:ext>
            </a:extLst>
          </p:cNvPr>
          <p:cNvSpPr txBox="1"/>
          <p:nvPr/>
        </p:nvSpPr>
        <p:spPr>
          <a:xfrm>
            <a:off x="3281918" y="538949"/>
            <a:ext cx="2491945" cy="646331"/>
          </a:xfrm>
          <a:prstGeom prst="rect">
            <a:avLst/>
          </a:prstGeom>
          <a:noFill/>
        </p:spPr>
        <p:txBody>
          <a:bodyPr wrap="square" rtlCol="0">
            <a:spAutoFit/>
          </a:bodyPr>
          <a:lstStyle/>
          <a:p>
            <a:r>
              <a:rPr lang="en-US" b="1" dirty="0">
                <a:solidFill>
                  <a:srgbClr val="00B050"/>
                </a:solidFill>
              </a:rPr>
              <a:t>One world, One people, common      history</a:t>
            </a:r>
          </a:p>
        </p:txBody>
      </p:sp>
      <p:cxnSp>
        <p:nvCxnSpPr>
          <p:cNvPr id="17" name="Straight Connector 16">
            <a:extLst>
              <a:ext uri="{FF2B5EF4-FFF2-40B4-BE49-F238E27FC236}">
                <a16:creationId xmlns:a16="http://schemas.microsoft.com/office/drawing/2014/main" id="{6D8286D6-CD46-4260-BA89-9DDF13E7CA35}"/>
              </a:ext>
            </a:extLst>
          </p:cNvPr>
          <p:cNvCxnSpPr>
            <a:cxnSpLocks/>
          </p:cNvCxnSpPr>
          <p:nvPr/>
        </p:nvCxnSpPr>
        <p:spPr>
          <a:xfrm>
            <a:off x="5882482" y="3948835"/>
            <a:ext cx="0" cy="1225284"/>
          </a:xfrm>
          <a:prstGeom prst="line">
            <a:avLst/>
          </a:prstGeom>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60768DE5-A335-4761-835D-FBE2B68DBC27}"/>
              </a:ext>
            </a:extLst>
          </p:cNvPr>
          <p:cNvSpPr txBox="1"/>
          <p:nvPr/>
        </p:nvSpPr>
        <p:spPr>
          <a:xfrm>
            <a:off x="4869760" y="5123301"/>
            <a:ext cx="1899452" cy="1477328"/>
          </a:xfrm>
          <a:prstGeom prst="rect">
            <a:avLst/>
          </a:prstGeom>
          <a:noFill/>
        </p:spPr>
        <p:txBody>
          <a:bodyPr wrap="square" rtlCol="0">
            <a:spAutoFit/>
          </a:bodyPr>
          <a:lstStyle/>
          <a:p>
            <a:pPr algn="ctr"/>
            <a:r>
              <a:rPr lang="en-US" b="1" dirty="0"/>
              <a:t>Tower of Babel</a:t>
            </a:r>
          </a:p>
          <a:p>
            <a:pPr algn="ctr"/>
            <a:r>
              <a:rPr lang="en-US" b="1" dirty="0"/>
              <a:t>Separation of Nations To Accomplish God’s</a:t>
            </a:r>
          </a:p>
          <a:p>
            <a:pPr algn="ctr"/>
            <a:r>
              <a:rPr lang="en-US" b="1" dirty="0"/>
              <a:t>will</a:t>
            </a:r>
          </a:p>
        </p:txBody>
      </p:sp>
      <p:cxnSp>
        <p:nvCxnSpPr>
          <p:cNvPr id="20" name="Straight Connector 19">
            <a:extLst>
              <a:ext uri="{FF2B5EF4-FFF2-40B4-BE49-F238E27FC236}">
                <a16:creationId xmlns:a16="http://schemas.microsoft.com/office/drawing/2014/main" id="{701C7128-A473-4689-95F7-05F0DCEB5C56}"/>
              </a:ext>
            </a:extLst>
          </p:cNvPr>
          <p:cNvCxnSpPr>
            <a:cxnSpLocks/>
          </p:cNvCxnSpPr>
          <p:nvPr/>
        </p:nvCxnSpPr>
        <p:spPr>
          <a:xfrm>
            <a:off x="7938633" y="3720708"/>
            <a:ext cx="0" cy="1016184"/>
          </a:xfrm>
          <a:prstGeom prst="line">
            <a:avLst/>
          </a:prstGeom>
          <a:ln w="50800"/>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ABFAAFF7-3CFA-4316-820E-BBA2400BDE63}"/>
              </a:ext>
            </a:extLst>
          </p:cNvPr>
          <p:cNvCxnSpPr>
            <a:cxnSpLocks/>
          </p:cNvCxnSpPr>
          <p:nvPr/>
        </p:nvCxnSpPr>
        <p:spPr>
          <a:xfrm>
            <a:off x="5615158" y="3253151"/>
            <a:ext cx="0" cy="67956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B4240D6B-FCD8-4857-A8A5-B2981441BB29}"/>
              </a:ext>
            </a:extLst>
          </p:cNvPr>
          <p:cNvSpPr txBox="1"/>
          <p:nvPr/>
        </p:nvSpPr>
        <p:spPr>
          <a:xfrm>
            <a:off x="4821800" y="2700414"/>
            <a:ext cx="1586716" cy="646331"/>
          </a:xfrm>
          <a:prstGeom prst="rect">
            <a:avLst/>
          </a:prstGeom>
          <a:noFill/>
        </p:spPr>
        <p:txBody>
          <a:bodyPr wrap="none" rtlCol="0">
            <a:spAutoFit/>
          </a:bodyPr>
          <a:lstStyle/>
          <a:p>
            <a:pPr algn="ctr"/>
            <a:r>
              <a:rPr lang="en-US" dirty="0">
                <a:solidFill>
                  <a:srgbClr val="FF0000"/>
                </a:solidFill>
              </a:rPr>
              <a:t>Nimrod founds</a:t>
            </a:r>
          </a:p>
          <a:p>
            <a:pPr algn="ctr"/>
            <a:r>
              <a:rPr lang="en-US" dirty="0">
                <a:solidFill>
                  <a:srgbClr val="FF0000"/>
                </a:solidFill>
              </a:rPr>
              <a:t>Babylon</a:t>
            </a:r>
          </a:p>
        </p:txBody>
      </p:sp>
      <p:cxnSp>
        <p:nvCxnSpPr>
          <p:cNvPr id="25" name="Straight Connector 24">
            <a:extLst>
              <a:ext uri="{FF2B5EF4-FFF2-40B4-BE49-F238E27FC236}">
                <a16:creationId xmlns:a16="http://schemas.microsoft.com/office/drawing/2014/main" id="{1CCDFEB5-0C29-4F91-9ECE-FE2D0D413DE2}"/>
              </a:ext>
            </a:extLst>
          </p:cNvPr>
          <p:cNvCxnSpPr>
            <a:cxnSpLocks/>
          </p:cNvCxnSpPr>
          <p:nvPr/>
        </p:nvCxnSpPr>
        <p:spPr>
          <a:xfrm>
            <a:off x="7611348" y="3235955"/>
            <a:ext cx="0" cy="679568"/>
          </a:xfrm>
          <a:prstGeom prst="line">
            <a:avLst/>
          </a:prstGeom>
          <a:ln w="28575">
            <a:solidFill>
              <a:srgbClr val="00B050"/>
            </a:solidFill>
          </a:ln>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41E0CEEE-BCD0-43D0-A245-EB2C826A0C94}"/>
              </a:ext>
            </a:extLst>
          </p:cNvPr>
          <p:cNvSpPr txBox="1"/>
          <p:nvPr/>
        </p:nvSpPr>
        <p:spPr>
          <a:xfrm>
            <a:off x="7329541" y="2633163"/>
            <a:ext cx="651139" cy="646331"/>
          </a:xfrm>
          <a:prstGeom prst="rect">
            <a:avLst/>
          </a:prstGeom>
          <a:noFill/>
        </p:spPr>
        <p:txBody>
          <a:bodyPr wrap="none" rtlCol="0">
            <a:spAutoFit/>
          </a:bodyPr>
          <a:lstStyle/>
          <a:p>
            <a:pPr algn="ctr"/>
            <a:r>
              <a:rPr lang="en-US" dirty="0">
                <a:solidFill>
                  <a:srgbClr val="00B050"/>
                </a:solidFill>
              </a:rPr>
              <a:t>Isaac</a:t>
            </a:r>
          </a:p>
          <a:p>
            <a:pPr algn="ctr"/>
            <a:r>
              <a:rPr lang="en-US" dirty="0">
                <a:solidFill>
                  <a:srgbClr val="00B050"/>
                </a:solidFill>
              </a:rPr>
              <a:t>born</a:t>
            </a:r>
          </a:p>
        </p:txBody>
      </p:sp>
      <p:cxnSp>
        <p:nvCxnSpPr>
          <p:cNvPr id="27" name="Straight Connector 26">
            <a:extLst>
              <a:ext uri="{FF2B5EF4-FFF2-40B4-BE49-F238E27FC236}">
                <a16:creationId xmlns:a16="http://schemas.microsoft.com/office/drawing/2014/main" id="{CB3F5CD4-DF21-4F61-AEBE-D812EBC019F2}"/>
              </a:ext>
            </a:extLst>
          </p:cNvPr>
          <p:cNvCxnSpPr>
            <a:cxnSpLocks/>
          </p:cNvCxnSpPr>
          <p:nvPr/>
        </p:nvCxnSpPr>
        <p:spPr>
          <a:xfrm>
            <a:off x="7463945" y="3995225"/>
            <a:ext cx="0" cy="1136425"/>
          </a:xfrm>
          <a:prstGeom prst="line">
            <a:avLst/>
          </a:prstGeom>
          <a:ln w="28575">
            <a:solidFill>
              <a:schemeClr val="accent2">
                <a:lumMod val="75000"/>
              </a:schemeClr>
            </a:solidFill>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125BD4D6-880C-4EBE-A8BF-BB01A72F7FEE}"/>
              </a:ext>
            </a:extLst>
          </p:cNvPr>
          <p:cNvSpPr txBox="1"/>
          <p:nvPr/>
        </p:nvSpPr>
        <p:spPr>
          <a:xfrm>
            <a:off x="6725369" y="5131935"/>
            <a:ext cx="1385829" cy="923330"/>
          </a:xfrm>
          <a:prstGeom prst="rect">
            <a:avLst/>
          </a:prstGeom>
          <a:noFill/>
        </p:spPr>
        <p:txBody>
          <a:bodyPr wrap="none" rtlCol="0">
            <a:spAutoFit/>
          </a:bodyPr>
          <a:lstStyle/>
          <a:p>
            <a:pPr algn="ctr"/>
            <a:r>
              <a:rPr lang="en-US" b="1" dirty="0">
                <a:solidFill>
                  <a:schemeClr val="accent2">
                    <a:lumMod val="75000"/>
                  </a:schemeClr>
                </a:solidFill>
              </a:rPr>
              <a:t>Abraham</a:t>
            </a:r>
          </a:p>
          <a:p>
            <a:pPr algn="ctr"/>
            <a:r>
              <a:rPr lang="en-US" b="1" dirty="0">
                <a:solidFill>
                  <a:schemeClr val="accent2">
                    <a:lumMod val="75000"/>
                  </a:schemeClr>
                </a:solidFill>
              </a:rPr>
              <a:t>Honors</a:t>
            </a:r>
          </a:p>
          <a:p>
            <a:pPr algn="ctr"/>
            <a:r>
              <a:rPr lang="en-US" b="1" dirty="0">
                <a:solidFill>
                  <a:schemeClr val="accent2">
                    <a:lumMod val="75000"/>
                  </a:schemeClr>
                </a:solidFill>
              </a:rPr>
              <a:t>Melchizedek</a:t>
            </a:r>
          </a:p>
        </p:txBody>
      </p:sp>
      <p:cxnSp>
        <p:nvCxnSpPr>
          <p:cNvPr id="30" name="Straight Connector 29">
            <a:extLst>
              <a:ext uri="{FF2B5EF4-FFF2-40B4-BE49-F238E27FC236}">
                <a16:creationId xmlns:a16="http://schemas.microsoft.com/office/drawing/2014/main" id="{AA46C133-3689-442A-8F42-11B5F0DD80EE}"/>
              </a:ext>
            </a:extLst>
          </p:cNvPr>
          <p:cNvCxnSpPr>
            <a:cxnSpLocks/>
          </p:cNvCxnSpPr>
          <p:nvPr/>
        </p:nvCxnSpPr>
        <p:spPr>
          <a:xfrm flipV="1">
            <a:off x="7778657" y="1851834"/>
            <a:ext cx="670892" cy="2143391"/>
          </a:xfrm>
          <a:prstGeom prst="line">
            <a:avLst/>
          </a:prstGeom>
        </p:spPr>
        <p:style>
          <a:lnRef idx="3">
            <a:schemeClr val="accent1"/>
          </a:lnRef>
          <a:fillRef idx="0">
            <a:schemeClr val="accent1"/>
          </a:fillRef>
          <a:effectRef idx="2">
            <a:schemeClr val="accent1"/>
          </a:effectRef>
          <a:fontRef idx="minor">
            <a:schemeClr val="tx1"/>
          </a:fontRef>
        </p:style>
      </p:cxnSp>
      <p:sp>
        <p:nvSpPr>
          <p:cNvPr id="33" name="TextBox 32">
            <a:extLst>
              <a:ext uri="{FF2B5EF4-FFF2-40B4-BE49-F238E27FC236}">
                <a16:creationId xmlns:a16="http://schemas.microsoft.com/office/drawing/2014/main" id="{A42313D4-EDD5-4A76-B48C-CBADB85B83E9}"/>
              </a:ext>
            </a:extLst>
          </p:cNvPr>
          <p:cNvSpPr txBox="1"/>
          <p:nvPr/>
        </p:nvSpPr>
        <p:spPr>
          <a:xfrm>
            <a:off x="7929349" y="1004600"/>
            <a:ext cx="932115" cy="923330"/>
          </a:xfrm>
          <a:prstGeom prst="rect">
            <a:avLst/>
          </a:prstGeom>
          <a:noFill/>
        </p:spPr>
        <p:txBody>
          <a:bodyPr wrap="none" rtlCol="0">
            <a:spAutoFit/>
          </a:bodyPr>
          <a:lstStyle/>
          <a:p>
            <a:pPr algn="ctr"/>
            <a:r>
              <a:rPr lang="en-US" b="1" dirty="0">
                <a:solidFill>
                  <a:schemeClr val="accent1">
                    <a:lumMod val="75000"/>
                  </a:schemeClr>
                </a:solidFill>
              </a:rPr>
              <a:t>Jacob &amp;</a:t>
            </a:r>
          </a:p>
          <a:p>
            <a:pPr algn="ctr"/>
            <a:r>
              <a:rPr lang="en-US" b="1" dirty="0">
                <a:solidFill>
                  <a:schemeClr val="accent1">
                    <a:lumMod val="75000"/>
                  </a:schemeClr>
                </a:solidFill>
              </a:rPr>
              <a:t>Esau</a:t>
            </a:r>
          </a:p>
          <a:p>
            <a:pPr algn="ctr"/>
            <a:r>
              <a:rPr lang="en-US" b="1" dirty="0">
                <a:solidFill>
                  <a:schemeClr val="accent1">
                    <a:lumMod val="75000"/>
                  </a:schemeClr>
                </a:solidFill>
              </a:rPr>
              <a:t>born</a:t>
            </a:r>
          </a:p>
        </p:txBody>
      </p:sp>
      <p:sp>
        <p:nvSpPr>
          <p:cNvPr id="35" name="TextBox 34">
            <a:extLst>
              <a:ext uri="{FF2B5EF4-FFF2-40B4-BE49-F238E27FC236}">
                <a16:creationId xmlns:a16="http://schemas.microsoft.com/office/drawing/2014/main" id="{E865EA6D-5614-4091-B6BF-A514BB9E2452}"/>
              </a:ext>
            </a:extLst>
          </p:cNvPr>
          <p:cNvSpPr txBox="1"/>
          <p:nvPr/>
        </p:nvSpPr>
        <p:spPr>
          <a:xfrm>
            <a:off x="1850682" y="2806324"/>
            <a:ext cx="2340705" cy="646331"/>
          </a:xfrm>
          <a:prstGeom prst="rect">
            <a:avLst/>
          </a:prstGeom>
          <a:noFill/>
        </p:spPr>
        <p:txBody>
          <a:bodyPr wrap="none" rtlCol="0">
            <a:spAutoFit/>
          </a:bodyPr>
          <a:lstStyle/>
          <a:p>
            <a:r>
              <a:rPr lang="en-US" sz="3600" dirty="0">
                <a:solidFill>
                  <a:srgbClr val="FF0000"/>
                </a:solidFill>
              </a:rPr>
              <a:t>Genesis 6:6</a:t>
            </a:r>
          </a:p>
        </p:txBody>
      </p:sp>
      <p:cxnSp>
        <p:nvCxnSpPr>
          <p:cNvPr id="36" name="Straight Connector 35">
            <a:extLst>
              <a:ext uri="{FF2B5EF4-FFF2-40B4-BE49-F238E27FC236}">
                <a16:creationId xmlns:a16="http://schemas.microsoft.com/office/drawing/2014/main" id="{5D64686D-2C99-43D9-9D46-37EFC85EEB8C}"/>
              </a:ext>
            </a:extLst>
          </p:cNvPr>
          <p:cNvCxnSpPr/>
          <p:nvPr/>
        </p:nvCxnSpPr>
        <p:spPr>
          <a:xfrm>
            <a:off x="8058445" y="3964741"/>
            <a:ext cx="590843" cy="1167618"/>
          </a:xfrm>
          <a:prstGeom prst="line">
            <a:avLst/>
          </a:prstGeom>
        </p:spPr>
        <p:style>
          <a:lnRef idx="3">
            <a:schemeClr val="accent1"/>
          </a:lnRef>
          <a:fillRef idx="0">
            <a:schemeClr val="accent1"/>
          </a:fillRef>
          <a:effectRef idx="2">
            <a:schemeClr val="accent1"/>
          </a:effectRef>
          <a:fontRef idx="minor">
            <a:schemeClr val="tx1"/>
          </a:fontRef>
        </p:style>
      </p:cxnSp>
      <p:sp>
        <p:nvSpPr>
          <p:cNvPr id="37" name="TextBox 36">
            <a:extLst>
              <a:ext uri="{FF2B5EF4-FFF2-40B4-BE49-F238E27FC236}">
                <a16:creationId xmlns:a16="http://schemas.microsoft.com/office/drawing/2014/main" id="{3E3BBE62-99A3-4295-9F07-2ADC83EB41B7}"/>
              </a:ext>
            </a:extLst>
          </p:cNvPr>
          <p:cNvSpPr txBox="1"/>
          <p:nvPr/>
        </p:nvSpPr>
        <p:spPr>
          <a:xfrm>
            <a:off x="8144812" y="5036724"/>
            <a:ext cx="1132041" cy="1200329"/>
          </a:xfrm>
          <a:prstGeom prst="rect">
            <a:avLst/>
          </a:prstGeom>
          <a:noFill/>
        </p:spPr>
        <p:txBody>
          <a:bodyPr wrap="none" rtlCol="0">
            <a:spAutoFit/>
          </a:bodyPr>
          <a:lstStyle/>
          <a:p>
            <a:pPr algn="ctr"/>
            <a:r>
              <a:rPr lang="en-US" b="1" dirty="0">
                <a:solidFill>
                  <a:schemeClr val="accent1">
                    <a:lumMod val="75000"/>
                  </a:schemeClr>
                </a:solidFill>
              </a:rPr>
              <a:t>12 tribes, </a:t>
            </a:r>
          </a:p>
          <a:p>
            <a:pPr algn="ctr"/>
            <a:r>
              <a:rPr lang="en-US" b="1" dirty="0">
                <a:solidFill>
                  <a:schemeClr val="accent1">
                    <a:lumMod val="75000"/>
                  </a:schemeClr>
                </a:solidFill>
              </a:rPr>
              <a:t>including</a:t>
            </a:r>
          </a:p>
          <a:p>
            <a:pPr algn="ctr"/>
            <a:r>
              <a:rPr lang="en-US" b="1" dirty="0">
                <a:solidFill>
                  <a:schemeClr val="accent1">
                    <a:lumMod val="75000"/>
                  </a:schemeClr>
                </a:solidFill>
              </a:rPr>
              <a:t>Joseph</a:t>
            </a:r>
          </a:p>
          <a:p>
            <a:pPr algn="ctr"/>
            <a:r>
              <a:rPr lang="en-US" b="1" dirty="0">
                <a:solidFill>
                  <a:schemeClr val="accent1">
                    <a:lumMod val="75000"/>
                  </a:schemeClr>
                </a:solidFill>
              </a:rPr>
              <a:t>Born</a:t>
            </a:r>
          </a:p>
        </p:txBody>
      </p:sp>
      <p:cxnSp>
        <p:nvCxnSpPr>
          <p:cNvPr id="39" name="Straight Connector 38">
            <a:extLst>
              <a:ext uri="{FF2B5EF4-FFF2-40B4-BE49-F238E27FC236}">
                <a16:creationId xmlns:a16="http://schemas.microsoft.com/office/drawing/2014/main" id="{64CDA75B-9279-4738-A65D-C84BEE4A3097}"/>
              </a:ext>
            </a:extLst>
          </p:cNvPr>
          <p:cNvCxnSpPr>
            <a:cxnSpLocks/>
          </p:cNvCxnSpPr>
          <p:nvPr/>
        </p:nvCxnSpPr>
        <p:spPr>
          <a:xfrm>
            <a:off x="9790922" y="3278939"/>
            <a:ext cx="0" cy="67956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EB997DCD-4A00-4509-8677-71B7F0A49AB6}"/>
              </a:ext>
            </a:extLst>
          </p:cNvPr>
          <p:cNvSpPr txBox="1"/>
          <p:nvPr/>
        </p:nvSpPr>
        <p:spPr>
          <a:xfrm>
            <a:off x="9339470" y="2685503"/>
            <a:ext cx="808235" cy="646331"/>
          </a:xfrm>
          <a:prstGeom prst="rect">
            <a:avLst/>
          </a:prstGeom>
          <a:noFill/>
        </p:spPr>
        <p:txBody>
          <a:bodyPr wrap="none" rtlCol="0">
            <a:spAutoFit/>
          </a:bodyPr>
          <a:lstStyle/>
          <a:p>
            <a:pPr algn="ctr"/>
            <a:r>
              <a:rPr lang="en-US" b="1" dirty="0">
                <a:solidFill>
                  <a:srgbClr val="FF0000"/>
                </a:solidFill>
              </a:rPr>
              <a:t>Moses</a:t>
            </a:r>
          </a:p>
          <a:p>
            <a:pPr algn="ctr"/>
            <a:r>
              <a:rPr lang="en-US" b="1" dirty="0">
                <a:solidFill>
                  <a:srgbClr val="FF0000"/>
                </a:solidFill>
              </a:rPr>
              <a:t>Born</a:t>
            </a:r>
          </a:p>
        </p:txBody>
      </p:sp>
      <p:sp>
        <p:nvSpPr>
          <p:cNvPr id="5" name="Oval 4">
            <a:extLst>
              <a:ext uri="{FF2B5EF4-FFF2-40B4-BE49-F238E27FC236}">
                <a16:creationId xmlns:a16="http://schemas.microsoft.com/office/drawing/2014/main" id="{A14B51A7-BA60-4818-92AE-88A70CD03718}"/>
              </a:ext>
            </a:extLst>
          </p:cNvPr>
          <p:cNvSpPr/>
          <p:nvPr/>
        </p:nvSpPr>
        <p:spPr>
          <a:xfrm>
            <a:off x="7611348" y="4736892"/>
            <a:ext cx="1434054" cy="33031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8188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72DF25-08AA-4A87-9959-BA541C55DA86}"/>
              </a:ext>
            </a:extLst>
          </p:cNvPr>
          <p:cNvPicPr>
            <a:picLocks noChangeAspect="1"/>
          </p:cNvPicPr>
          <p:nvPr/>
        </p:nvPicPr>
        <p:blipFill>
          <a:blip r:embed="rId3"/>
          <a:stretch>
            <a:fillRect/>
          </a:stretch>
        </p:blipFill>
        <p:spPr>
          <a:xfrm>
            <a:off x="1644852" y="158261"/>
            <a:ext cx="9219760" cy="6541477"/>
          </a:xfrm>
          <a:prstGeom prst="rect">
            <a:avLst/>
          </a:prstGeom>
        </p:spPr>
      </p:pic>
    </p:spTree>
    <p:extLst>
      <p:ext uri="{BB962C8B-B14F-4D97-AF65-F5344CB8AC3E}">
        <p14:creationId xmlns:p14="http://schemas.microsoft.com/office/powerpoint/2010/main" val="176470779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TotalTime>
  <Words>828</Words>
  <Application>Microsoft Macintosh PowerPoint</Application>
  <PresentationFormat>Widescreen</PresentationFormat>
  <Paragraphs>137</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Aharoni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Priests, Judges, Kings, and Prophets</vt:lpstr>
      <vt:lpstr>Priests, Judges, Kings, and Prophets</vt:lpstr>
      <vt:lpstr>Priests, Judges, Kings, and Prophets</vt:lpstr>
      <vt:lpstr>Priests, Judges, Kings, and Prophets</vt:lpstr>
      <vt:lpstr>Priests, Judges, Kings, and Prophets -&gt; JESUS </vt:lpstr>
      <vt:lpstr>Priests, Judges, Kings, and Prophets -&gt; JESUS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Cornelius</dc:creator>
  <cp:lastModifiedBy>Greg Burlile</cp:lastModifiedBy>
  <cp:revision>46</cp:revision>
  <dcterms:created xsi:type="dcterms:W3CDTF">2018-10-27T16:45:31Z</dcterms:created>
  <dcterms:modified xsi:type="dcterms:W3CDTF">2018-11-11T12:55:52Z</dcterms:modified>
</cp:coreProperties>
</file>