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8" r:id="rId2"/>
    <p:sldId id="279" r:id="rId3"/>
    <p:sldId id="281" r:id="rId4"/>
    <p:sldId id="276" r:id="rId5"/>
    <p:sldId id="259" r:id="rId6"/>
    <p:sldId id="266" r:id="rId7"/>
    <p:sldId id="268" r:id="rId8"/>
    <p:sldId id="256" r:id="rId9"/>
    <p:sldId id="260" r:id="rId10"/>
    <p:sldId id="257" r:id="rId11"/>
    <p:sldId id="265" r:id="rId12"/>
    <p:sldId id="270" r:id="rId13"/>
    <p:sldId id="271" r:id="rId14"/>
    <p:sldId id="272" r:id="rId15"/>
    <p:sldId id="273" r:id="rId16"/>
    <p:sldId id="274" r:id="rId17"/>
    <p:sldId id="275" r:id="rId18"/>
    <p:sldId id="258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A74"/>
    <a:srgbClr val="D41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0" autoAdjust="0"/>
    <p:restoredTop sz="94284" autoAdjust="0"/>
  </p:normalViewPr>
  <p:slideViewPr>
    <p:cSldViewPr snapToGrid="0">
      <p:cViewPr varScale="1">
        <p:scale>
          <a:sx n="107" d="100"/>
          <a:sy n="107" d="100"/>
        </p:scale>
        <p:origin x="24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BE47F-AD49-40C7-8D90-6E52197609A9}" type="datetimeFigureOut">
              <a:rPr lang="en-US" smtClean="0"/>
              <a:t>11/4/18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A8D72-53F1-463A-BD56-75F73BA03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69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 interest to me is the relative scale of time in which the new testament happens. Just for this reason, a study of the old testament is warranted to learn more about the behaviors of mankind over a large scale of time, but also regions of geography. To me, adds more power to 1 peter 2:12-13. However, even within the study of mankind, there are differences such as marital customs, type of economy, and types of government</a:t>
            </a:r>
          </a:p>
          <a:p>
            <a:endParaRPr lang="en-US" dirty="0"/>
          </a:p>
          <a:p>
            <a:r>
              <a:rPr lang="en-US" dirty="0"/>
              <a:t>The importance of common history reminds us that the God’s relationship is with people, not a nation or a religion; explains how Moses could author Genesis, including history thousands of years before him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A8D72-53F1-463A-BD56-75F73BA0330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42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9D944-AE62-41BA-9BA1-8F6B4C910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2AA6E9-C01B-49AA-8858-473DD6DAE6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435AD-93A9-4580-8B30-62070EFCE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F74B9-69BD-4694-828C-5D44255D58F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D6A57-936C-4A04-8B8D-65A0A9359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F2EA5-5E08-4DEB-A3F0-F20AFEAB8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38DC3-B207-4D3B-9D81-78987E281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87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BC11D-5244-49B6-8109-E3C358518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D7B93E-D05E-4A5B-AA6C-2EE3E1DAF7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6FAC3-7A5E-4282-8F67-FAF54E1AE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F74B9-69BD-4694-828C-5D44255D58F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D7D44-7887-41A1-931E-B75E51AAC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6FA10-1775-4E8E-97B9-DC6733F00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38DC3-B207-4D3B-9D81-78987E281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05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21838E-9E71-4CA8-B9B7-9560418333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6511B1-6A37-42F1-BE93-4591D7A13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5596C-B801-4D24-868E-CA8AD880F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F74B9-69BD-4694-828C-5D44255D58F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44138-A520-43A7-94B3-515AF3DFA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4D3EA-472F-4F00-97CB-B23DD1899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38DC3-B207-4D3B-9D81-78987E281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94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03D8A-3816-4B0F-A947-CEE3C26BD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9CE86-727D-4E37-BC6E-165E568B3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387B5-15CB-4B45-8173-B07770610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F74B9-69BD-4694-828C-5D44255D58F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F7784-E4E0-4894-93D8-3B3F3B6CA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D1125-E3B0-4E6B-ACAD-767CB1217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38DC3-B207-4D3B-9D81-78987E281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5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A12CA-69E5-4C60-A26D-F19A009AA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4E30B-1598-42E0-AC7F-6FC10036C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B7CB-6CB3-4131-896C-B4BD817F0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F74B9-69BD-4694-828C-5D44255D58F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627C4-935E-4D4D-96B9-80840978E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DEA71-6A6D-4EA5-9EC2-2DBFEDEB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38DC3-B207-4D3B-9D81-78987E281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94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68E93-DA20-4554-8260-04DF9D6D0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7EC47-A711-4678-A63A-1E8D562AE3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2B2FF4-BA2E-443A-A077-D06D56D9C0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CDE69-EDFC-4A89-A916-2B264A851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F74B9-69BD-4694-828C-5D44255D58F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AB7E60-FB68-4EFA-AE9B-7EB586A48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39690-ED20-4F91-A0E0-B36DA93A9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38DC3-B207-4D3B-9D81-78987E281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50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5E6EB-51C4-4AB3-843B-E2894763E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F4E95C-C3E8-4B3A-BB30-F76E9B4F9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ECD4C5-3D0B-4BE0-9CB1-092A7FDBE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F4A7B2-D899-46E8-BE54-3800311AB1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DB49C8-B3F3-49C8-ADAC-14997522F8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963EF7-6DA7-4763-8830-1A5473378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F74B9-69BD-4694-828C-5D44255D58F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994D67-DC65-4551-A095-8D0544D8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0800C3-6740-4853-87CA-91B95F21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38DC3-B207-4D3B-9D81-78987E281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2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E48C6-D52E-4A3B-9D04-CD1FC98D0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95FF59-0577-4EEA-B577-3FA411B27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F74B9-69BD-4694-828C-5D44255D58F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9D83A8-6113-44C3-9F93-C1B02F9CF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A278A7-A642-4B2E-AC8A-987F4541B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38DC3-B207-4D3B-9D81-78987E281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9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7B6488-AC9C-4387-8A19-CD49CB6A4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F74B9-69BD-4694-828C-5D44255D58F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9AD5F7-3B9C-42EA-9057-C5B4A13A2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819E7-D71F-4917-847A-12D0C3532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38DC3-B207-4D3B-9D81-78987E281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00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3F3C5-9A19-41EB-B531-34EB31C26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77F9E-399B-4F89-8DC9-07FACC256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FDD44-704A-485F-B155-8DA3085E0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47131-A0E2-4496-B869-958D816AF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F74B9-69BD-4694-828C-5D44255D58F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F08565-CF79-442F-8CBA-2E5943FE5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D851A-BC25-4908-A45F-48EA437DE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38DC3-B207-4D3B-9D81-78987E281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10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91CEC-37B0-462A-B1A6-E616361D9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F112B0-948F-4015-86DB-79F880FE0A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98178-B338-4060-8BE8-0172C56D9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88F5D-CD61-49BC-AF8E-85B384A9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F74B9-69BD-4694-828C-5D44255D58F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443C9D-3A9D-494A-8C16-B1727B87A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3F02F-2B7F-4CE5-89CE-BAD10E9F7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38DC3-B207-4D3B-9D81-78987E281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27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77CA4B-C379-42CE-8B6A-736A3248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0A382-4E25-41E1-AFD1-5A209BDF4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CA5BC-7F64-4D15-B723-AE90CFDD51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F74B9-69BD-4694-828C-5D44255D58F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D2160-3FAA-4D7E-918B-970EBC563A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0980E-A2EA-4933-9D10-1FEB4692B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38DC3-B207-4D3B-9D81-78987E281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11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FBCEFF-01CD-A04C-AFCF-6CE34C240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17" y="643467"/>
            <a:ext cx="6224654" cy="55710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618607-EFEB-6B41-BFA8-14842548AEAA}"/>
              </a:ext>
            </a:extLst>
          </p:cNvPr>
          <p:cNvSpPr txBox="1"/>
          <p:nvPr/>
        </p:nvSpPr>
        <p:spPr>
          <a:xfrm>
            <a:off x="6722977" y="3517466"/>
            <a:ext cx="48349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D41240"/>
                </a:solidFill>
                <a:cs typeface="Aharoni" panose="020F0502020204030204" pitchFamily="34" charset="0"/>
              </a:rPr>
              <a:t>Sunday, November 18</a:t>
            </a:r>
          </a:p>
        </p:txBody>
      </p:sp>
    </p:spTree>
    <p:extLst>
      <p:ext uri="{BB962C8B-B14F-4D97-AF65-F5344CB8AC3E}">
        <p14:creationId xmlns:p14="http://schemas.microsoft.com/office/powerpoint/2010/main" val="2733228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204675-924B-4281-9D0B-5CBEAA283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75361" y="-2690111"/>
            <a:ext cx="6993679" cy="12344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3899C3-D007-4D70-A1F2-1EF95B693F45}"/>
              </a:ext>
            </a:extLst>
          </p:cNvPr>
          <p:cNvSpPr txBox="1"/>
          <p:nvPr/>
        </p:nvSpPr>
        <p:spPr>
          <a:xfrm>
            <a:off x="275537" y="2838159"/>
            <a:ext cx="39546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How could Moses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Write Genesis?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9434419F-6355-47E7-A640-6FCD9C0E540D}"/>
              </a:ext>
            </a:extLst>
          </p:cNvPr>
          <p:cNvSpPr/>
          <p:nvPr/>
        </p:nvSpPr>
        <p:spPr>
          <a:xfrm rot="5400000">
            <a:off x="5438053" y="3158806"/>
            <a:ext cx="646331" cy="669562"/>
          </a:xfrm>
          <a:prstGeom prst="rightBrac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0CE4F3-1BDD-43B9-9BFF-35CC9EDBB3EF}"/>
              </a:ext>
            </a:extLst>
          </p:cNvPr>
          <p:cNvSpPr txBox="1"/>
          <p:nvPr/>
        </p:nvSpPr>
        <p:spPr>
          <a:xfrm>
            <a:off x="4951828" y="3755755"/>
            <a:ext cx="16417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150 </a:t>
            </a:r>
            <a:r>
              <a:rPr lang="en-US" sz="3600" b="1" dirty="0" err="1">
                <a:solidFill>
                  <a:srgbClr val="0070C0"/>
                </a:solidFill>
              </a:rPr>
              <a:t>ish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years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B14B99-8AFF-4033-ADDC-C49324C5FDCF}"/>
              </a:ext>
            </a:extLst>
          </p:cNvPr>
          <p:cNvCxnSpPr>
            <a:cxnSpLocks/>
          </p:cNvCxnSpPr>
          <p:nvPr/>
        </p:nvCxnSpPr>
        <p:spPr>
          <a:xfrm>
            <a:off x="9773586" y="2433484"/>
            <a:ext cx="1" cy="306790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D4D06FE-85ED-4F3B-AEC5-C22CC0E05A59}"/>
              </a:ext>
            </a:extLst>
          </p:cNvPr>
          <p:cNvSpPr txBox="1"/>
          <p:nvPr/>
        </p:nvSpPr>
        <p:spPr>
          <a:xfrm>
            <a:off x="8263269" y="1356610"/>
            <a:ext cx="30206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Noah and 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Abram overlap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054210B-3760-4D5F-A43D-8B5EA92941D4}"/>
              </a:ext>
            </a:extLst>
          </p:cNvPr>
          <p:cNvSpPr/>
          <p:nvPr/>
        </p:nvSpPr>
        <p:spPr>
          <a:xfrm>
            <a:off x="1322363" y="717452"/>
            <a:ext cx="604911" cy="239151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81EBFD1-DEDE-47BC-BF84-25F2E9A5AAC5}"/>
              </a:ext>
            </a:extLst>
          </p:cNvPr>
          <p:cNvSpPr/>
          <p:nvPr/>
        </p:nvSpPr>
        <p:spPr>
          <a:xfrm>
            <a:off x="5470270" y="2838159"/>
            <a:ext cx="604911" cy="239151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09F5A65-58B8-4F8B-B432-3AF3BE3DEFBB}"/>
              </a:ext>
            </a:extLst>
          </p:cNvPr>
          <p:cNvSpPr/>
          <p:nvPr/>
        </p:nvSpPr>
        <p:spPr>
          <a:xfrm>
            <a:off x="9168675" y="5201203"/>
            <a:ext cx="604911" cy="239151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4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69B4C-3DAC-4103-BFE0-8859EFBF8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03F32-ECFB-42D3-BCE2-B4BAA3CE6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A0D85B-3D37-4CF3-848B-3A6BC7850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FFAC23-4D55-43A1-8611-D99238B687CB}"/>
              </a:ext>
            </a:extLst>
          </p:cNvPr>
          <p:cNvCxnSpPr/>
          <p:nvPr/>
        </p:nvCxnSpPr>
        <p:spPr>
          <a:xfrm flipV="1">
            <a:off x="1957388" y="365125"/>
            <a:ext cx="0" cy="3192463"/>
          </a:xfrm>
          <a:prstGeom prst="line">
            <a:avLst/>
          </a:prstGeom>
          <a:ln w="1111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C18C3F6-02B0-47D0-903D-27476C60E0F8}"/>
              </a:ext>
            </a:extLst>
          </p:cNvPr>
          <p:cNvCxnSpPr>
            <a:cxnSpLocks/>
          </p:cNvCxnSpPr>
          <p:nvPr/>
        </p:nvCxnSpPr>
        <p:spPr>
          <a:xfrm flipV="1">
            <a:off x="2652714" y="365125"/>
            <a:ext cx="0" cy="4192589"/>
          </a:xfrm>
          <a:prstGeom prst="line">
            <a:avLst/>
          </a:prstGeom>
          <a:ln w="1111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494265F-A131-430B-BE22-E5658D9B5BB1}"/>
              </a:ext>
            </a:extLst>
          </p:cNvPr>
          <p:cNvCxnSpPr>
            <a:cxnSpLocks/>
          </p:cNvCxnSpPr>
          <p:nvPr/>
        </p:nvCxnSpPr>
        <p:spPr>
          <a:xfrm flipV="1">
            <a:off x="2624138" y="384167"/>
            <a:ext cx="38096" cy="5045079"/>
          </a:xfrm>
          <a:prstGeom prst="line">
            <a:avLst/>
          </a:prstGeom>
          <a:ln w="11112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A8BA0DA-1ACD-470B-9E37-823FA46287CA}"/>
              </a:ext>
            </a:extLst>
          </p:cNvPr>
          <p:cNvCxnSpPr>
            <a:cxnSpLocks/>
          </p:cNvCxnSpPr>
          <p:nvPr/>
        </p:nvCxnSpPr>
        <p:spPr>
          <a:xfrm flipV="1">
            <a:off x="3438525" y="384167"/>
            <a:ext cx="0" cy="5954722"/>
          </a:xfrm>
          <a:prstGeom prst="line">
            <a:avLst/>
          </a:prstGeom>
          <a:ln w="1111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6CB7BD2-1928-4355-A13F-817FD0E5BF49}"/>
              </a:ext>
            </a:extLst>
          </p:cNvPr>
          <p:cNvSpPr/>
          <p:nvPr/>
        </p:nvSpPr>
        <p:spPr>
          <a:xfrm>
            <a:off x="5621311" y="2008682"/>
            <a:ext cx="6570689" cy="2398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A70F69-3EDA-4E80-8E4F-9A2E4823037C}"/>
              </a:ext>
            </a:extLst>
          </p:cNvPr>
          <p:cNvSpPr/>
          <p:nvPr/>
        </p:nvSpPr>
        <p:spPr>
          <a:xfrm>
            <a:off x="6397602" y="3586837"/>
            <a:ext cx="6570689" cy="2398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94E925-100A-4515-9674-FB457BB60506}"/>
              </a:ext>
            </a:extLst>
          </p:cNvPr>
          <p:cNvSpPr/>
          <p:nvPr/>
        </p:nvSpPr>
        <p:spPr>
          <a:xfrm>
            <a:off x="5773711" y="2161082"/>
            <a:ext cx="6570689" cy="2398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34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67EC1-F4AB-4386-B4B4-8B1EBA960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Key Genesis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133E9-808E-4088-8938-9BD761D0A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The Book of Genesis details new beginnings.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1) The original creation (Gen. 1-9) that was followed by the fall of mankind, rebellion and ultimately God’s judgment in a worldwide flood.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2) The new beginning with Noah and his family that was followed by the tower of Babel rebellion and ultimately God’s judgment in the confounding of languages (Gen. 10-11).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3) The new beginning with Abram (Gen. 12-50) when God put His hand on a nation and set them apart as His instrument in the earth to fulfill His purposes</a:t>
            </a:r>
          </a:p>
        </p:txBody>
      </p:sp>
    </p:spTree>
    <p:extLst>
      <p:ext uri="{BB962C8B-B14F-4D97-AF65-F5344CB8AC3E}">
        <p14:creationId xmlns:p14="http://schemas.microsoft.com/office/powerpoint/2010/main" val="2279289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E2979-4569-4DC4-BD10-627C78119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Key Exodus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1DC14-AC9F-43EC-81C6-538A809F8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1. The Need for Redemption—The People Enslaved (Ex. 1-6)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2. The Strength of the Redeemer—The Plagues on Egypt (Ex. 7-12)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3. The Nature of Redemption—Purchased by Blood (Ex. 12-18)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4. The Relationship of the Redeemed—A Covenant of Obedience with the Lord (Ex. 19-24)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5. Provision Made for Man’s Failure—The Tabernacle of the Meeting (Ex. 25-40)</a:t>
            </a:r>
          </a:p>
        </p:txBody>
      </p:sp>
    </p:spTree>
    <p:extLst>
      <p:ext uri="{BB962C8B-B14F-4D97-AF65-F5344CB8AC3E}">
        <p14:creationId xmlns:p14="http://schemas.microsoft.com/office/powerpoint/2010/main" val="1009488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9F00E-9586-4E99-9A2E-0D91D36FF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Key Leviticus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26E9D-574F-4B94-946B-B040B98AA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1. The Offerings (Chapters 1-7)</a:t>
            </a:r>
          </a:p>
          <a:p>
            <a:r>
              <a:rPr lang="en-US" dirty="0">
                <a:solidFill>
                  <a:schemeClr val="bg1"/>
                </a:solidFill>
              </a:rPr>
              <a:t>2. The Priesthood (Chapters 8-10; 21:1-22:10)</a:t>
            </a:r>
          </a:p>
          <a:p>
            <a:r>
              <a:rPr lang="en-US" dirty="0">
                <a:solidFill>
                  <a:schemeClr val="bg1"/>
                </a:solidFill>
              </a:rPr>
              <a:t>3. The Feasts and Seasons (Chapters 11-27)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178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3A29E-36E6-42D5-9F0A-6D5DB0A8E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Key Numbers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C6D3C-ED90-42CC-BB93-A8D246C73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1. The evil report of the 10 spies (Num. 13-14)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2. Seven murmurings of the people (throughout book).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3. Moses’ smiting of the rock (Num. 20:1-13)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4. The Bronze Serpent (Num. 21:4)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5. The Talking Donkey (Num. 22:22)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6. Joshua named as Moses’ successor (Num. 27:12)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7. Guidelines for entering the land (Num. 33-35)</a:t>
            </a:r>
          </a:p>
        </p:txBody>
      </p:sp>
    </p:spTree>
    <p:extLst>
      <p:ext uri="{BB962C8B-B14F-4D97-AF65-F5344CB8AC3E}">
        <p14:creationId xmlns:p14="http://schemas.microsoft.com/office/powerpoint/2010/main" val="1005705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7784B-1EF9-46B8-8E51-15057F33A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Key Deuteronomy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05797-E60C-4965-8D0D-C5B1F91A1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1. It is a book of transition. Note the following transitions in Deuteronomy: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2. Transition to a new generation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3. Transition to a new leader—Joshua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4. Transition to a new possession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5. Transition to a new lifestyle (no longer tent dwellers)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Note: Deuteronomy 6:5-9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6. Transition to a new revelation of the love of God.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7. Civil laws in addition to the Levitical law</a:t>
            </a:r>
          </a:p>
        </p:txBody>
      </p:sp>
    </p:spTree>
    <p:extLst>
      <p:ext uri="{BB962C8B-B14F-4D97-AF65-F5344CB8AC3E}">
        <p14:creationId xmlns:p14="http://schemas.microsoft.com/office/powerpoint/2010/main" val="1822147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106C9-5991-4435-990C-BE90A0F98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Why the law?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49122-4429-45F6-AF69-3EA09C4F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Is the law then contrary to the promises of God? Certainly not! For if a law had been given that could give life, then righteousness would indeed be by the law. </a:t>
            </a:r>
            <a:r>
              <a:rPr lang="en-US" baseline="30000" dirty="0">
                <a:solidFill>
                  <a:schemeClr val="bg1"/>
                </a:solidFill>
              </a:rPr>
              <a:t>22 </a:t>
            </a:r>
            <a:r>
              <a:rPr lang="en-US" dirty="0">
                <a:solidFill>
                  <a:schemeClr val="bg1"/>
                </a:solidFill>
              </a:rPr>
              <a:t>But the Scripture imprisoned everything under sin, so that the promise by faith in Jesus Christ might be given to those who believe.</a:t>
            </a:r>
          </a:p>
          <a:p>
            <a:pPr marL="0" indent="0">
              <a:buNone/>
            </a:pPr>
            <a:r>
              <a:rPr lang="en-US" baseline="30000" dirty="0">
                <a:solidFill>
                  <a:schemeClr val="bg1"/>
                </a:solidFill>
              </a:rPr>
              <a:t>23 </a:t>
            </a:r>
            <a:r>
              <a:rPr lang="en-US" dirty="0">
                <a:solidFill>
                  <a:schemeClr val="bg1"/>
                </a:solidFill>
              </a:rPr>
              <a:t>Now before faith came, we were held captive under the law, imprisoned until the coming faith would be revealed. </a:t>
            </a:r>
            <a:r>
              <a:rPr lang="en-US" baseline="30000" dirty="0">
                <a:solidFill>
                  <a:schemeClr val="bg1"/>
                </a:solidFill>
              </a:rPr>
              <a:t>24 </a:t>
            </a:r>
            <a:r>
              <a:rPr lang="en-US" dirty="0">
                <a:solidFill>
                  <a:schemeClr val="bg1"/>
                </a:solidFill>
              </a:rPr>
              <a:t>So then, the law was our guardian until Christ came, in order that we might be justified by faith. </a:t>
            </a:r>
            <a:r>
              <a:rPr lang="en-US" baseline="30000" dirty="0">
                <a:solidFill>
                  <a:schemeClr val="bg1"/>
                </a:solidFill>
              </a:rPr>
              <a:t>25 </a:t>
            </a:r>
            <a:r>
              <a:rPr lang="en-US" dirty="0">
                <a:solidFill>
                  <a:schemeClr val="bg1"/>
                </a:solidFill>
              </a:rPr>
              <a:t>But now that faith has come, we are no longer under a guardian – Galatians 3:21-25</a:t>
            </a:r>
          </a:p>
        </p:txBody>
      </p:sp>
    </p:spTree>
    <p:extLst>
      <p:ext uri="{BB962C8B-B14F-4D97-AF65-F5344CB8AC3E}">
        <p14:creationId xmlns:p14="http://schemas.microsoft.com/office/powerpoint/2010/main" val="1829125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533788-53C0-45FC-9C4A-4457740707F8}"/>
              </a:ext>
            </a:extLst>
          </p:cNvPr>
          <p:cNvSpPr/>
          <p:nvPr/>
        </p:nvSpPr>
        <p:spPr>
          <a:xfrm>
            <a:off x="3461792" y="633061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Law reveals the sins of the world (Romans 3:20). The Gospel of Jesus Christ reveals how the Lord Jesus took away the sins of the world (John 1:29)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A0E793-F1A2-4525-98ED-65F8BC9F83D1}"/>
              </a:ext>
            </a:extLst>
          </p:cNvPr>
          <p:cNvSpPr/>
          <p:nvPr/>
        </p:nvSpPr>
        <p:spPr>
          <a:xfrm>
            <a:off x="3133726" y="1012394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When the Law was given, 3000 were put to death (Exodus 32:28). When the Gospel of Jesus Christ was given, 3000 were made alive (Acts 2:41).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A70F14-5FFD-4B59-851C-F08DF318A9C0}"/>
              </a:ext>
            </a:extLst>
          </p:cNvPr>
          <p:cNvSpPr/>
          <p:nvPr/>
        </p:nvSpPr>
        <p:spPr>
          <a:xfrm>
            <a:off x="3257551" y="515291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Law came about because a mother saved her son's life from death (Exodus 1:22-2:3). The Gospel of Jesus Christ came about because a Father gave up His Son's life unto death (John 3:16)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952B7E-0B0A-4E27-A7BF-F8020ABC2542}"/>
              </a:ext>
            </a:extLst>
          </p:cNvPr>
          <p:cNvSpPr/>
          <p:nvPr/>
        </p:nvSpPr>
        <p:spPr>
          <a:xfrm>
            <a:off x="2800632" y="396841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 the Law, there are 10 commandments for man to do (Exodus 20:1-17). In the gospel of Jesus Christ, there are countless works Jesus Christ has already done (John 21:25)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09C80B-BF28-44BD-AED4-DA396CCED543}"/>
              </a:ext>
            </a:extLst>
          </p:cNvPr>
          <p:cNvSpPr/>
          <p:nvPr/>
        </p:nvSpPr>
        <p:spPr>
          <a:xfrm>
            <a:off x="3219452" y="1002392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 the Law, we are called to "Do and live" (Deuteronomy 30:16). In the Gospel of Jesus Christ, we are called to "Live and do" (Ephesians 2:10)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7843E8-2280-436C-A6E1-9557D3358CE6}"/>
              </a:ext>
            </a:extLst>
          </p:cNvPr>
          <p:cNvSpPr/>
          <p:nvPr/>
        </p:nvSpPr>
        <p:spPr>
          <a:xfrm>
            <a:off x="2891386" y="279072"/>
            <a:ext cx="6096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In the Law, God put a curse on mankind (Deuteronomy 28:15-19). In the Gospel of Jesus Christ, the Lord Jesus became a curse for mankind (Galatians 3:13)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EBFFA0-0939-41BA-932C-02F938681977}"/>
              </a:ext>
            </a:extLst>
          </p:cNvPr>
          <p:cNvSpPr/>
          <p:nvPr/>
        </p:nvSpPr>
        <p:spPr>
          <a:xfrm>
            <a:off x="2800632" y="515291"/>
            <a:ext cx="659073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 the Law, forgiveness came when sheep were sacrificed for the shepherd (Leviticus 1:1-5). In the Gospel of Jesus Christ, forgiveness came when the Shepherd was sacrificed for the sheep (John 10:15)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2D848F-5D3B-4B15-BFB5-CEF17A1D58FE}"/>
              </a:ext>
            </a:extLst>
          </p:cNvPr>
          <p:cNvSpPr/>
          <p:nvPr/>
        </p:nvSpPr>
        <p:spPr>
          <a:xfrm>
            <a:off x="3048000" y="761513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John 1:17 states, "For the law was given though Moses; grace and truth were realized through Jesus Christ."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2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3FC10-4274-4778-B66E-687321A59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591" y="70605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</a:rPr>
              <a:t>The left side of your Bible - Why the old testament matters, today</a:t>
            </a:r>
          </a:p>
        </p:txBody>
      </p:sp>
      <p:pic>
        <p:nvPicPr>
          <p:cNvPr id="9" name="Picture 8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1AA2DF47-7261-0C4D-845C-61F5825A6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71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5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people preparing food in a bowl&#13;&#10;&#13;&#10;Description automatically generated">
            <a:extLst>
              <a:ext uri="{FF2B5EF4-FFF2-40B4-BE49-F238E27FC236}">
                <a16:creationId xmlns:a16="http://schemas.microsoft.com/office/drawing/2014/main" id="{2C306D7F-ECE3-B649-8A5D-A4767C43B2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3466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1F5BE5-3F1E-A644-870B-816FECDB5137}"/>
              </a:ext>
            </a:extLst>
          </p:cNvPr>
          <p:cNvSpPr/>
          <p:nvPr/>
        </p:nvSpPr>
        <p:spPr>
          <a:xfrm>
            <a:off x="643467" y="1009402"/>
            <a:ext cx="4795432" cy="1009403"/>
          </a:xfrm>
          <a:prstGeom prst="rect">
            <a:avLst/>
          </a:prstGeom>
          <a:solidFill>
            <a:srgbClr val="445A74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Thursday, November 29 </a:t>
            </a:r>
          </a:p>
          <a:p>
            <a:pPr algn="ctr"/>
            <a:r>
              <a:rPr lang="en-US" sz="2800" b="1" dirty="0"/>
              <a:t>@ 7pm here at DCC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3B9001-C8DA-594A-92CD-985B0C8C3039}"/>
              </a:ext>
            </a:extLst>
          </p:cNvPr>
          <p:cNvSpPr/>
          <p:nvPr/>
        </p:nvSpPr>
        <p:spPr>
          <a:xfrm>
            <a:off x="6467302" y="4488874"/>
            <a:ext cx="5164459" cy="1302662"/>
          </a:xfrm>
          <a:prstGeom prst="rect">
            <a:avLst/>
          </a:prstGeom>
          <a:solidFill>
            <a:srgbClr val="445A74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Need $2,000 and 40 volunteers </a:t>
            </a:r>
          </a:p>
          <a:p>
            <a:pPr algn="ctr"/>
            <a:r>
              <a:rPr lang="en-US" sz="2800" b="1" dirty="0"/>
              <a:t>to make 8000 meals!!</a:t>
            </a:r>
          </a:p>
        </p:txBody>
      </p:sp>
    </p:spTree>
    <p:extLst>
      <p:ext uri="{BB962C8B-B14F-4D97-AF65-F5344CB8AC3E}">
        <p14:creationId xmlns:p14="http://schemas.microsoft.com/office/powerpoint/2010/main" val="2107345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41DBE7-DA6C-D443-A4F1-E3F14BB2C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40" y="1126600"/>
            <a:ext cx="3384528" cy="4604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B72DBC-D490-974D-907C-78043F7E430B}"/>
              </a:ext>
            </a:extLst>
          </p:cNvPr>
          <p:cNvSpPr txBox="1"/>
          <p:nvPr/>
        </p:nvSpPr>
        <p:spPr>
          <a:xfrm>
            <a:off x="5210690" y="2315080"/>
            <a:ext cx="552382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$10 Registration (covers cost of the book)</a:t>
            </a:r>
          </a:p>
          <a:p>
            <a:endParaRPr lang="en-US" sz="2400" dirty="0"/>
          </a:p>
          <a:p>
            <a:r>
              <a:rPr lang="en-US" sz="2400" dirty="0"/>
              <a:t>Registration Deadline is November 11</a:t>
            </a:r>
          </a:p>
          <a:p>
            <a:endParaRPr lang="en-US" sz="2400" dirty="0"/>
          </a:p>
          <a:p>
            <a:r>
              <a:rPr lang="en-US" sz="2400" dirty="0"/>
              <a:t>Register by going to </a:t>
            </a:r>
          </a:p>
          <a:p>
            <a:endParaRPr lang="en-US" sz="2400" dirty="0"/>
          </a:p>
          <a:p>
            <a:r>
              <a:rPr lang="en-US" sz="2400" dirty="0"/>
              <a:t>   </a:t>
            </a:r>
            <a:r>
              <a:rPr lang="en-US" sz="2400" dirty="0" err="1"/>
              <a:t>DarbyCreek.org</a:t>
            </a:r>
            <a:r>
              <a:rPr lang="en-US" sz="2400" dirty="0"/>
              <a:t>/</a:t>
            </a:r>
            <a:r>
              <a:rPr lang="en-US" sz="2400" dirty="0" err="1"/>
              <a:t>SignUp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   or calling our church office 614-878-6542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5902FB-C318-0245-B6CE-F8FB1C3D2094}"/>
              </a:ext>
            </a:extLst>
          </p:cNvPr>
          <p:cNvSpPr txBox="1"/>
          <p:nvPr/>
        </p:nvSpPr>
        <p:spPr>
          <a:xfrm>
            <a:off x="4700096" y="1002221"/>
            <a:ext cx="65450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Discipling Workshop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Saturday, December 8 from 9am to Noon</a:t>
            </a:r>
          </a:p>
        </p:txBody>
      </p:sp>
    </p:spTree>
    <p:extLst>
      <p:ext uri="{BB962C8B-B14F-4D97-AF65-F5344CB8AC3E}">
        <p14:creationId xmlns:p14="http://schemas.microsoft.com/office/powerpoint/2010/main" val="1253578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3FC10-4274-4778-B66E-687321A59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591" y="70605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</a:rPr>
              <a:t>The left side of your Bible - Why the old testament matters, today</a:t>
            </a:r>
          </a:p>
        </p:txBody>
      </p:sp>
      <p:pic>
        <p:nvPicPr>
          <p:cNvPr id="9" name="Picture 8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1AA2DF47-7261-0C4D-845C-61F5825A6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1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5B087-F0FB-4CB2-9464-EC178A3E1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187" y="30000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E8522-9520-44BF-A09D-42324CA8A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625565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GCLI – Old Testament Survey</a:t>
            </a:r>
          </a:p>
          <a:p>
            <a:r>
              <a:rPr lang="en-US" dirty="0">
                <a:solidFill>
                  <a:schemeClr val="bg1"/>
                </a:solidFill>
              </a:rPr>
              <a:t>Pastor Jonathan Williams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Word of God, Speak Ministries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F8E855-BD6D-4449-9892-A40B07AC3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77" y="2535754"/>
            <a:ext cx="3801870" cy="2530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C8C050-5F1A-41E3-8372-A89476E12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581" y="1928134"/>
            <a:ext cx="5960011" cy="300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67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5B087-F0FB-4CB2-9464-EC178A3E1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90" y="20398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E8522-9520-44BF-A09D-42324CA8A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96332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Old Testament Survey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Teacher’s Manual</a:t>
            </a:r>
          </a:p>
          <a:p>
            <a:r>
              <a:rPr lang="en-US" dirty="0">
                <a:solidFill>
                  <a:schemeClr val="bg1"/>
                </a:solidFill>
              </a:rPr>
              <a:t>Pastor Bill </a:t>
            </a:r>
            <a:r>
              <a:rPr lang="en-US" dirty="0" err="1">
                <a:solidFill>
                  <a:schemeClr val="bg1"/>
                </a:solidFill>
              </a:rPr>
              <a:t>Scheidler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Church Leadership Resources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C3AAA8-721A-48D4-B57E-A320DF983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458" y="1690688"/>
            <a:ext cx="7396284" cy="3740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2F3C8F-8886-4F23-8590-67E14E97A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143" y="3297529"/>
            <a:ext cx="2662920" cy="262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36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3FC10-4274-4778-B66E-687321A59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591" y="70605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</a:rPr>
              <a:t>The left side of your Bible - Why the old testament matters, today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C609D7-320A-45F7-A208-8B5DD39DD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674" y="4304894"/>
            <a:ext cx="4390291" cy="18682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CDA218-6743-4E5B-90F2-1327441DCF7A}"/>
              </a:ext>
            </a:extLst>
          </p:cNvPr>
          <p:cNvSpPr txBox="1"/>
          <p:nvPr/>
        </p:nvSpPr>
        <p:spPr>
          <a:xfrm>
            <a:off x="834730" y="2049640"/>
            <a:ext cx="886264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-Because it is part of the “All Scripture” - II Timothy 3:14-17</a:t>
            </a:r>
          </a:p>
          <a:p>
            <a:r>
              <a:rPr lang="en-US" sz="2400" dirty="0">
                <a:solidFill>
                  <a:schemeClr val="bg1"/>
                </a:solidFill>
              </a:rPr>
              <a:t>-Because the entire Bible, including the Old Testament is the story of Jesus Christ our Redeemer - Luke 24:25-27</a:t>
            </a:r>
          </a:p>
          <a:p>
            <a:r>
              <a:rPr lang="en-US" sz="2400" dirty="0">
                <a:solidFill>
                  <a:schemeClr val="bg1"/>
                </a:solidFill>
              </a:rPr>
              <a:t>-Because the old testament was written for our learning and give us hope – Romans 15:4 </a:t>
            </a:r>
          </a:p>
          <a:p>
            <a:r>
              <a:rPr lang="en-US" sz="2400" dirty="0">
                <a:solidFill>
                  <a:schemeClr val="bg1"/>
                </a:solidFill>
              </a:rPr>
              <a:t>-Because the Old Testament is the foundation on which the </a:t>
            </a:r>
            <a:r>
              <a:rPr lang="en-US" sz="2400" dirty="0"/>
              <a:t>house of </a:t>
            </a:r>
            <a:r>
              <a:rPr lang="en-US" sz="2400" dirty="0">
                <a:solidFill>
                  <a:schemeClr val="bg1"/>
                </a:solidFill>
              </a:rPr>
              <a:t>the New Testament is built - Ephesians 2:20</a:t>
            </a:r>
          </a:p>
          <a:p>
            <a:r>
              <a:rPr lang="en-US" sz="2400" dirty="0">
                <a:solidFill>
                  <a:schemeClr val="bg1"/>
                </a:solidFill>
              </a:rPr>
              <a:t>-Because the first church was build upon the revealed Scri</a:t>
            </a:r>
            <a:r>
              <a:rPr lang="en-US" sz="2400" dirty="0"/>
              <a:t>ptures of </a:t>
            </a:r>
            <a:r>
              <a:rPr lang="en-US" sz="2400" dirty="0">
                <a:solidFill>
                  <a:schemeClr val="bg1"/>
                </a:solidFill>
              </a:rPr>
              <a:t>the Old Testament  Acts 17:10-11; 28:17-23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Answers so many questions about us:</a:t>
            </a:r>
          </a:p>
          <a:p>
            <a:r>
              <a:rPr lang="en-US" sz="2400" dirty="0">
                <a:solidFill>
                  <a:schemeClr val="bg1"/>
                </a:solidFill>
              </a:rPr>
              <a:t>Origins, purpose, relationships, organization</a:t>
            </a:r>
          </a:p>
        </p:txBody>
      </p:sp>
    </p:spTree>
    <p:extLst>
      <p:ext uri="{BB962C8B-B14F-4D97-AF65-F5344CB8AC3E}">
        <p14:creationId xmlns:p14="http://schemas.microsoft.com/office/powerpoint/2010/main" val="383031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D114DB-3EDA-4BA8-9FD5-48B4539B5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72945" y="-2705317"/>
            <a:ext cx="6709544" cy="12192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60ED66-1DF5-4002-A48D-FF5D00D5C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917" y="2454443"/>
            <a:ext cx="2290763" cy="288466"/>
          </a:xfrm>
          <a:prstGeom prst="rect">
            <a:avLst/>
          </a:prstGeom>
        </p:spPr>
      </p:pic>
      <p:sp>
        <p:nvSpPr>
          <p:cNvPr id="3" name="Left Brace 2">
            <a:extLst>
              <a:ext uri="{FF2B5EF4-FFF2-40B4-BE49-F238E27FC236}">
                <a16:creationId xmlns:a16="http://schemas.microsoft.com/office/drawing/2014/main" id="{965EC9D3-C223-4E8F-AEE2-B2E2A23CA7D4}"/>
              </a:ext>
            </a:extLst>
          </p:cNvPr>
          <p:cNvSpPr/>
          <p:nvPr/>
        </p:nvSpPr>
        <p:spPr>
          <a:xfrm rot="5400000">
            <a:off x="4566039" y="2156422"/>
            <a:ext cx="376844" cy="228795"/>
          </a:xfrm>
          <a:prstGeom prst="leftBrac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B6517-AE09-40E3-8E66-E2664B589B49}"/>
              </a:ext>
            </a:extLst>
          </p:cNvPr>
          <p:cNvSpPr txBox="1"/>
          <p:nvPr/>
        </p:nvSpPr>
        <p:spPr>
          <a:xfrm>
            <a:off x="4376985" y="1336994"/>
            <a:ext cx="61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N.T.</a:t>
            </a:r>
          </a:p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time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66A83D-E5E8-48B1-BFCD-F06F1852AC2B}"/>
              </a:ext>
            </a:extLst>
          </p:cNvPr>
          <p:cNvSpPr/>
          <p:nvPr/>
        </p:nvSpPr>
        <p:spPr>
          <a:xfrm>
            <a:off x="6629467" y="35911"/>
            <a:ext cx="559425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2C3B72-BCF2-4FA0-9A27-1B1331949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749" y="3675859"/>
            <a:ext cx="5186212" cy="3561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87A1011-B543-4438-ADEA-DAE2A4F15247}"/>
              </a:ext>
            </a:extLst>
          </p:cNvPr>
          <p:cNvSpPr/>
          <p:nvPr/>
        </p:nvSpPr>
        <p:spPr>
          <a:xfrm>
            <a:off x="253218" y="4159045"/>
            <a:ext cx="6634279" cy="2410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FE0B8B-FB2B-4607-88E4-74EBC0C78A30}"/>
              </a:ext>
            </a:extLst>
          </p:cNvPr>
          <p:cNvSpPr txBox="1"/>
          <p:nvPr/>
        </p:nvSpPr>
        <p:spPr>
          <a:xfrm rot="16200000">
            <a:off x="10869558" y="3012864"/>
            <a:ext cx="1074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Franklin Gothic Medium Cond" panose="020B0606030402020204" pitchFamily="34" charset="0"/>
              </a:rPr>
              <a:t>Jesus Christ</a:t>
            </a:r>
          </a:p>
        </p:txBody>
      </p:sp>
    </p:spTree>
    <p:extLst>
      <p:ext uri="{BB962C8B-B14F-4D97-AF65-F5344CB8AC3E}">
        <p14:creationId xmlns:p14="http://schemas.microsoft.com/office/powerpoint/2010/main" val="5899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1551 L -3.95833E-6 0.2247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/>
      <p:bldP spid="9" grpId="0" animBg="1"/>
      <p:bldP spid="10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40D44-E746-434C-86BF-E76BDB5E6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02F78-C23D-4078-835B-217B84E11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52D1F7-60F0-4A32-8E46-F8B64350B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63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077697F-188B-4E20-A265-B80493242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681" y="2054140"/>
            <a:ext cx="2614335" cy="189469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FAE2CC-1A33-4C17-8A42-3262551A2149}"/>
              </a:ext>
            </a:extLst>
          </p:cNvPr>
          <p:cNvCxnSpPr/>
          <p:nvPr/>
        </p:nvCxnSpPr>
        <p:spPr>
          <a:xfrm>
            <a:off x="942535" y="3995225"/>
            <a:ext cx="590843" cy="116761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7FCA26F-6DDD-4E9A-981A-BD8E05529F4D}"/>
              </a:ext>
            </a:extLst>
          </p:cNvPr>
          <p:cNvSpPr txBox="1"/>
          <p:nvPr/>
        </p:nvSpPr>
        <p:spPr>
          <a:xfrm>
            <a:off x="1008184" y="5131650"/>
            <a:ext cx="12590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Men and Women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Appear;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Marriage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concept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8ABCAB-8450-4A16-8679-26209E82AD34}"/>
              </a:ext>
            </a:extLst>
          </p:cNvPr>
          <p:cNvCxnSpPr>
            <a:cxnSpLocks/>
          </p:cNvCxnSpPr>
          <p:nvPr/>
        </p:nvCxnSpPr>
        <p:spPr>
          <a:xfrm>
            <a:off x="1008184" y="3995225"/>
            <a:ext cx="1143292" cy="116761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B3B5B0C-467A-490A-A2E7-70394147C4BE}"/>
              </a:ext>
            </a:extLst>
          </p:cNvPr>
          <p:cNvSpPr txBox="1"/>
          <p:nvPr/>
        </p:nvSpPr>
        <p:spPr>
          <a:xfrm>
            <a:off x="1990579" y="5174119"/>
            <a:ext cx="16678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Humans ranked as having dominion over the creation; work instituted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8A637128-648B-4A42-B5A6-6CBFF9C4FA2D}"/>
              </a:ext>
            </a:extLst>
          </p:cNvPr>
          <p:cNvSpPr/>
          <p:nvPr/>
        </p:nvSpPr>
        <p:spPr>
          <a:xfrm rot="5400000">
            <a:off x="3665289" y="-1696039"/>
            <a:ext cx="2744447" cy="8478679"/>
          </a:xfrm>
          <a:prstGeom prst="leftBrace">
            <a:avLst>
              <a:gd name="adj1" fmla="val 11064"/>
              <a:gd name="adj2" fmla="val 56764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6EE6FE-E4A8-4E4F-A0EC-604FF7CEB8F5}"/>
              </a:ext>
            </a:extLst>
          </p:cNvPr>
          <p:cNvSpPr txBox="1"/>
          <p:nvPr/>
        </p:nvSpPr>
        <p:spPr>
          <a:xfrm>
            <a:off x="3281918" y="538949"/>
            <a:ext cx="2491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One world, One people, common      history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D8286D6-CD46-4260-BA89-9DDF13E7CA35}"/>
              </a:ext>
            </a:extLst>
          </p:cNvPr>
          <p:cNvCxnSpPr>
            <a:cxnSpLocks/>
          </p:cNvCxnSpPr>
          <p:nvPr/>
        </p:nvCxnSpPr>
        <p:spPr>
          <a:xfrm>
            <a:off x="5882482" y="3948835"/>
            <a:ext cx="0" cy="12252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0768DE5-A335-4761-835D-FBE2B68DBC27}"/>
              </a:ext>
            </a:extLst>
          </p:cNvPr>
          <p:cNvSpPr txBox="1"/>
          <p:nvPr/>
        </p:nvSpPr>
        <p:spPr>
          <a:xfrm>
            <a:off x="4869760" y="5123301"/>
            <a:ext cx="18994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Tower of Babel</a:t>
            </a:r>
          </a:p>
          <a:p>
            <a:pPr algn="ctr"/>
            <a:r>
              <a:rPr lang="en-US" b="1" dirty="0"/>
              <a:t>Separation of Nations To Accomplish God’s</a:t>
            </a:r>
          </a:p>
          <a:p>
            <a:pPr algn="ctr"/>
            <a:r>
              <a:rPr lang="en-US" b="1" dirty="0"/>
              <a:t>will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1C7128-A473-4689-95F7-05F0DCEB5C56}"/>
              </a:ext>
            </a:extLst>
          </p:cNvPr>
          <p:cNvCxnSpPr>
            <a:cxnSpLocks/>
          </p:cNvCxnSpPr>
          <p:nvPr/>
        </p:nvCxnSpPr>
        <p:spPr>
          <a:xfrm>
            <a:off x="7938633" y="3720708"/>
            <a:ext cx="0" cy="1016184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FAAFF7-3CFA-4316-820E-BBA2400BDE63}"/>
              </a:ext>
            </a:extLst>
          </p:cNvPr>
          <p:cNvCxnSpPr>
            <a:cxnSpLocks/>
          </p:cNvCxnSpPr>
          <p:nvPr/>
        </p:nvCxnSpPr>
        <p:spPr>
          <a:xfrm>
            <a:off x="5615158" y="3253151"/>
            <a:ext cx="0" cy="6795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4240D6B-FCD8-4857-A8A5-B2981441BB29}"/>
              </a:ext>
            </a:extLst>
          </p:cNvPr>
          <p:cNvSpPr txBox="1"/>
          <p:nvPr/>
        </p:nvSpPr>
        <p:spPr>
          <a:xfrm>
            <a:off x="4821800" y="2700414"/>
            <a:ext cx="1586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Nimrod founds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Babylon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CCDFEB5-0C29-4F91-9ECE-FE2D0D413DE2}"/>
              </a:ext>
            </a:extLst>
          </p:cNvPr>
          <p:cNvCxnSpPr>
            <a:cxnSpLocks/>
          </p:cNvCxnSpPr>
          <p:nvPr/>
        </p:nvCxnSpPr>
        <p:spPr>
          <a:xfrm>
            <a:off x="7611348" y="3235955"/>
            <a:ext cx="0" cy="67956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1E0CEEE-BCD0-43D0-A245-EB2C826A0C94}"/>
              </a:ext>
            </a:extLst>
          </p:cNvPr>
          <p:cNvSpPr txBox="1"/>
          <p:nvPr/>
        </p:nvSpPr>
        <p:spPr>
          <a:xfrm>
            <a:off x="7329541" y="2633163"/>
            <a:ext cx="651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Isaac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born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B3F5CD4-DF21-4F61-AEBE-D812EBC019F2}"/>
              </a:ext>
            </a:extLst>
          </p:cNvPr>
          <p:cNvCxnSpPr>
            <a:cxnSpLocks/>
          </p:cNvCxnSpPr>
          <p:nvPr/>
        </p:nvCxnSpPr>
        <p:spPr>
          <a:xfrm>
            <a:off x="7463945" y="3995225"/>
            <a:ext cx="0" cy="113642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25BD4D6-880C-4EBE-A8BF-BB01A72F7FEE}"/>
              </a:ext>
            </a:extLst>
          </p:cNvPr>
          <p:cNvSpPr txBox="1"/>
          <p:nvPr/>
        </p:nvSpPr>
        <p:spPr>
          <a:xfrm>
            <a:off x="6725369" y="5131935"/>
            <a:ext cx="13858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Abraham</a:t>
            </a:r>
          </a:p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Honors</a:t>
            </a:r>
          </a:p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Melchizedek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46C133-3689-442A-8F42-11B5F0DD80EE}"/>
              </a:ext>
            </a:extLst>
          </p:cNvPr>
          <p:cNvCxnSpPr>
            <a:cxnSpLocks/>
          </p:cNvCxnSpPr>
          <p:nvPr/>
        </p:nvCxnSpPr>
        <p:spPr>
          <a:xfrm flipV="1">
            <a:off x="7778657" y="1851834"/>
            <a:ext cx="670892" cy="214339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42313D4-EDD5-4A76-B48C-CBADB85B83E9}"/>
              </a:ext>
            </a:extLst>
          </p:cNvPr>
          <p:cNvSpPr txBox="1"/>
          <p:nvPr/>
        </p:nvSpPr>
        <p:spPr>
          <a:xfrm>
            <a:off x="7929349" y="1004600"/>
            <a:ext cx="9321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Jacob &amp;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Esau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born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65EA6D-5614-4091-B6BF-A514BB9E2452}"/>
              </a:ext>
            </a:extLst>
          </p:cNvPr>
          <p:cNvSpPr txBox="1"/>
          <p:nvPr/>
        </p:nvSpPr>
        <p:spPr>
          <a:xfrm>
            <a:off x="1850682" y="2806324"/>
            <a:ext cx="2340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Genesis 6:6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D64686D-2C99-43D9-9D46-37EFC85EEB8C}"/>
              </a:ext>
            </a:extLst>
          </p:cNvPr>
          <p:cNvCxnSpPr/>
          <p:nvPr/>
        </p:nvCxnSpPr>
        <p:spPr>
          <a:xfrm>
            <a:off x="8058445" y="3964741"/>
            <a:ext cx="590843" cy="116761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E3BBE62-99A3-4295-9F07-2ADC83EB41B7}"/>
              </a:ext>
            </a:extLst>
          </p:cNvPr>
          <p:cNvSpPr txBox="1"/>
          <p:nvPr/>
        </p:nvSpPr>
        <p:spPr>
          <a:xfrm>
            <a:off x="8144812" y="5036724"/>
            <a:ext cx="11320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12 tribes, 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including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Joseph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Born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CDA75B-9279-4738-A65D-C84BEE4A3097}"/>
              </a:ext>
            </a:extLst>
          </p:cNvPr>
          <p:cNvCxnSpPr>
            <a:cxnSpLocks/>
          </p:cNvCxnSpPr>
          <p:nvPr/>
        </p:nvCxnSpPr>
        <p:spPr>
          <a:xfrm>
            <a:off x="9790922" y="3278939"/>
            <a:ext cx="0" cy="6795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B997DCD-4A00-4509-8677-71B7F0A49AB6}"/>
              </a:ext>
            </a:extLst>
          </p:cNvPr>
          <p:cNvSpPr txBox="1"/>
          <p:nvPr/>
        </p:nvSpPr>
        <p:spPr>
          <a:xfrm>
            <a:off x="9339470" y="2685503"/>
            <a:ext cx="808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Moses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Born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14B51A7-BA60-4818-92AE-88A70CD03718}"/>
              </a:ext>
            </a:extLst>
          </p:cNvPr>
          <p:cNvSpPr/>
          <p:nvPr/>
        </p:nvSpPr>
        <p:spPr>
          <a:xfrm>
            <a:off x="7611348" y="4736892"/>
            <a:ext cx="1434054" cy="330316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827C05F-3181-4F4A-AF92-A2FE09050FCC}"/>
              </a:ext>
            </a:extLst>
          </p:cNvPr>
          <p:cNvCxnSpPr>
            <a:cxnSpLocks/>
          </p:cNvCxnSpPr>
          <p:nvPr/>
        </p:nvCxnSpPr>
        <p:spPr>
          <a:xfrm>
            <a:off x="2344549" y="3986876"/>
            <a:ext cx="0" cy="75001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946BA62-6E3C-4F58-AB58-6627A1838822}"/>
              </a:ext>
            </a:extLst>
          </p:cNvPr>
          <p:cNvSpPr txBox="1"/>
          <p:nvPr/>
        </p:nvSpPr>
        <p:spPr>
          <a:xfrm>
            <a:off x="1956525" y="4681520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Enoch</a:t>
            </a:r>
          </a:p>
        </p:txBody>
      </p:sp>
    </p:spTree>
    <p:extLst>
      <p:ext uri="{BB962C8B-B14F-4D97-AF65-F5344CB8AC3E}">
        <p14:creationId xmlns:p14="http://schemas.microsoft.com/office/powerpoint/2010/main" val="361781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 animBg="1"/>
      <p:bldP spid="16" grpId="0"/>
      <p:bldP spid="19" grpId="0"/>
      <p:bldP spid="24" grpId="0"/>
      <p:bldP spid="26" grpId="0"/>
      <p:bldP spid="29" grpId="0"/>
      <p:bldP spid="33" grpId="0"/>
      <p:bldP spid="35" grpId="0"/>
      <p:bldP spid="37" grpId="0"/>
      <p:bldP spid="40" grpId="0"/>
      <p:bldP spid="5" grpId="0" animBg="1"/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1066</Words>
  <Application>Microsoft Macintosh PowerPoint</Application>
  <PresentationFormat>Widescreen</PresentationFormat>
  <Paragraphs>130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Aharoni</vt:lpstr>
      <vt:lpstr>Arial</vt:lpstr>
      <vt:lpstr>Calibri</vt:lpstr>
      <vt:lpstr>Calibri Light</vt:lpstr>
      <vt:lpstr>Franklin Gothic Medium Cond</vt:lpstr>
      <vt:lpstr>Office Theme</vt:lpstr>
      <vt:lpstr>PowerPoint Presentation</vt:lpstr>
      <vt:lpstr>PowerPoint Presentation</vt:lpstr>
      <vt:lpstr>PowerPoint Presentation</vt:lpstr>
      <vt:lpstr>PowerPoint Presentation</vt:lpstr>
      <vt:lpstr>Resources</vt:lpstr>
      <vt:lpstr>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Genesis Points</vt:lpstr>
      <vt:lpstr>Key Exodus Points</vt:lpstr>
      <vt:lpstr>Key Leviticus Points</vt:lpstr>
      <vt:lpstr>Key Numbers Points</vt:lpstr>
      <vt:lpstr>Key Deuteronomy Points</vt:lpstr>
      <vt:lpstr>Why the law?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Burlile</dc:creator>
  <cp:lastModifiedBy>Greg Burlile</cp:lastModifiedBy>
  <cp:revision>2</cp:revision>
  <dcterms:created xsi:type="dcterms:W3CDTF">2018-11-04T13:45:40Z</dcterms:created>
  <dcterms:modified xsi:type="dcterms:W3CDTF">2018-11-04T13:53:59Z</dcterms:modified>
</cp:coreProperties>
</file>