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8"/>
  </p:handoutMasterIdLst>
  <p:sldIdLst>
    <p:sldId id="399" r:id="rId2"/>
    <p:sldId id="437" r:id="rId3"/>
    <p:sldId id="275" r:id="rId4"/>
    <p:sldId id="306" r:id="rId5"/>
    <p:sldId id="446" r:id="rId6"/>
    <p:sldId id="444" r:id="rId7"/>
    <p:sldId id="445" r:id="rId8"/>
    <p:sldId id="309" r:id="rId9"/>
    <p:sldId id="411" r:id="rId10"/>
    <p:sldId id="452" r:id="rId11"/>
    <p:sldId id="447" r:id="rId12"/>
    <p:sldId id="449" r:id="rId13"/>
    <p:sldId id="451" r:id="rId14"/>
    <p:sldId id="450" r:id="rId15"/>
    <p:sldId id="453" r:id="rId16"/>
    <p:sldId id="300" r:id="rId17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019A"/>
    <a:srgbClr val="9B01CB"/>
    <a:srgbClr val="8301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3" autoAdjust="0"/>
    <p:restoredTop sz="94660"/>
  </p:normalViewPr>
  <p:slideViewPr>
    <p:cSldViewPr snapToGrid="0">
      <p:cViewPr varScale="1">
        <p:scale>
          <a:sx n="85" d="100"/>
          <a:sy n="85" d="100"/>
        </p:scale>
        <p:origin x="192" y="7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73067FD-053F-481D-AF80-08AAF8E1C8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979" cy="46736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FE89E5-BE22-4013-A40D-AA9F9810B8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7531" y="0"/>
            <a:ext cx="3043979" cy="46736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0369D679-28E2-4797-ACBF-E651DC9EB029}" type="datetimeFigureOut">
              <a:rPr lang="en-US" smtClean="0"/>
              <a:t>7/1/18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C07471-32E4-4033-A623-E011F3C1DD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841738"/>
            <a:ext cx="3043979" cy="467363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478963-EEA5-4DE9-A7DB-909652847F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7531" y="8841738"/>
            <a:ext cx="3043979" cy="467363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04454B94-D5B4-41CA-BE64-D6967262C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80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84C13-53E4-4BF0-B3D8-D4EEC7713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A371B9-432A-49D4-B481-7AF158D1FA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CBC1-B69D-42FF-8714-A356926C2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7/1/18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44019-4C1E-4F06-9FF1-1434AA0A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B5F7D-B2B5-45F2-8DD5-B26AC43DD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119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E6ADB-07F0-40A3-AA8B-63A0059E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838603-98BE-4B21-ACD7-82BFC68874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CF91E-1953-481F-AD05-A82D61D27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7/1/18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E5ED6-7919-4532-A0A3-4A98214CF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6AE13-34A6-4629-8F47-849CA3B7A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09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B63A55-8BB3-40A6-88A6-4420157031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F31BC9-FCF5-4BEC-9FE9-E9F51ED974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F6D2F-2B35-43FA-9E4E-8D436E4A6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7/1/18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2134A-0FF1-44AE-AB75-DEE90BDB1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7DB92-4EFC-4D68-AD6A-442F4DEAF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3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10D03-E85B-4952-B59A-666B3F896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C3ED9-BEED-4842-95B1-261DB8525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90A89-5C8C-49A5-8A58-8341055B2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7/1/18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E1364-B5C0-4A0D-A0FA-EA4C8008C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939F8-B551-46E8-82EF-A9F0ED186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74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9FB-84FD-4BF6-90C8-17FA19FF6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926F7-A006-4ECE-B706-DCE13B61A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F1E3E-39AE-4A5D-84A0-B5D203677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7/1/18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79A02-7EBA-4A47-B650-E1561E2F3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7C7E4-660F-4420-80CD-294CF795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14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CDBC4-DDA6-4701-950F-15D41F557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C0F0E-3AFF-4A37-917F-6D1EB4D4A6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FC7A7-3BED-4140-B490-578817874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1FCA2-A746-4EF3-A24B-DC79F4309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7/1/18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4B378-C0C9-4883-8DF0-2FB5DBDDA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A8EB97-2E50-4B58-91AD-1FB30B671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06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E7086-8B9C-4706-B9DC-C309E9A3C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FCCDD6-CC82-4898-A5B6-9D5720A28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76F54D-98E6-46F4-AD44-FCBD41AAB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58793B-9B58-4612-902E-AFAF1A229A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4116A5-A3E7-4F19-9059-A96C21BF84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2FC124-15BF-4635-9518-5592DD5F8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7/1/18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26276C-4B93-4E77-B3FD-31CD71934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69DFA0-8083-4106-9B7B-C871415B9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42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C637-D99D-457A-AE49-F71386E46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25469B-1F9E-47BA-BAE9-B77BFBF90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7/1/18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2C7BAD-50F1-43C2-9C7F-E0750760E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C713E-B010-485F-A56B-AF3287CDE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70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EF157D-2F0C-4C8E-9313-718981BFE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7/1/18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65603-4C39-4476-BE1F-B055B5F53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062F9-6CD3-4449-8BF0-834962F7F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51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54E62-850D-423B-8A89-C7ACAE735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649A9-9708-4C4A-8FF6-10052580B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E8462A-17A3-4B4C-ACC8-419280DAE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7CE627-5CF9-406C-82DF-6999E08FD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7/1/18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8B525-1009-4A95-B2AF-342D9C12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AF35C-19CD-4616-AF32-AA28C2DD0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44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0B8CD-86A0-4D02-A768-D5B45E2CB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9A32CE-2350-4AB9-8529-0F92C8980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B8D1C4-8038-42F3-9DD6-6A53EC15B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0DA64-E594-4768-BDD2-45114C561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7/1/18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507B08-3BAB-422D-BFFA-F57A2214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F118F-1065-4C6C-A227-DC152DBDA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56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F5CC17-B0BB-4110-B797-ACEDDD3A1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150FD-4570-4B8E-B715-DA7A615B1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1A380-E1FB-414E-AE3F-3E801BD490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C7175-54D9-4F3E-A899-3E0E6A19D225}" type="datetimeFigureOut">
              <a:rPr lang="en-US" smtClean="0"/>
              <a:t>7/1/18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A5332-2FAD-40D8-AC23-5B389D80F3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581DD-EF16-4E56-8F48-4C517833F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15BFB0-CE85-42F8-A34F-9746728F46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5761E8-C6A5-4FC6-9D37-8B2BACF00972}"/>
              </a:ext>
            </a:extLst>
          </p:cNvPr>
          <p:cNvSpPr txBox="1"/>
          <p:nvPr/>
        </p:nvSpPr>
        <p:spPr>
          <a:xfrm>
            <a:off x="465173" y="5300722"/>
            <a:ext cx="108501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Summer Sunday Picnic </a:t>
            </a:r>
            <a:r>
              <a:rPr lang="en-US" sz="3200" dirty="0">
                <a:solidFill>
                  <a:schemeClr val="bg1"/>
                </a:solidFill>
              </a:rPr>
              <a:t>July 8 from 11:30a – 1:30p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Pack a lunch or hit the drive thru after service and come back!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C8FAB6-3471-6942-A034-C18D4E79C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67750" y="913133"/>
            <a:ext cx="4729388" cy="3565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2E04AD-3A76-A943-8A8B-71F0FF073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39" y="331304"/>
            <a:ext cx="6305851" cy="472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20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15BFB0-CE85-42F8-A34F-9746728F46B7}"/>
              </a:ext>
            </a:extLst>
          </p:cNvPr>
          <p:cNvSpPr/>
          <p:nvPr/>
        </p:nvSpPr>
        <p:spPr>
          <a:xfrm>
            <a:off x="0" y="0"/>
            <a:ext cx="12192000" cy="71833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7317C3-ECF8-42E5-9729-F9041CA5DBDC}"/>
              </a:ext>
            </a:extLst>
          </p:cNvPr>
          <p:cNvSpPr txBox="1"/>
          <p:nvPr/>
        </p:nvSpPr>
        <p:spPr>
          <a:xfrm>
            <a:off x="477012" y="325315"/>
            <a:ext cx="7371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Prophecies Fulfilled in this Passage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A2FBA-CA88-4247-B491-5FCCBAF46666}"/>
              </a:ext>
            </a:extLst>
          </p:cNvPr>
          <p:cNvSpPr txBox="1"/>
          <p:nvPr/>
        </p:nvSpPr>
        <p:spPr>
          <a:xfrm>
            <a:off x="477012" y="1033201"/>
            <a:ext cx="11237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u="sng" dirty="0">
                <a:solidFill>
                  <a:schemeClr val="bg1"/>
                </a:solidFill>
              </a:rPr>
              <a:t>Wine mixed w/ gall given to Jesus </a:t>
            </a:r>
            <a:r>
              <a:rPr lang="en-US" sz="3000" dirty="0">
                <a:solidFill>
                  <a:schemeClr val="bg1"/>
                </a:solidFill>
              </a:rPr>
              <a:t>(vs. 34)    Psalm 69:21 “…for my thirst </a:t>
            </a:r>
            <a:r>
              <a:rPr lang="en-US" sz="3000" dirty="0">
                <a:solidFill>
                  <a:srgbClr val="FFFF00"/>
                </a:solidFill>
              </a:rPr>
              <a:t>they gave me sour wine to drink</a:t>
            </a:r>
            <a:r>
              <a:rPr lang="en-US" sz="3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46C035-8EC9-1C4A-86FA-9E64A17C71E1}"/>
              </a:ext>
            </a:extLst>
          </p:cNvPr>
          <p:cNvSpPr txBox="1"/>
          <p:nvPr/>
        </p:nvSpPr>
        <p:spPr>
          <a:xfrm>
            <a:off x="477012" y="2121812"/>
            <a:ext cx="11237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u="sng" dirty="0">
                <a:solidFill>
                  <a:schemeClr val="bg1"/>
                </a:solidFill>
              </a:rPr>
              <a:t>Gambling for Jesus’ clothes </a:t>
            </a:r>
            <a:r>
              <a:rPr lang="en-US" sz="3000" dirty="0">
                <a:solidFill>
                  <a:schemeClr val="bg1"/>
                </a:solidFill>
              </a:rPr>
              <a:t>(vs 35).   Psalm 22:18 “they divide my garments among them, and </a:t>
            </a:r>
            <a:r>
              <a:rPr lang="en-US" sz="3000" dirty="0">
                <a:solidFill>
                  <a:srgbClr val="FFFF00"/>
                </a:solidFill>
              </a:rPr>
              <a:t>for my clothing they cast lots</a:t>
            </a:r>
            <a:r>
              <a:rPr lang="en-US" sz="3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38EABB-E237-9C46-B988-908B11C68FAB}"/>
              </a:ext>
            </a:extLst>
          </p:cNvPr>
          <p:cNvSpPr txBox="1"/>
          <p:nvPr/>
        </p:nvSpPr>
        <p:spPr>
          <a:xfrm>
            <a:off x="477012" y="3429000"/>
            <a:ext cx="11237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u="sng" dirty="0">
                <a:solidFill>
                  <a:schemeClr val="bg1"/>
                </a:solidFill>
              </a:rPr>
              <a:t>Passersby shaking their heads at Jesus </a:t>
            </a:r>
            <a:r>
              <a:rPr lang="en-US" sz="3000" dirty="0">
                <a:solidFill>
                  <a:schemeClr val="bg1"/>
                </a:solidFill>
              </a:rPr>
              <a:t>(vs 39).    Psalm 109:25 “I am an object of scorn to my accusers; when they see me, </a:t>
            </a:r>
            <a:r>
              <a:rPr lang="en-US" sz="3000" dirty="0">
                <a:solidFill>
                  <a:srgbClr val="FFFF00"/>
                </a:solidFill>
              </a:rPr>
              <a:t>they wag their heads</a:t>
            </a:r>
            <a:r>
              <a:rPr lang="en-US" sz="3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C3017C-1420-7647-B29D-09E173A5D5E5}"/>
              </a:ext>
            </a:extLst>
          </p:cNvPr>
          <p:cNvSpPr txBox="1"/>
          <p:nvPr/>
        </p:nvSpPr>
        <p:spPr>
          <a:xfrm>
            <a:off x="477012" y="5134158"/>
            <a:ext cx="11237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u="sng" dirty="0">
                <a:solidFill>
                  <a:schemeClr val="bg1"/>
                </a:solidFill>
              </a:rPr>
              <a:t>Jesus would be counted among the criminals</a:t>
            </a:r>
            <a:r>
              <a:rPr lang="en-US" sz="3000" dirty="0">
                <a:solidFill>
                  <a:schemeClr val="bg1"/>
                </a:solidFill>
              </a:rPr>
              <a:t> (vs 44).   Isaiah 53:12 “</a:t>
            </a:r>
            <a:r>
              <a:rPr lang="en-US" sz="3000" dirty="0">
                <a:solidFill>
                  <a:srgbClr val="FFFF00"/>
                </a:solidFill>
              </a:rPr>
              <a:t>he …was numbered with the transgressors</a:t>
            </a:r>
            <a:r>
              <a:rPr lang="en-US" sz="3000" dirty="0">
                <a:solidFill>
                  <a:schemeClr val="bg1"/>
                </a:solidFill>
              </a:rPr>
              <a:t>; …</a:t>
            </a:r>
          </a:p>
        </p:txBody>
      </p:sp>
    </p:spTree>
    <p:extLst>
      <p:ext uri="{BB962C8B-B14F-4D97-AF65-F5344CB8AC3E}">
        <p14:creationId xmlns:p14="http://schemas.microsoft.com/office/powerpoint/2010/main" val="341423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C13ED9-4C81-428F-9DF4-C0144B1FF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15BFB0-CE85-42F8-A34F-9746728F46B7}"/>
              </a:ext>
            </a:extLst>
          </p:cNvPr>
          <p:cNvSpPr/>
          <p:nvPr/>
        </p:nvSpPr>
        <p:spPr>
          <a:xfrm>
            <a:off x="0" y="1058649"/>
            <a:ext cx="12192000" cy="255434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9F0C43-42D2-4338-89C9-468AE39B2FE1}"/>
              </a:ext>
            </a:extLst>
          </p:cNvPr>
          <p:cNvSpPr txBox="1"/>
          <p:nvPr/>
        </p:nvSpPr>
        <p:spPr>
          <a:xfrm>
            <a:off x="477012" y="1366326"/>
            <a:ext cx="10562049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9B01CB"/>
                </a:solidFill>
                <a:effectLst>
                  <a:outerShdw blurRad="50800" dist="38100" dir="2700000" algn="tl" rotWithShape="0">
                    <a:prstClr val="black">
                      <a:alpha val="46000"/>
                    </a:prstClr>
                  </a:outerShdw>
                </a:effectLst>
                <a:latin typeface="Mountains of Christmas" panose="030005000506000A0004" pitchFamily="66" charset="0"/>
              </a:rPr>
              <a:t>2. One the cross, we hear the irony in the mockery</a:t>
            </a:r>
            <a:endParaRPr lang="en-US" sz="6000" b="1" u="sng" dirty="0">
              <a:solidFill>
                <a:srgbClr val="9B01CB"/>
              </a:solidFill>
              <a:effectLst>
                <a:outerShdw blurRad="50800" dist="38100" dir="2700000" algn="tl" rotWithShape="0">
                  <a:prstClr val="black">
                    <a:alpha val="46000"/>
                  </a:prstClr>
                </a:outerShdw>
              </a:effectLst>
              <a:latin typeface="Mountains of Christmas" panose="030005000506000A00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581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15BFB0-CE85-42F8-A34F-9746728F46B7}"/>
              </a:ext>
            </a:extLst>
          </p:cNvPr>
          <p:cNvSpPr/>
          <p:nvPr/>
        </p:nvSpPr>
        <p:spPr>
          <a:xfrm>
            <a:off x="0" y="0"/>
            <a:ext cx="12192000" cy="71833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7317C3-ECF8-42E5-9729-F9041CA5DBDC}"/>
              </a:ext>
            </a:extLst>
          </p:cNvPr>
          <p:cNvSpPr txBox="1"/>
          <p:nvPr/>
        </p:nvSpPr>
        <p:spPr>
          <a:xfrm>
            <a:off x="477012" y="325315"/>
            <a:ext cx="10353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People Mocking Jesus While He was on the Cross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A2FBA-CA88-4247-B491-5FCCBAF46666}"/>
              </a:ext>
            </a:extLst>
          </p:cNvPr>
          <p:cNvSpPr txBox="1"/>
          <p:nvPr/>
        </p:nvSpPr>
        <p:spPr>
          <a:xfrm>
            <a:off x="477012" y="1358516"/>
            <a:ext cx="11237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u="sng" dirty="0">
                <a:solidFill>
                  <a:schemeClr val="bg1"/>
                </a:solidFill>
              </a:rPr>
              <a:t>Those who passed by the cross</a:t>
            </a:r>
            <a:r>
              <a:rPr lang="en-US" sz="3000" dirty="0">
                <a:solidFill>
                  <a:schemeClr val="bg1"/>
                </a:solidFill>
              </a:rPr>
              <a:t>: “You who would destroy the temple and rebuild it in three days, save yourself! If you are the Son of God, come down from the cross.”  (vs. 40)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1810E9-64FD-6C4E-8B4F-AF6CD9DD9842}"/>
              </a:ext>
            </a:extLst>
          </p:cNvPr>
          <p:cNvSpPr txBox="1"/>
          <p:nvPr/>
        </p:nvSpPr>
        <p:spPr>
          <a:xfrm>
            <a:off x="477012" y="3311706"/>
            <a:ext cx="11237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u="sng" dirty="0">
                <a:solidFill>
                  <a:schemeClr val="bg1"/>
                </a:solidFill>
              </a:rPr>
              <a:t>The chief priests, scribes, and elders</a:t>
            </a:r>
            <a:r>
              <a:rPr lang="en-US" sz="3000" dirty="0">
                <a:solidFill>
                  <a:schemeClr val="bg1"/>
                </a:solidFill>
              </a:rPr>
              <a:t>: “He saved others; he cannot save himself. He is the King of Israel; let him come down now from the cross, and we will believe in him. He trusts in God; let God deliver him now, if he desires him. For he said, ‘I am the Son of God.’”(vs. 42-43)</a:t>
            </a:r>
          </a:p>
        </p:txBody>
      </p:sp>
    </p:spTree>
    <p:extLst>
      <p:ext uri="{BB962C8B-B14F-4D97-AF65-F5344CB8AC3E}">
        <p14:creationId xmlns:p14="http://schemas.microsoft.com/office/powerpoint/2010/main" val="151650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15BFB0-CE85-42F8-A34F-9746728F46B7}"/>
              </a:ext>
            </a:extLst>
          </p:cNvPr>
          <p:cNvSpPr/>
          <p:nvPr/>
        </p:nvSpPr>
        <p:spPr>
          <a:xfrm>
            <a:off x="0" y="27167"/>
            <a:ext cx="12192000" cy="74460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2C75BA-8538-904E-9778-4BE9B77C73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580"/>
          <a:stretch/>
        </p:blipFill>
        <p:spPr>
          <a:xfrm>
            <a:off x="0" y="0"/>
            <a:ext cx="12192000" cy="77854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471646-4EFF-6A4C-BB05-DD77F4BACA66}"/>
              </a:ext>
            </a:extLst>
          </p:cNvPr>
          <p:cNvSpPr/>
          <p:nvPr/>
        </p:nvSpPr>
        <p:spPr>
          <a:xfrm>
            <a:off x="-1" y="0"/>
            <a:ext cx="12192001" cy="7785481"/>
          </a:xfrm>
          <a:prstGeom prst="rect">
            <a:avLst/>
          </a:prstGeom>
          <a:solidFill>
            <a:schemeClr val="dk1">
              <a:alpha val="44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A2FBA-CA88-4247-B491-5FCCBAF46666}"/>
              </a:ext>
            </a:extLst>
          </p:cNvPr>
          <p:cNvSpPr txBox="1"/>
          <p:nvPr/>
        </p:nvSpPr>
        <p:spPr>
          <a:xfrm>
            <a:off x="261420" y="283964"/>
            <a:ext cx="583457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“To mock God is to pretend to love and serve him when we do not; to act in a false manner, to be insincere and hypocritical in our professions, pretending to obey him, love, serve, and worship him, when we do not. . . . Mocking God grieves the Holy Spirit, and sears the conscience; and thus the bands of sin become stronger and stronger. The heart becomes gradually hardened by such a process.”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3000" dirty="0">
                <a:solidFill>
                  <a:schemeClr val="bg1"/>
                </a:solidFill>
              </a:rPr>
              <a:t>- Charles Finney</a:t>
            </a:r>
          </a:p>
        </p:txBody>
      </p:sp>
    </p:spTree>
    <p:extLst>
      <p:ext uri="{BB962C8B-B14F-4D97-AF65-F5344CB8AC3E}">
        <p14:creationId xmlns:p14="http://schemas.microsoft.com/office/powerpoint/2010/main" val="3683906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C13ED9-4C81-428F-9DF4-C0144B1FF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15BFB0-CE85-42F8-A34F-9746728F46B7}"/>
              </a:ext>
            </a:extLst>
          </p:cNvPr>
          <p:cNvSpPr/>
          <p:nvPr/>
        </p:nvSpPr>
        <p:spPr>
          <a:xfrm>
            <a:off x="0" y="1058649"/>
            <a:ext cx="12192000" cy="255434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9F0C43-42D2-4338-89C9-468AE39B2FE1}"/>
              </a:ext>
            </a:extLst>
          </p:cNvPr>
          <p:cNvSpPr txBox="1"/>
          <p:nvPr/>
        </p:nvSpPr>
        <p:spPr>
          <a:xfrm>
            <a:off x="477012" y="1366326"/>
            <a:ext cx="10562049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9B01CB"/>
                </a:solidFill>
                <a:effectLst>
                  <a:outerShdw blurRad="50800" dist="38100" dir="2700000" algn="tl" rotWithShape="0">
                    <a:prstClr val="black">
                      <a:alpha val="46000"/>
                    </a:prstClr>
                  </a:outerShdw>
                </a:effectLst>
                <a:latin typeface="Mountains of Christmas" panose="030005000506000A0004" pitchFamily="66" charset="0"/>
              </a:rPr>
              <a:t>3. One the cross, we see an innocent King become a </a:t>
            </a:r>
            <a:r>
              <a:rPr lang="en-US" sz="6000" b="1" u="sng" dirty="0">
                <a:solidFill>
                  <a:srgbClr val="9B01CB"/>
                </a:solidFill>
                <a:effectLst>
                  <a:outerShdw blurRad="50800" dist="38100" dir="2700000" algn="tl" rotWithShape="0">
                    <a:prstClr val="black">
                      <a:alpha val="46000"/>
                    </a:prstClr>
                  </a:outerShdw>
                </a:effectLst>
                <a:latin typeface="Mountains of Christmas" panose="030005000506000A0004" pitchFamily="66" charset="0"/>
              </a:rPr>
              <a:t>curse for us</a:t>
            </a:r>
          </a:p>
        </p:txBody>
      </p:sp>
    </p:spTree>
    <p:extLst>
      <p:ext uri="{BB962C8B-B14F-4D97-AF65-F5344CB8AC3E}">
        <p14:creationId xmlns:p14="http://schemas.microsoft.com/office/powerpoint/2010/main" val="2844105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C13ED9-4C81-428F-9DF4-C0144B1FF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15BFB0-CE85-42F8-A34F-9746728F46B7}"/>
              </a:ext>
            </a:extLst>
          </p:cNvPr>
          <p:cNvSpPr/>
          <p:nvPr/>
        </p:nvSpPr>
        <p:spPr>
          <a:xfrm>
            <a:off x="0" y="480059"/>
            <a:ext cx="12192000" cy="530742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9F0C43-42D2-4338-89C9-468AE39B2FE1}"/>
              </a:ext>
            </a:extLst>
          </p:cNvPr>
          <p:cNvSpPr txBox="1"/>
          <p:nvPr/>
        </p:nvSpPr>
        <p:spPr>
          <a:xfrm>
            <a:off x="477012" y="640780"/>
            <a:ext cx="10562049" cy="49859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9B01CB"/>
                </a:solidFill>
                <a:effectLst>
                  <a:outerShdw blurRad="50800" dist="38100" dir="2700000" algn="tl" rotWithShape="0">
                    <a:prstClr val="black">
                      <a:alpha val="46000"/>
                    </a:prstClr>
                  </a:outerShdw>
                </a:effectLst>
                <a:latin typeface="Mountains of Christmas" panose="030005000506000A0004" pitchFamily="66" charset="0"/>
              </a:rPr>
              <a:t>Responding to the cross of Jesus:</a:t>
            </a:r>
          </a:p>
          <a:p>
            <a:r>
              <a:rPr lang="en-US" sz="4800" b="1" dirty="0">
                <a:solidFill>
                  <a:srgbClr val="9B01CB"/>
                </a:solidFill>
                <a:effectLst>
                  <a:outerShdw blurRad="50800" dist="38100" dir="2700000" algn="tl" rotWithShape="0">
                    <a:prstClr val="black">
                      <a:alpha val="46000"/>
                    </a:prstClr>
                  </a:outerShdw>
                </a:effectLst>
                <a:latin typeface="Mountains of Christmas" panose="030005000506000A0004" pitchFamily="66" charset="0"/>
              </a:rPr>
              <a:t>1. Accept Jesus' payment for your sin by turning from sin and believing in what Jesus did on the cross</a:t>
            </a:r>
          </a:p>
          <a:p>
            <a:endParaRPr lang="en-US" b="1" dirty="0">
              <a:solidFill>
                <a:srgbClr val="9B01CB"/>
              </a:solidFill>
              <a:effectLst>
                <a:outerShdw blurRad="50800" dist="38100" dir="2700000" algn="tl" rotWithShape="0">
                  <a:prstClr val="black">
                    <a:alpha val="46000"/>
                  </a:prstClr>
                </a:outerShdw>
              </a:effectLst>
              <a:latin typeface="Mountains of Christmas" panose="030005000506000A0004" pitchFamily="66" charset="0"/>
            </a:endParaRPr>
          </a:p>
          <a:p>
            <a:r>
              <a:rPr lang="en-US" sz="4800" b="1" dirty="0">
                <a:solidFill>
                  <a:srgbClr val="9B01CB"/>
                </a:solidFill>
                <a:effectLst>
                  <a:outerShdw blurRad="50800" dist="38100" dir="2700000" algn="tl" rotWithShape="0">
                    <a:prstClr val="black">
                      <a:alpha val="46000"/>
                    </a:prstClr>
                  </a:outerShdw>
                </a:effectLst>
                <a:latin typeface="Mountains of Christmas" panose="030005000506000A0004" pitchFamily="66" charset="0"/>
              </a:rPr>
              <a:t>2. Accept Jesus invitation to "take up your cross" (Luke 9:23)</a:t>
            </a:r>
            <a:endParaRPr lang="en-US" sz="4800" b="1" u="sng" dirty="0">
              <a:solidFill>
                <a:srgbClr val="9B01CB"/>
              </a:solidFill>
              <a:effectLst>
                <a:outerShdw blurRad="50800" dist="38100" dir="2700000" algn="tl" rotWithShape="0">
                  <a:prstClr val="black">
                    <a:alpha val="46000"/>
                  </a:prstClr>
                </a:outerShdw>
              </a:effectLst>
              <a:latin typeface="Mountains of Christmas" panose="030005000506000A00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4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book&#10;&#10;Description generated with high confidence">
            <a:extLst>
              <a:ext uri="{FF2B5EF4-FFF2-40B4-BE49-F238E27FC236}">
                <a16:creationId xmlns:a16="http://schemas.microsoft.com/office/drawing/2014/main" id="{7CA8F5CC-195D-4DA2-9094-346EF26D3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28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15BFB0-CE85-42F8-A34F-9746728F46B7}"/>
              </a:ext>
            </a:extLst>
          </p:cNvPr>
          <p:cNvSpPr/>
          <p:nvPr/>
        </p:nvSpPr>
        <p:spPr>
          <a:xfrm>
            <a:off x="0" y="0"/>
            <a:ext cx="12192000" cy="7170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5761E8-C6A5-4FC6-9D37-8B2BACF00972}"/>
              </a:ext>
            </a:extLst>
          </p:cNvPr>
          <p:cNvSpPr txBox="1"/>
          <p:nvPr/>
        </p:nvSpPr>
        <p:spPr>
          <a:xfrm>
            <a:off x="5620512" y="1228397"/>
            <a:ext cx="58652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Got Questions?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Want added to email / mailing lists?</a:t>
            </a:r>
          </a:p>
          <a:p>
            <a:pPr algn="ctr"/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Use the </a:t>
            </a:r>
            <a:r>
              <a:rPr lang="en-US" sz="4000" b="1" dirty="0">
                <a:solidFill>
                  <a:srgbClr val="FFFF00"/>
                </a:solidFill>
              </a:rPr>
              <a:t>INFO Card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in the pocket in the chairs in front of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EC8FD7-5F05-C646-A7E3-A8B4EE1B5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32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book&#10;&#10;Description generated with high confidence">
            <a:extLst>
              <a:ext uri="{FF2B5EF4-FFF2-40B4-BE49-F238E27FC236}">
                <a16:creationId xmlns:a16="http://schemas.microsoft.com/office/drawing/2014/main" id="{7CA8F5CC-195D-4DA2-9094-346EF26D3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26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15BFB0-CE85-42F8-A34F-9746728F46B7}"/>
              </a:ext>
            </a:extLst>
          </p:cNvPr>
          <p:cNvSpPr/>
          <p:nvPr/>
        </p:nvSpPr>
        <p:spPr>
          <a:xfrm>
            <a:off x="0" y="0"/>
            <a:ext cx="12192000" cy="71833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E7F4D9-09A9-1746-B391-719DC199D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00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15BFB0-CE85-42F8-A34F-9746728F46B7}"/>
              </a:ext>
            </a:extLst>
          </p:cNvPr>
          <p:cNvSpPr/>
          <p:nvPr/>
        </p:nvSpPr>
        <p:spPr>
          <a:xfrm>
            <a:off x="0" y="0"/>
            <a:ext cx="12192000" cy="71833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7317C3-ECF8-42E5-9729-F9041CA5DBDC}"/>
              </a:ext>
            </a:extLst>
          </p:cNvPr>
          <p:cNvSpPr txBox="1"/>
          <p:nvPr/>
        </p:nvSpPr>
        <p:spPr>
          <a:xfrm>
            <a:off x="477012" y="325315"/>
            <a:ext cx="4941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Matthew 27:32-44 ESV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A2FBA-CA88-4247-B491-5FCCBAF46666}"/>
              </a:ext>
            </a:extLst>
          </p:cNvPr>
          <p:cNvSpPr txBox="1"/>
          <p:nvPr/>
        </p:nvSpPr>
        <p:spPr>
          <a:xfrm>
            <a:off x="477012" y="1187946"/>
            <a:ext cx="1123797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32 As they went out, they found a man of Cyrene, Simon by name. They compelled this man to carry his cross. </a:t>
            </a:r>
          </a:p>
          <a:p>
            <a:r>
              <a:rPr lang="en-US" sz="3000" dirty="0">
                <a:solidFill>
                  <a:schemeClr val="bg1"/>
                </a:solidFill>
              </a:rPr>
              <a:t>33 And when they came to a place called Golgotha (which means Place of a Skull), </a:t>
            </a:r>
          </a:p>
          <a:p>
            <a:r>
              <a:rPr lang="en-US" sz="3000" dirty="0">
                <a:solidFill>
                  <a:schemeClr val="bg1"/>
                </a:solidFill>
              </a:rPr>
              <a:t>34 they offered him wine to drink, mixed with gall, but when he tasted it, he would not drink it. </a:t>
            </a:r>
          </a:p>
          <a:p>
            <a:r>
              <a:rPr lang="en-US" sz="3000" dirty="0">
                <a:solidFill>
                  <a:schemeClr val="bg1"/>
                </a:solidFill>
              </a:rPr>
              <a:t>35 And when they had crucified him, they divided his garments among them by casting lots. </a:t>
            </a:r>
          </a:p>
          <a:p>
            <a:r>
              <a:rPr lang="en-US" sz="3000" dirty="0">
                <a:solidFill>
                  <a:schemeClr val="bg1"/>
                </a:solidFill>
              </a:rPr>
              <a:t>36 Then they sat down and kept watch over him there. </a:t>
            </a:r>
          </a:p>
        </p:txBody>
      </p:sp>
    </p:spTree>
    <p:extLst>
      <p:ext uri="{BB962C8B-B14F-4D97-AF65-F5344CB8AC3E}">
        <p14:creationId xmlns:p14="http://schemas.microsoft.com/office/powerpoint/2010/main" val="692803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15BFB0-CE85-42F8-A34F-9746728F46B7}"/>
              </a:ext>
            </a:extLst>
          </p:cNvPr>
          <p:cNvSpPr/>
          <p:nvPr/>
        </p:nvSpPr>
        <p:spPr>
          <a:xfrm>
            <a:off x="0" y="0"/>
            <a:ext cx="12192000" cy="71833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7317C3-ECF8-42E5-9729-F9041CA5DBDC}"/>
              </a:ext>
            </a:extLst>
          </p:cNvPr>
          <p:cNvSpPr txBox="1"/>
          <p:nvPr/>
        </p:nvSpPr>
        <p:spPr>
          <a:xfrm>
            <a:off x="477012" y="325315"/>
            <a:ext cx="4941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Matthew 27:32-44 ESV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A2FBA-CA88-4247-B491-5FCCBAF46666}"/>
              </a:ext>
            </a:extLst>
          </p:cNvPr>
          <p:cNvSpPr txBox="1"/>
          <p:nvPr/>
        </p:nvSpPr>
        <p:spPr>
          <a:xfrm>
            <a:off x="477012" y="1187946"/>
            <a:ext cx="1123797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37 And over his head they put the charge against him, which read, “This is Jesus, the King of the Jews.” </a:t>
            </a:r>
          </a:p>
          <a:p>
            <a:r>
              <a:rPr lang="en-US" sz="3000" dirty="0">
                <a:solidFill>
                  <a:schemeClr val="bg1"/>
                </a:solidFill>
              </a:rPr>
              <a:t>38 Then two robbers were crucified with him, one on the right and one on the left. </a:t>
            </a:r>
          </a:p>
          <a:p>
            <a:r>
              <a:rPr lang="en-US" sz="3000" dirty="0">
                <a:solidFill>
                  <a:schemeClr val="bg1"/>
                </a:solidFill>
              </a:rPr>
              <a:t>39 And those who passed by derided him, wagging their heads </a:t>
            </a:r>
          </a:p>
          <a:p>
            <a:r>
              <a:rPr lang="en-US" sz="3000" dirty="0">
                <a:solidFill>
                  <a:schemeClr val="bg1"/>
                </a:solidFill>
              </a:rPr>
              <a:t>40 and saying, “You who would destroy the temple and rebuild it in three days, save yourself! If you are the Son of God, come down from the cross.” </a:t>
            </a:r>
          </a:p>
          <a:p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575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15BFB0-CE85-42F8-A34F-9746728F46B7}"/>
              </a:ext>
            </a:extLst>
          </p:cNvPr>
          <p:cNvSpPr/>
          <p:nvPr/>
        </p:nvSpPr>
        <p:spPr>
          <a:xfrm>
            <a:off x="0" y="0"/>
            <a:ext cx="12192000" cy="71833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7317C3-ECF8-42E5-9729-F9041CA5DBDC}"/>
              </a:ext>
            </a:extLst>
          </p:cNvPr>
          <p:cNvSpPr txBox="1"/>
          <p:nvPr/>
        </p:nvSpPr>
        <p:spPr>
          <a:xfrm>
            <a:off x="477012" y="325315"/>
            <a:ext cx="4941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Matthew 27:32-44 ESV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A2FBA-CA88-4247-B491-5FCCBAF46666}"/>
              </a:ext>
            </a:extLst>
          </p:cNvPr>
          <p:cNvSpPr txBox="1"/>
          <p:nvPr/>
        </p:nvSpPr>
        <p:spPr>
          <a:xfrm>
            <a:off x="477012" y="1187946"/>
            <a:ext cx="112379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41 So also the chief priests, with the scribes and elders, mocked him, saying, </a:t>
            </a:r>
          </a:p>
          <a:p>
            <a:r>
              <a:rPr lang="en-US" sz="3000" dirty="0">
                <a:solidFill>
                  <a:schemeClr val="bg1"/>
                </a:solidFill>
              </a:rPr>
              <a:t>42 “He saved others; he cannot save himself. He is the King of Israel; let him come down now from the cross, and we will believe in him.</a:t>
            </a:r>
          </a:p>
          <a:p>
            <a:r>
              <a:rPr lang="en-US" sz="3000" dirty="0">
                <a:solidFill>
                  <a:schemeClr val="bg1"/>
                </a:solidFill>
              </a:rPr>
              <a:t>43 He trusts in God; let God deliver him now, if he desires him. For he said, ‘I am the Son of God.’” </a:t>
            </a:r>
          </a:p>
          <a:p>
            <a:r>
              <a:rPr lang="en-US" sz="3000" dirty="0">
                <a:solidFill>
                  <a:schemeClr val="bg1"/>
                </a:solidFill>
              </a:rPr>
              <a:t>44 And the robbers who were crucified with him also reviled him in the same way.</a:t>
            </a:r>
          </a:p>
        </p:txBody>
      </p:sp>
    </p:spTree>
    <p:extLst>
      <p:ext uri="{BB962C8B-B14F-4D97-AF65-F5344CB8AC3E}">
        <p14:creationId xmlns:p14="http://schemas.microsoft.com/office/powerpoint/2010/main" val="1598526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book&#10;&#10;Description generated with high confidence">
            <a:extLst>
              <a:ext uri="{FF2B5EF4-FFF2-40B4-BE49-F238E27FC236}">
                <a16:creationId xmlns:a16="http://schemas.microsoft.com/office/drawing/2014/main" id="{7CA8F5CC-195D-4DA2-9094-346EF26D3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43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C13ED9-4C81-428F-9DF4-C0144B1FF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15BFB0-CE85-42F8-A34F-9746728F46B7}"/>
              </a:ext>
            </a:extLst>
          </p:cNvPr>
          <p:cNvSpPr/>
          <p:nvPr/>
        </p:nvSpPr>
        <p:spPr>
          <a:xfrm>
            <a:off x="0" y="1058649"/>
            <a:ext cx="12192000" cy="255434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9F0C43-42D2-4338-89C9-468AE39B2FE1}"/>
              </a:ext>
            </a:extLst>
          </p:cNvPr>
          <p:cNvSpPr txBox="1"/>
          <p:nvPr/>
        </p:nvSpPr>
        <p:spPr>
          <a:xfrm>
            <a:off x="477012" y="1366326"/>
            <a:ext cx="10562049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9B01CB"/>
                </a:solidFill>
                <a:effectLst>
                  <a:outerShdw blurRad="50800" dist="38100" dir="2700000" algn="tl" rotWithShape="0">
                    <a:prstClr val="black">
                      <a:alpha val="46000"/>
                    </a:prstClr>
                  </a:outerShdw>
                </a:effectLst>
                <a:latin typeface="Mountains of Christmas" panose="030005000506000A0004" pitchFamily="66" charset="0"/>
              </a:rPr>
              <a:t>1. On the cross, we see </a:t>
            </a:r>
            <a:r>
              <a:rPr lang="en-US" sz="6000" b="1" u="sng" dirty="0">
                <a:solidFill>
                  <a:srgbClr val="9B01CB"/>
                </a:solidFill>
                <a:effectLst>
                  <a:outerShdw blurRad="50800" dist="38100" dir="2700000" algn="tl" rotWithShape="0">
                    <a:prstClr val="black">
                      <a:alpha val="46000"/>
                    </a:prstClr>
                  </a:outerShdw>
                </a:effectLst>
                <a:latin typeface="Mountains of Christmas" panose="030005000506000A0004" pitchFamily="66" charset="0"/>
              </a:rPr>
              <a:t>God’s Word come true</a:t>
            </a:r>
          </a:p>
        </p:txBody>
      </p:sp>
    </p:spTree>
    <p:extLst>
      <p:ext uri="{BB962C8B-B14F-4D97-AF65-F5344CB8AC3E}">
        <p14:creationId xmlns:p14="http://schemas.microsoft.com/office/powerpoint/2010/main" val="860437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4160</TotalTime>
  <Words>762</Words>
  <Application>Microsoft Macintosh PowerPoint</Application>
  <PresentationFormat>Widescreen</PresentationFormat>
  <Paragraphs>41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Mountains of Christmas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Burlile</dc:creator>
  <cp:lastModifiedBy>Greg Burlile</cp:lastModifiedBy>
  <cp:revision>274</cp:revision>
  <cp:lastPrinted>2018-06-24T13:19:10Z</cp:lastPrinted>
  <dcterms:created xsi:type="dcterms:W3CDTF">2017-07-09T10:25:06Z</dcterms:created>
  <dcterms:modified xsi:type="dcterms:W3CDTF">2018-07-01T13:17:22Z</dcterms:modified>
</cp:coreProperties>
</file>