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399" r:id="rId2"/>
    <p:sldId id="397" r:id="rId3"/>
    <p:sldId id="398" r:id="rId4"/>
    <p:sldId id="275" r:id="rId5"/>
    <p:sldId id="306" r:id="rId6"/>
    <p:sldId id="390" r:id="rId7"/>
    <p:sldId id="391" r:id="rId8"/>
    <p:sldId id="392" r:id="rId9"/>
    <p:sldId id="309" r:id="rId10"/>
    <p:sldId id="385" r:id="rId11"/>
    <p:sldId id="386" r:id="rId12"/>
    <p:sldId id="393" r:id="rId13"/>
    <p:sldId id="323" r:id="rId14"/>
    <p:sldId id="394" r:id="rId15"/>
    <p:sldId id="387" r:id="rId16"/>
    <p:sldId id="388" r:id="rId17"/>
    <p:sldId id="395" r:id="rId18"/>
    <p:sldId id="389" r:id="rId19"/>
    <p:sldId id="396" r:id="rId20"/>
    <p:sldId id="300"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019A"/>
    <a:srgbClr val="9B01CB"/>
    <a:srgbClr val="830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0369D679-28E2-4797-ACBF-E651DC9EB029}" type="datetimeFigureOut">
              <a:rPr lang="en-US" smtClean="0"/>
              <a:t>5/13/2018</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5/13/2018</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5/13/2018</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53A8C54-3D02-463F-90DB-BEF24EF962DB}"/>
              </a:ext>
            </a:extLst>
          </p:cNvPr>
          <p:cNvSpPr/>
          <p:nvPr/>
        </p:nvSpPr>
        <p:spPr>
          <a:xfrm>
            <a:off x="0" y="4773336"/>
            <a:ext cx="12192000" cy="2084664"/>
          </a:xfrm>
          <a:prstGeom prst="rect">
            <a:avLst/>
          </a:prstGeom>
          <a:solidFill>
            <a:schemeClr val="dk1">
              <a:alpha val="4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5761E8-C6A5-4FC6-9D37-8B2BACF00972}"/>
              </a:ext>
            </a:extLst>
          </p:cNvPr>
          <p:cNvSpPr txBox="1"/>
          <p:nvPr/>
        </p:nvSpPr>
        <p:spPr>
          <a:xfrm>
            <a:off x="8250824" y="1128084"/>
            <a:ext cx="3737976" cy="4031873"/>
          </a:xfrm>
          <a:prstGeom prst="rect">
            <a:avLst/>
          </a:prstGeom>
          <a:noFill/>
        </p:spPr>
        <p:txBody>
          <a:bodyPr wrap="square" rtlCol="0">
            <a:spAutoFit/>
          </a:bodyPr>
          <a:lstStyle/>
          <a:p>
            <a:pPr algn="ctr"/>
            <a:r>
              <a:rPr lang="en-US" sz="3200" dirty="0">
                <a:solidFill>
                  <a:schemeClr val="bg1"/>
                </a:solidFill>
              </a:rPr>
              <a:t>Summer Sunday</a:t>
            </a:r>
          </a:p>
          <a:p>
            <a:pPr algn="ctr"/>
            <a:r>
              <a:rPr lang="en-US" sz="3200" dirty="0">
                <a:solidFill>
                  <a:schemeClr val="bg1"/>
                </a:solidFill>
              </a:rPr>
              <a:t>Picnic on June 10</a:t>
            </a:r>
          </a:p>
          <a:p>
            <a:pPr algn="ctr"/>
            <a:r>
              <a:rPr lang="en-US" sz="3200" dirty="0">
                <a:solidFill>
                  <a:schemeClr val="bg1"/>
                </a:solidFill>
              </a:rPr>
              <a:t>11:30a – 1:30p</a:t>
            </a:r>
          </a:p>
          <a:p>
            <a:pPr algn="ctr"/>
            <a:endParaRPr lang="en-US" sz="3200" dirty="0">
              <a:solidFill>
                <a:schemeClr val="bg1"/>
              </a:solidFill>
            </a:endParaRPr>
          </a:p>
          <a:p>
            <a:pPr algn="ctr"/>
            <a:r>
              <a:rPr lang="en-US" sz="3200" dirty="0">
                <a:solidFill>
                  <a:schemeClr val="bg1"/>
                </a:solidFill>
              </a:rPr>
              <a:t>Pack a lunch or hit the drive thru after service and come back!</a:t>
            </a:r>
          </a:p>
        </p:txBody>
      </p:sp>
      <p:pic>
        <p:nvPicPr>
          <p:cNvPr id="4" name="Picture 3" descr="A person standing on a lush green field&#10;&#10;Description generated with very high confidence">
            <a:extLst>
              <a:ext uri="{FF2B5EF4-FFF2-40B4-BE49-F238E27FC236}">
                <a16:creationId xmlns:a16="http://schemas.microsoft.com/office/drawing/2014/main" id="{3185FA87-A0AE-4040-B6F5-76676E60F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480060"/>
            <a:ext cx="7961745" cy="5971309"/>
          </a:xfrm>
          <a:prstGeom prst="rect">
            <a:avLst/>
          </a:prstGeom>
        </p:spPr>
      </p:pic>
    </p:spTree>
    <p:extLst>
      <p:ext uri="{BB962C8B-B14F-4D97-AF65-F5344CB8AC3E}">
        <p14:creationId xmlns:p14="http://schemas.microsoft.com/office/powerpoint/2010/main" val="408522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70"/>
            <a:ext cx="12192000" cy="31374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524809"/>
            <a:ext cx="10562049" cy="2554545"/>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The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Kingdom values </a:t>
            </a:r>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are different from the values of this world </a:t>
            </a:r>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(Matthew 20:26-27)</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413485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70"/>
            <a:ext cx="12192000" cy="31374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524809"/>
            <a:ext cx="10562049" cy="2554545"/>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Jesus is the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supreme example </a:t>
            </a:r>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to us of what servanthood looks like</a:t>
            </a:r>
          </a:p>
          <a:p>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(Matthew 20:28)</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50887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417739"/>
            <a:ext cx="12192000" cy="21811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910703"/>
            <a:ext cx="10562049" cy="1015663"/>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Improving Your Serve…</a:t>
            </a:r>
          </a:p>
        </p:txBody>
      </p:sp>
    </p:spTree>
    <p:extLst>
      <p:ext uri="{BB962C8B-B14F-4D97-AF65-F5344CB8AC3E}">
        <p14:creationId xmlns:p14="http://schemas.microsoft.com/office/powerpoint/2010/main" val="33159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593908"/>
            <a:ext cx="12192000" cy="20385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797784"/>
            <a:ext cx="10562049" cy="1631216"/>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1. Cultivate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selflessness</a:t>
            </a:r>
          </a:p>
          <a:p>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(1 Corinthians 15:31)</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274497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1AECBD-C317-4FE6-97F4-9BA7FA45B2C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C9824AD-BCF8-4D1F-8464-BB32D136B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39" y="672406"/>
            <a:ext cx="5826153" cy="4369615"/>
          </a:xfrm>
          <a:prstGeom prst="rect">
            <a:avLst/>
          </a:prstGeom>
        </p:spPr>
      </p:pic>
      <p:sp>
        <p:nvSpPr>
          <p:cNvPr id="15" name="TextBox 14">
            <a:extLst>
              <a:ext uri="{FF2B5EF4-FFF2-40B4-BE49-F238E27FC236}">
                <a16:creationId xmlns:a16="http://schemas.microsoft.com/office/drawing/2014/main" id="{681C1182-26C5-46CE-A086-693EF5C06FB3}"/>
              </a:ext>
            </a:extLst>
          </p:cNvPr>
          <p:cNvSpPr txBox="1"/>
          <p:nvPr/>
        </p:nvSpPr>
        <p:spPr>
          <a:xfrm>
            <a:off x="6597704" y="471070"/>
            <a:ext cx="5117284" cy="6124754"/>
          </a:xfrm>
          <a:prstGeom prst="rect">
            <a:avLst/>
          </a:prstGeom>
          <a:noFill/>
        </p:spPr>
        <p:txBody>
          <a:bodyPr wrap="square" rtlCol="0">
            <a:spAutoFit/>
          </a:bodyPr>
          <a:lstStyle/>
          <a:p>
            <a:r>
              <a:rPr lang="en-US" sz="2800" dirty="0">
                <a:solidFill>
                  <a:schemeClr val="bg1"/>
                </a:solidFill>
              </a:rPr>
              <a:t>“The original sin in a man is like his beard, which, though shaved off today so that a man is very smooth around his mouth, yet grows again by tomorrow morning. As long as a man lives, such growth of the hair and the beard does not stop. But when the shovel beats the ground on his grave, it stops. Just so original sin remains in us and bestirs itself as long as we live, but we must resist it and always cut off its hair.”  - Martin Luther</a:t>
            </a:r>
          </a:p>
        </p:txBody>
      </p:sp>
    </p:spTree>
    <p:extLst>
      <p:ext uri="{BB962C8B-B14F-4D97-AF65-F5344CB8AC3E}">
        <p14:creationId xmlns:p14="http://schemas.microsoft.com/office/powerpoint/2010/main" val="189000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593908"/>
            <a:ext cx="12192000" cy="25754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646733"/>
            <a:ext cx="10562049" cy="2554545"/>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2.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Be sensitive </a:t>
            </a:r>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to the needs of those around you</a:t>
            </a:r>
          </a:p>
          <a:p>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(Luke 10:30-37)</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321530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593908"/>
            <a:ext cx="12192000" cy="25754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2066010"/>
            <a:ext cx="10562049" cy="1631216"/>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3. Learn to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sacrifice</a:t>
            </a:r>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 </a:t>
            </a:r>
          </a:p>
          <a:p>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(Matthew 20:28)</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24209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1AECBD-C317-4FE6-97F4-9BA7FA45B2C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81C1182-26C5-46CE-A086-693EF5C06FB3}"/>
              </a:ext>
            </a:extLst>
          </p:cNvPr>
          <p:cNvSpPr txBox="1"/>
          <p:nvPr/>
        </p:nvSpPr>
        <p:spPr>
          <a:xfrm>
            <a:off x="6597704" y="471070"/>
            <a:ext cx="5117284" cy="6124754"/>
          </a:xfrm>
          <a:prstGeom prst="rect">
            <a:avLst/>
          </a:prstGeom>
          <a:noFill/>
        </p:spPr>
        <p:txBody>
          <a:bodyPr wrap="square" rtlCol="0">
            <a:spAutoFit/>
          </a:bodyPr>
          <a:lstStyle/>
          <a:p>
            <a:r>
              <a:rPr lang="en-US" sz="2800" dirty="0">
                <a:solidFill>
                  <a:schemeClr val="bg1"/>
                </a:solidFill>
              </a:rPr>
              <a:t>“The original sin in a man is like his beard, which, though shaved off today so that a man is very smooth around his mouth, yet grows again by tomorrow morning. As long as a man lives, such growth of the hair and the beard does not stop. But when the shovel beats the ground on his grave, it stops. Just so original sin remains in us and bestirs itself as long as we live, but we must resist it and always cut off its hair.”  - Martin Luther</a:t>
            </a:r>
          </a:p>
        </p:txBody>
      </p:sp>
      <p:pic>
        <p:nvPicPr>
          <p:cNvPr id="2050" name="Picture 2" descr="http://www.theblackvault.com/documentarchive/wp-content/uploads/2015/05/2015-05-03_10-33-50.png">
            <a:extLst>
              <a:ext uri="{FF2B5EF4-FFF2-40B4-BE49-F238E27FC236}">
                <a16:creationId xmlns:a16="http://schemas.microsoft.com/office/drawing/2014/main" id="{77668C4D-D623-48D8-B99B-38A80DE6A1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44"/>
          <a:stretch/>
        </p:blipFill>
        <p:spPr bwMode="auto">
          <a:xfrm>
            <a:off x="5632202" y="0"/>
            <a:ext cx="6559798"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6B616F-F77B-4E92-B13D-87C3B7047ABC}"/>
              </a:ext>
            </a:extLst>
          </p:cNvPr>
          <p:cNvSpPr txBox="1"/>
          <p:nvPr/>
        </p:nvSpPr>
        <p:spPr>
          <a:xfrm>
            <a:off x="477012" y="2324620"/>
            <a:ext cx="5117284" cy="1815882"/>
          </a:xfrm>
          <a:prstGeom prst="rect">
            <a:avLst/>
          </a:prstGeom>
          <a:noFill/>
        </p:spPr>
        <p:txBody>
          <a:bodyPr wrap="square" rtlCol="0">
            <a:spAutoFit/>
          </a:bodyPr>
          <a:lstStyle/>
          <a:p>
            <a:r>
              <a:rPr lang="en-US" sz="2800" dirty="0">
                <a:solidFill>
                  <a:schemeClr val="bg1"/>
                </a:solidFill>
              </a:rPr>
              <a:t>“If you really love one another, you will not be able to avoid making sacrifices” </a:t>
            </a:r>
          </a:p>
          <a:p>
            <a:r>
              <a:rPr lang="en-US" sz="2800" dirty="0">
                <a:solidFill>
                  <a:schemeClr val="bg1"/>
                </a:solidFill>
              </a:rPr>
              <a:t>- Mother Teresa</a:t>
            </a:r>
          </a:p>
        </p:txBody>
      </p:sp>
    </p:spTree>
    <p:extLst>
      <p:ext uri="{BB962C8B-B14F-4D97-AF65-F5344CB8AC3E}">
        <p14:creationId xmlns:p14="http://schemas.microsoft.com/office/powerpoint/2010/main" val="125538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13ED9-4C81-428F-9DF4-C0144B1FF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593908"/>
            <a:ext cx="12192000" cy="25754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F0C43-42D2-4338-89C9-468AE39B2FE1}"/>
              </a:ext>
            </a:extLst>
          </p:cNvPr>
          <p:cNvSpPr txBox="1"/>
          <p:nvPr/>
        </p:nvSpPr>
        <p:spPr>
          <a:xfrm>
            <a:off x="477012" y="1593908"/>
            <a:ext cx="10562049" cy="2554545"/>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4. </a:t>
            </a:r>
            <a:r>
              <a:rPr lang="en-US" sz="6000" b="1" u="sng"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Keep on</a:t>
            </a:r>
            <a:r>
              <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 pursuing a life of serving others</a:t>
            </a:r>
          </a:p>
          <a:p>
            <a:r>
              <a:rPr lang="en-US" sz="4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rPr>
              <a:t>(1 Corinthians 15:58; Galatians 6:9-10; Ephesians 6:7-8)</a:t>
            </a:r>
            <a:endParaRPr lang="en-US" sz="6000" b="1" dirty="0">
              <a:solidFill>
                <a:srgbClr val="9B01CB"/>
              </a:solidFill>
              <a:effectLst>
                <a:outerShdw blurRad="50800" dist="38100" dir="2700000" algn="tl" rotWithShape="0">
                  <a:prstClr val="black">
                    <a:alpha val="46000"/>
                  </a:prstClr>
                </a:outerShdw>
              </a:effectLst>
              <a:latin typeface="Mountains of Christmas" panose="030005000506000A0004" pitchFamily="66" charset="0"/>
            </a:endParaRPr>
          </a:p>
        </p:txBody>
      </p:sp>
    </p:spTree>
    <p:extLst>
      <p:ext uri="{BB962C8B-B14F-4D97-AF65-F5344CB8AC3E}">
        <p14:creationId xmlns:p14="http://schemas.microsoft.com/office/powerpoint/2010/main" val="65610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1AECBD-C317-4FE6-97F4-9BA7FA45B2C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074" name="Picture 2" descr="Image result for marathon">
            <a:extLst>
              <a:ext uri="{FF2B5EF4-FFF2-40B4-BE49-F238E27FC236}">
                <a16:creationId xmlns:a16="http://schemas.microsoft.com/office/drawing/2014/main" id="{098D73F7-7AF1-49A6-9208-707CA0243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12192000" cy="622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43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57E2410-5EE0-4658-82EA-353763CE3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3A8C54-3D02-463F-90DB-BEF24EF962DB}"/>
              </a:ext>
            </a:extLst>
          </p:cNvPr>
          <p:cNvSpPr/>
          <p:nvPr/>
        </p:nvSpPr>
        <p:spPr>
          <a:xfrm>
            <a:off x="0" y="4773336"/>
            <a:ext cx="12192000" cy="2084664"/>
          </a:xfrm>
          <a:prstGeom prst="rect">
            <a:avLst/>
          </a:prstGeom>
          <a:solidFill>
            <a:schemeClr val="dk1">
              <a:alpha val="4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5761E8-C6A5-4FC6-9D37-8B2BACF00972}"/>
              </a:ext>
            </a:extLst>
          </p:cNvPr>
          <p:cNvSpPr txBox="1"/>
          <p:nvPr/>
        </p:nvSpPr>
        <p:spPr>
          <a:xfrm>
            <a:off x="3164866" y="4925199"/>
            <a:ext cx="6065240" cy="1692771"/>
          </a:xfrm>
          <a:prstGeom prst="rect">
            <a:avLst/>
          </a:prstGeom>
          <a:noFill/>
        </p:spPr>
        <p:txBody>
          <a:bodyPr wrap="square" rtlCol="0">
            <a:spAutoFit/>
          </a:bodyPr>
          <a:lstStyle/>
          <a:p>
            <a:pPr algn="ctr"/>
            <a:r>
              <a:rPr lang="en-US" sz="3200" dirty="0">
                <a:solidFill>
                  <a:schemeClr val="bg1"/>
                </a:solidFill>
              </a:rPr>
              <a:t>Got Questions about Christianity and living the Christian life?</a:t>
            </a:r>
          </a:p>
          <a:p>
            <a:pPr algn="ctr"/>
            <a:r>
              <a:rPr lang="en-US" sz="4000" dirty="0">
                <a:solidFill>
                  <a:schemeClr val="bg1"/>
                </a:solidFill>
              </a:rPr>
              <a:t>GregB@DarbyCreek.org</a:t>
            </a:r>
          </a:p>
        </p:txBody>
      </p:sp>
    </p:spTree>
    <p:extLst>
      <p:ext uri="{BB962C8B-B14F-4D97-AF65-F5344CB8AC3E}">
        <p14:creationId xmlns:p14="http://schemas.microsoft.com/office/powerpoint/2010/main" val="420480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ook&#10;&#10;Description generated with high confidence">
            <a:extLst>
              <a:ext uri="{FF2B5EF4-FFF2-40B4-BE49-F238E27FC236}">
                <a16:creationId xmlns:a16="http://schemas.microsoft.com/office/drawing/2014/main" id="{7CA8F5CC-195D-4DA2-9094-346EF26D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242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7B79F27-F417-4C79-B72D-9E2B39A19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0385" cy="6858000"/>
          </a:xfrm>
          <a:prstGeom prst="rect">
            <a:avLst/>
          </a:prstGeom>
        </p:spPr>
      </p:pic>
      <p:sp>
        <p:nvSpPr>
          <p:cNvPr id="6" name="TextBox 5">
            <a:extLst>
              <a:ext uri="{FF2B5EF4-FFF2-40B4-BE49-F238E27FC236}">
                <a16:creationId xmlns:a16="http://schemas.microsoft.com/office/drawing/2014/main" id="{E6D80485-060A-48E1-B3DB-748EE00ACC37}"/>
              </a:ext>
            </a:extLst>
          </p:cNvPr>
          <p:cNvSpPr txBox="1"/>
          <p:nvPr/>
        </p:nvSpPr>
        <p:spPr>
          <a:xfrm>
            <a:off x="5888254" y="2105637"/>
            <a:ext cx="6065240" cy="1692771"/>
          </a:xfrm>
          <a:prstGeom prst="rect">
            <a:avLst/>
          </a:prstGeom>
          <a:noFill/>
        </p:spPr>
        <p:txBody>
          <a:bodyPr wrap="square" rtlCol="0">
            <a:spAutoFit/>
          </a:bodyPr>
          <a:lstStyle/>
          <a:p>
            <a:pPr algn="ctr"/>
            <a:r>
              <a:rPr lang="en-US" sz="3200" dirty="0">
                <a:solidFill>
                  <a:schemeClr val="bg1"/>
                </a:solidFill>
              </a:rPr>
              <a:t>Send your DCC pictures to</a:t>
            </a:r>
          </a:p>
          <a:p>
            <a:pPr algn="ctr"/>
            <a:endParaRPr lang="en-US" sz="3200" dirty="0">
              <a:solidFill>
                <a:schemeClr val="bg1"/>
              </a:solidFill>
            </a:endParaRPr>
          </a:p>
          <a:p>
            <a:pPr algn="ctr"/>
            <a:r>
              <a:rPr lang="en-US" sz="4000" dirty="0">
                <a:solidFill>
                  <a:schemeClr val="bg1"/>
                </a:solidFill>
              </a:rPr>
              <a:t>Pictures@DarbyCreek.org</a:t>
            </a:r>
          </a:p>
        </p:txBody>
      </p:sp>
    </p:spTree>
    <p:extLst>
      <p:ext uri="{BB962C8B-B14F-4D97-AF65-F5344CB8AC3E}">
        <p14:creationId xmlns:p14="http://schemas.microsoft.com/office/powerpoint/2010/main" val="370345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ook&#10;&#10;Description generated with high confidence">
            <a:extLst>
              <a:ext uri="{FF2B5EF4-FFF2-40B4-BE49-F238E27FC236}">
                <a16:creationId xmlns:a16="http://schemas.microsoft.com/office/drawing/2014/main" id="{7CA8F5CC-195D-4DA2-9094-346EF26D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72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933595" cy="707886"/>
          </a:xfrm>
          <a:prstGeom prst="rect">
            <a:avLst/>
          </a:prstGeom>
          <a:noFill/>
        </p:spPr>
        <p:txBody>
          <a:bodyPr wrap="none" rtlCol="0">
            <a:spAutoFit/>
          </a:bodyPr>
          <a:lstStyle/>
          <a:p>
            <a:r>
              <a:rPr lang="en-US" sz="4000" dirty="0">
                <a:solidFill>
                  <a:srgbClr val="FFFF00"/>
                </a:solidFill>
              </a:rPr>
              <a:t>Matthew 20:17-28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3785652"/>
          </a:xfrm>
          <a:prstGeom prst="rect">
            <a:avLst/>
          </a:prstGeom>
          <a:noFill/>
        </p:spPr>
        <p:txBody>
          <a:bodyPr wrap="square" rtlCol="0">
            <a:spAutoFit/>
          </a:bodyPr>
          <a:lstStyle/>
          <a:p>
            <a:r>
              <a:rPr lang="en-US" sz="3000" dirty="0">
                <a:solidFill>
                  <a:schemeClr val="bg1"/>
                </a:solidFill>
              </a:rPr>
              <a:t>17 As Jesus was going up to Jerusalem, he took the twelve disciples aside privately and told them what was going to happen to him. </a:t>
            </a:r>
          </a:p>
          <a:p>
            <a:r>
              <a:rPr lang="en-US" sz="3000" dirty="0">
                <a:solidFill>
                  <a:schemeClr val="bg1"/>
                </a:solidFill>
              </a:rPr>
              <a:t>18 “Listen,” he said, “we’re going up to Jerusalem, where the Son of Man will be betrayed to the leading priests and the teachers of religious law. They will sentence him to die. </a:t>
            </a:r>
          </a:p>
          <a:p>
            <a:r>
              <a:rPr lang="en-US" sz="3000" dirty="0">
                <a:solidFill>
                  <a:schemeClr val="bg1"/>
                </a:solidFill>
              </a:rPr>
              <a:t>19 Then they will hand him over to the Romans to be mocked, flogged with a whip, and crucified. But on the third day he will be raised from the dead.”</a:t>
            </a:r>
          </a:p>
        </p:txBody>
      </p:sp>
    </p:spTree>
    <p:extLst>
      <p:ext uri="{BB962C8B-B14F-4D97-AF65-F5344CB8AC3E}">
        <p14:creationId xmlns:p14="http://schemas.microsoft.com/office/powerpoint/2010/main" val="340510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933595" cy="707886"/>
          </a:xfrm>
          <a:prstGeom prst="rect">
            <a:avLst/>
          </a:prstGeom>
          <a:noFill/>
        </p:spPr>
        <p:txBody>
          <a:bodyPr wrap="none" rtlCol="0">
            <a:spAutoFit/>
          </a:bodyPr>
          <a:lstStyle/>
          <a:p>
            <a:r>
              <a:rPr lang="en-US" sz="4000" dirty="0">
                <a:solidFill>
                  <a:srgbClr val="FFFF00"/>
                </a:solidFill>
              </a:rPr>
              <a:t>Matthew 20:17-28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3785652"/>
          </a:xfrm>
          <a:prstGeom prst="rect">
            <a:avLst/>
          </a:prstGeom>
          <a:noFill/>
        </p:spPr>
        <p:txBody>
          <a:bodyPr wrap="square" rtlCol="0">
            <a:spAutoFit/>
          </a:bodyPr>
          <a:lstStyle/>
          <a:p>
            <a:r>
              <a:rPr lang="en-US" sz="3000" dirty="0">
                <a:solidFill>
                  <a:schemeClr val="bg1"/>
                </a:solidFill>
              </a:rPr>
              <a:t>20 Then the mother of James and John, the sons of Zebedee, came to Jesus with her sons. She knelt respectfully to ask a favor. </a:t>
            </a:r>
          </a:p>
          <a:p>
            <a:r>
              <a:rPr lang="en-US" sz="3000" dirty="0">
                <a:solidFill>
                  <a:schemeClr val="bg1"/>
                </a:solidFill>
              </a:rPr>
              <a:t>21 “What is your request?” he asked. She replied, “In your Kingdom, please let my two sons sit in places of honor next to you, one on your right and the other on your left.”</a:t>
            </a:r>
          </a:p>
          <a:p>
            <a:r>
              <a:rPr lang="en-US" sz="3000" dirty="0">
                <a:solidFill>
                  <a:schemeClr val="bg1"/>
                </a:solidFill>
              </a:rPr>
              <a:t>22 But Jesus answered by saying to them, “You don’t know what you are asking! Are you able to drink from the bitter cup of suffering I am about to drink?”  “Oh yes,” they replied, “we are able!”</a:t>
            </a:r>
          </a:p>
        </p:txBody>
      </p:sp>
    </p:spTree>
    <p:extLst>
      <p:ext uri="{BB962C8B-B14F-4D97-AF65-F5344CB8AC3E}">
        <p14:creationId xmlns:p14="http://schemas.microsoft.com/office/powerpoint/2010/main" val="218685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933595" cy="707886"/>
          </a:xfrm>
          <a:prstGeom prst="rect">
            <a:avLst/>
          </a:prstGeom>
          <a:noFill/>
        </p:spPr>
        <p:txBody>
          <a:bodyPr wrap="none" rtlCol="0">
            <a:spAutoFit/>
          </a:bodyPr>
          <a:lstStyle/>
          <a:p>
            <a:r>
              <a:rPr lang="en-US" sz="4000" dirty="0">
                <a:solidFill>
                  <a:srgbClr val="FFFF00"/>
                </a:solidFill>
              </a:rPr>
              <a:t>Matthew 20:17-28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3785652"/>
          </a:xfrm>
          <a:prstGeom prst="rect">
            <a:avLst/>
          </a:prstGeom>
          <a:noFill/>
        </p:spPr>
        <p:txBody>
          <a:bodyPr wrap="square" rtlCol="0">
            <a:spAutoFit/>
          </a:bodyPr>
          <a:lstStyle/>
          <a:p>
            <a:r>
              <a:rPr lang="en-US" sz="3000" dirty="0">
                <a:solidFill>
                  <a:schemeClr val="bg1"/>
                </a:solidFill>
              </a:rPr>
              <a:t>23 Jesus told them, “You will indeed drink from my bitter cup. But I have no right to say who will sit on my right or my left. My Father has prepared those places for the ones he has chosen.”</a:t>
            </a:r>
          </a:p>
          <a:p>
            <a:r>
              <a:rPr lang="en-US" sz="3000" dirty="0">
                <a:solidFill>
                  <a:schemeClr val="bg1"/>
                </a:solidFill>
              </a:rPr>
              <a:t>24 When the ten other disciples heard what James and John had asked, they were indignant. </a:t>
            </a:r>
          </a:p>
          <a:p>
            <a:r>
              <a:rPr lang="en-US" sz="3000" dirty="0">
                <a:solidFill>
                  <a:schemeClr val="bg1"/>
                </a:solidFill>
              </a:rPr>
              <a:t>25 But Jesus called them together and said, “You know that the rulers in this world lord it over their people, and officials flaunt their authority over those under them. </a:t>
            </a:r>
          </a:p>
        </p:txBody>
      </p:sp>
    </p:spTree>
    <p:extLst>
      <p:ext uri="{BB962C8B-B14F-4D97-AF65-F5344CB8AC3E}">
        <p14:creationId xmlns:p14="http://schemas.microsoft.com/office/powerpoint/2010/main" val="325413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933595" cy="707886"/>
          </a:xfrm>
          <a:prstGeom prst="rect">
            <a:avLst/>
          </a:prstGeom>
          <a:noFill/>
        </p:spPr>
        <p:txBody>
          <a:bodyPr wrap="none" rtlCol="0">
            <a:spAutoFit/>
          </a:bodyPr>
          <a:lstStyle/>
          <a:p>
            <a:r>
              <a:rPr lang="en-US" sz="4000" dirty="0">
                <a:solidFill>
                  <a:srgbClr val="FFFF00"/>
                </a:solidFill>
              </a:rPr>
              <a:t>Matthew 20:17-28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2400657"/>
          </a:xfrm>
          <a:prstGeom prst="rect">
            <a:avLst/>
          </a:prstGeom>
          <a:noFill/>
        </p:spPr>
        <p:txBody>
          <a:bodyPr wrap="square" rtlCol="0">
            <a:spAutoFit/>
          </a:bodyPr>
          <a:lstStyle/>
          <a:p>
            <a:r>
              <a:rPr lang="en-US" sz="3000" dirty="0">
                <a:solidFill>
                  <a:schemeClr val="bg1"/>
                </a:solidFill>
              </a:rPr>
              <a:t>26 But among you it will be different. Whoever wants to be a leader among you must be your servant, </a:t>
            </a:r>
          </a:p>
          <a:p>
            <a:r>
              <a:rPr lang="en-US" sz="3000" dirty="0">
                <a:solidFill>
                  <a:schemeClr val="bg1"/>
                </a:solidFill>
              </a:rPr>
              <a:t>27 and whoever wants to be first among you must become your slave. </a:t>
            </a:r>
          </a:p>
          <a:p>
            <a:r>
              <a:rPr lang="en-US" sz="3000" dirty="0">
                <a:solidFill>
                  <a:schemeClr val="bg1"/>
                </a:solidFill>
              </a:rPr>
              <a:t>28 For even the Son of Man came not to be served but to serve others and to give his life as a ransom for many.”</a:t>
            </a:r>
          </a:p>
        </p:txBody>
      </p:sp>
    </p:spTree>
    <p:extLst>
      <p:ext uri="{BB962C8B-B14F-4D97-AF65-F5344CB8AC3E}">
        <p14:creationId xmlns:p14="http://schemas.microsoft.com/office/powerpoint/2010/main" val="232126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ook&#10;&#10;Description generated with high confidence">
            <a:extLst>
              <a:ext uri="{FF2B5EF4-FFF2-40B4-BE49-F238E27FC236}">
                <a16:creationId xmlns:a16="http://schemas.microsoft.com/office/drawing/2014/main" id="{7CA8F5CC-195D-4DA2-9094-346EF26D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874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3388</TotalTime>
  <Words>751</Words>
  <Application>Microsoft Office PowerPoint</Application>
  <PresentationFormat>Widescreen</PresentationFormat>
  <Paragraphs>42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Mountains of Christmas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Video Computer in Sanctuary</cp:lastModifiedBy>
  <cp:revision>201</cp:revision>
  <cp:lastPrinted>2018-05-13T12:43:51Z</cp:lastPrinted>
  <dcterms:created xsi:type="dcterms:W3CDTF">2017-07-09T10:25:06Z</dcterms:created>
  <dcterms:modified xsi:type="dcterms:W3CDTF">2018-05-13T13:11:56Z</dcterms:modified>
</cp:coreProperties>
</file>