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320" r:id="rId2"/>
    <p:sldId id="275" r:id="rId3"/>
    <p:sldId id="306" r:id="rId4"/>
    <p:sldId id="315" r:id="rId5"/>
    <p:sldId id="309" r:id="rId6"/>
    <p:sldId id="316" r:id="rId7"/>
    <p:sldId id="317" r:id="rId8"/>
    <p:sldId id="318" r:id="rId9"/>
    <p:sldId id="319" r:id="rId10"/>
    <p:sldId id="314" r:id="rId11"/>
    <p:sldId id="30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2/4/2018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2/4/2018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2/4/2018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96C9BC1-8AEC-41A5-AEEF-5633B2CD53C1}"/>
              </a:ext>
            </a:extLst>
          </p:cNvPr>
          <p:cNvPicPr>
            <a:picLocks noChangeAspect="1"/>
          </p:cNvPicPr>
          <p:nvPr/>
        </p:nvPicPr>
        <p:blipFill>
          <a:blip r:embed="rId2"/>
          <a:stretch>
            <a:fillRect/>
          </a:stretch>
        </p:blipFill>
        <p:spPr>
          <a:xfrm>
            <a:off x="0" y="0"/>
            <a:ext cx="12222652" cy="2275367"/>
          </a:xfrm>
          <a:prstGeom prst="rect">
            <a:avLst/>
          </a:prstGeom>
        </p:spPr>
      </p:pic>
      <p:pic>
        <p:nvPicPr>
          <p:cNvPr id="5" name="Picture 4">
            <a:extLst>
              <a:ext uri="{FF2B5EF4-FFF2-40B4-BE49-F238E27FC236}">
                <a16:creationId xmlns:a16="http://schemas.microsoft.com/office/drawing/2014/main" id="{7807E3AC-24A8-4708-AE8B-D4CDEF57AD06}"/>
              </a:ext>
            </a:extLst>
          </p:cNvPr>
          <p:cNvPicPr>
            <a:picLocks noChangeAspect="1"/>
          </p:cNvPicPr>
          <p:nvPr/>
        </p:nvPicPr>
        <p:blipFill>
          <a:blip r:embed="rId3"/>
          <a:stretch>
            <a:fillRect/>
          </a:stretch>
        </p:blipFill>
        <p:spPr>
          <a:xfrm>
            <a:off x="228159" y="2559235"/>
            <a:ext cx="2631999" cy="3982998"/>
          </a:xfrm>
          <a:prstGeom prst="rect">
            <a:avLst/>
          </a:prstGeom>
        </p:spPr>
      </p:pic>
      <p:pic>
        <p:nvPicPr>
          <p:cNvPr id="6" name="Picture 5">
            <a:extLst>
              <a:ext uri="{FF2B5EF4-FFF2-40B4-BE49-F238E27FC236}">
                <a16:creationId xmlns:a16="http://schemas.microsoft.com/office/drawing/2014/main" id="{4A42B557-AD6C-481B-BB63-D6DAC3FFA758}"/>
              </a:ext>
            </a:extLst>
          </p:cNvPr>
          <p:cNvPicPr>
            <a:picLocks noChangeAspect="1"/>
          </p:cNvPicPr>
          <p:nvPr/>
        </p:nvPicPr>
        <p:blipFill>
          <a:blip r:embed="rId4"/>
          <a:stretch>
            <a:fillRect/>
          </a:stretch>
        </p:blipFill>
        <p:spPr>
          <a:xfrm>
            <a:off x="3228996" y="2559235"/>
            <a:ext cx="8734845" cy="3066214"/>
          </a:xfrm>
          <a:prstGeom prst="rect">
            <a:avLst/>
          </a:prstGeom>
        </p:spPr>
      </p:pic>
      <p:sp>
        <p:nvSpPr>
          <p:cNvPr id="11" name="TextBox 10">
            <a:extLst>
              <a:ext uri="{FF2B5EF4-FFF2-40B4-BE49-F238E27FC236}">
                <a16:creationId xmlns:a16="http://schemas.microsoft.com/office/drawing/2014/main" id="{8CE79DF0-7DB6-484B-B48A-48B119B517CC}"/>
              </a:ext>
            </a:extLst>
          </p:cNvPr>
          <p:cNvSpPr txBox="1"/>
          <p:nvPr/>
        </p:nvSpPr>
        <p:spPr>
          <a:xfrm>
            <a:off x="3228996" y="5823942"/>
            <a:ext cx="7901444" cy="646331"/>
          </a:xfrm>
          <a:prstGeom prst="rect">
            <a:avLst/>
          </a:prstGeom>
          <a:noFill/>
        </p:spPr>
        <p:txBody>
          <a:bodyPr wrap="square" rtlCol="0">
            <a:spAutoFit/>
          </a:bodyPr>
          <a:lstStyle/>
          <a:p>
            <a:pPr algn="ctr"/>
            <a:r>
              <a:rPr lang="en-US" sz="3600" b="1" dirty="0">
                <a:solidFill>
                  <a:srgbClr val="FFFF00"/>
                </a:solidFill>
              </a:rPr>
              <a:t>See today’s bulletin insert! </a:t>
            </a:r>
          </a:p>
        </p:txBody>
      </p:sp>
    </p:spTree>
    <p:extLst>
      <p:ext uri="{BB962C8B-B14F-4D97-AF65-F5344CB8AC3E}">
        <p14:creationId xmlns:p14="http://schemas.microsoft.com/office/powerpoint/2010/main" val="366894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279294"/>
            <a:ext cx="12192000" cy="541683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433146"/>
            <a:ext cx="10562049" cy="526297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Becoming</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a citizen of the kingdom </a:t>
            </a:r>
            <a:r>
              <a:rPr lang="en-US" sz="3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(5:3-5)</a:t>
            </a:r>
          </a:p>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•Experiencing the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transforming</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nature of the kingdom </a:t>
            </a:r>
            <a:r>
              <a:rPr lang="en-US" sz="3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(5:6-9)</a:t>
            </a:r>
          </a:p>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•Conflicting with the kingdom of this world </a:t>
            </a:r>
            <a:r>
              <a:rPr lang="en-US" sz="3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(5:10-12)</a:t>
            </a:r>
          </a:p>
        </p:txBody>
      </p:sp>
    </p:spTree>
    <p:extLst>
      <p:ext uri="{BB962C8B-B14F-4D97-AF65-F5344CB8AC3E}">
        <p14:creationId xmlns:p14="http://schemas.microsoft.com/office/powerpoint/2010/main" val="6856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5:1-12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chemeClr val="bg1"/>
                </a:solidFill>
              </a:rPr>
              <a:t>1 Seeing the crowds, he went up on the mountain, and when he sat down, his disciples came to him.</a:t>
            </a:r>
          </a:p>
          <a:p>
            <a:r>
              <a:rPr lang="en-US" sz="3000" dirty="0">
                <a:solidFill>
                  <a:schemeClr val="bg1"/>
                </a:solidFill>
              </a:rPr>
              <a:t>2 And he opened his mouth and taught them, saying:</a:t>
            </a:r>
          </a:p>
          <a:p>
            <a:r>
              <a:rPr lang="en-US" sz="3000" dirty="0">
                <a:solidFill>
                  <a:schemeClr val="bg1"/>
                </a:solidFill>
              </a:rPr>
              <a:t>3 “Blessed are the poor in spirit, for theirs is the kingdom of heaven.</a:t>
            </a:r>
          </a:p>
          <a:p>
            <a:r>
              <a:rPr lang="en-US" sz="3000" dirty="0">
                <a:solidFill>
                  <a:schemeClr val="bg1"/>
                </a:solidFill>
              </a:rPr>
              <a:t>4 “Blessed are those who mourn, for they shall be comforted.</a:t>
            </a:r>
          </a:p>
          <a:p>
            <a:r>
              <a:rPr lang="en-US" sz="3000" dirty="0">
                <a:solidFill>
                  <a:schemeClr val="bg1"/>
                </a:solidFill>
              </a:rPr>
              <a:t>5 “Blessed are the meek, for they shall inherit the earth.</a:t>
            </a:r>
          </a:p>
          <a:p>
            <a:r>
              <a:rPr lang="en-US" sz="3000" dirty="0">
                <a:solidFill>
                  <a:schemeClr val="bg1"/>
                </a:solidFill>
              </a:rPr>
              <a:t>6 “Blessed are those who hunger and thirst for righteousness, for they shall be satisfied.</a:t>
            </a:r>
          </a:p>
          <a:p>
            <a:r>
              <a:rPr lang="en-US" sz="3000" dirty="0">
                <a:solidFill>
                  <a:schemeClr val="bg1"/>
                </a:solidFill>
              </a:rPr>
              <a:t>7 “Blessed are the merciful, for they shall receive mercy.</a:t>
            </a:r>
          </a:p>
        </p:txBody>
      </p:sp>
    </p:spTree>
    <p:extLst>
      <p:ext uri="{BB962C8B-B14F-4D97-AF65-F5344CB8AC3E}">
        <p14:creationId xmlns:p14="http://schemas.microsoft.com/office/powerpoint/2010/main" val="340510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22429" cy="707886"/>
          </a:xfrm>
          <a:prstGeom prst="rect">
            <a:avLst/>
          </a:prstGeom>
          <a:noFill/>
        </p:spPr>
        <p:txBody>
          <a:bodyPr wrap="none" rtlCol="0">
            <a:spAutoFit/>
          </a:bodyPr>
          <a:lstStyle/>
          <a:p>
            <a:r>
              <a:rPr lang="en-US" sz="4000" dirty="0">
                <a:solidFill>
                  <a:srgbClr val="FFFF00"/>
                </a:solidFill>
              </a:rPr>
              <a:t>Matthew 5:1-12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chemeClr val="bg1"/>
                </a:solidFill>
              </a:rPr>
              <a:t>8 “Blessed are the pure in heart, for they shall see God.</a:t>
            </a:r>
          </a:p>
          <a:p>
            <a:r>
              <a:rPr lang="en-US" sz="3000" dirty="0">
                <a:solidFill>
                  <a:schemeClr val="bg1"/>
                </a:solidFill>
              </a:rPr>
              <a:t>9 “Blessed are the peacemakers, for they shall be called sons of God.</a:t>
            </a:r>
          </a:p>
          <a:p>
            <a:r>
              <a:rPr lang="en-US" sz="3000" dirty="0">
                <a:solidFill>
                  <a:schemeClr val="bg1"/>
                </a:solidFill>
              </a:rPr>
              <a:t>10 “Blessed are those who are persecuted for righteousness' sake, for theirs is the kingdom of heaven.</a:t>
            </a:r>
          </a:p>
          <a:p>
            <a:r>
              <a:rPr lang="en-US" sz="3000" dirty="0">
                <a:solidFill>
                  <a:schemeClr val="bg1"/>
                </a:solidFill>
              </a:rPr>
              <a:t>11 “Blessed are you when others revile you and persecute you and utter all kinds of evil against you falsely on my account. 12 Rejoice and be glad, for your reward is great in heaven, for so they persecuted the prophets who were before you.</a:t>
            </a:r>
          </a:p>
        </p:txBody>
      </p:sp>
    </p:spTree>
    <p:extLst>
      <p:ext uri="{BB962C8B-B14F-4D97-AF65-F5344CB8AC3E}">
        <p14:creationId xmlns:p14="http://schemas.microsoft.com/office/powerpoint/2010/main" val="399174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279294"/>
            <a:ext cx="12192000" cy="541683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433146"/>
            <a:ext cx="10562049" cy="5262979"/>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•Jesus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proclaims</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the kingdom </a:t>
            </a:r>
            <a:r>
              <a:rPr lang="en-US" sz="3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(4:17)</a:t>
            </a:r>
          </a:p>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•Jesus displays the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power</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of the kingdom </a:t>
            </a:r>
            <a:r>
              <a:rPr lang="en-US" sz="3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(4:23-25)</a:t>
            </a:r>
          </a:p>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•Now Jesus explains what it means to be a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citizen</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of the kingdom     </a:t>
            </a:r>
            <a:r>
              <a:rPr lang="en-US" sz="3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(chapters 5 thru 7)</a:t>
            </a:r>
          </a:p>
        </p:txBody>
      </p:sp>
    </p:spTree>
    <p:extLst>
      <p:ext uri="{BB962C8B-B14F-4D97-AF65-F5344CB8AC3E}">
        <p14:creationId xmlns:p14="http://schemas.microsoft.com/office/powerpoint/2010/main" val="38112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279295"/>
            <a:ext cx="12192000" cy="397392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46395"/>
            <a:ext cx="10562049" cy="286232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*You must experience the </a:t>
            </a:r>
          </a:p>
          <a:p>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grace of the King</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before you can live the kingdom life Jesus talks about</a:t>
            </a:r>
          </a:p>
        </p:txBody>
      </p:sp>
    </p:spTree>
    <p:extLst>
      <p:ext uri="{BB962C8B-B14F-4D97-AF65-F5344CB8AC3E}">
        <p14:creationId xmlns:p14="http://schemas.microsoft.com/office/powerpoint/2010/main" val="252996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279295"/>
            <a:ext cx="12192000" cy="314970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884651"/>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*The kingdom of God is an </a:t>
            </a:r>
          </a:p>
          <a:p>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upside-down kingdom</a:t>
            </a:r>
          </a:p>
        </p:txBody>
      </p:sp>
    </p:spTree>
    <p:extLst>
      <p:ext uri="{BB962C8B-B14F-4D97-AF65-F5344CB8AC3E}">
        <p14:creationId xmlns:p14="http://schemas.microsoft.com/office/powerpoint/2010/main" val="339886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279295"/>
            <a:ext cx="12192000" cy="314970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1346315"/>
            <a:ext cx="10562049" cy="1015663"/>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*There is a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flow</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to the beatitudes</a:t>
            </a:r>
            <a:endPar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4104027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332</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Video Computer in Sanctuary</cp:lastModifiedBy>
  <cp:revision>97</cp:revision>
  <cp:lastPrinted>2018-01-21T14:19:59Z</cp:lastPrinted>
  <dcterms:created xsi:type="dcterms:W3CDTF">2017-07-09T10:25:06Z</dcterms:created>
  <dcterms:modified xsi:type="dcterms:W3CDTF">2018-02-04T14:49:32Z</dcterms:modified>
</cp:coreProperties>
</file>