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75" r:id="rId2"/>
    <p:sldId id="306" r:id="rId3"/>
    <p:sldId id="335" r:id="rId4"/>
    <p:sldId id="336" r:id="rId5"/>
    <p:sldId id="337" r:id="rId6"/>
    <p:sldId id="338" r:id="rId7"/>
    <p:sldId id="309" r:id="rId8"/>
    <p:sldId id="347" r:id="rId9"/>
    <p:sldId id="323" r:id="rId10"/>
    <p:sldId id="341" r:id="rId11"/>
    <p:sldId id="342" r:id="rId12"/>
    <p:sldId id="339" r:id="rId13"/>
    <p:sldId id="343" r:id="rId14"/>
    <p:sldId id="344" r:id="rId15"/>
    <p:sldId id="345" r:id="rId16"/>
    <p:sldId id="340" r:id="rId17"/>
    <p:sldId id="346" r:id="rId18"/>
    <p:sldId id="30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2/25/2018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2/25/2018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2/25/2018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5531835" cy="707886"/>
          </a:xfrm>
          <a:prstGeom prst="rect">
            <a:avLst/>
          </a:prstGeom>
          <a:noFill/>
        </p:spPr>
        <p:txBody>
          <a:bodyPr wrap="none" rtlCol="0">
            <a:spAutoFit/>
          </a:bodyPr>
          <a:lstStyle/>
          <a:p>
            <a:r>
              <a:rPr lang="en-US" sz="4000" dirty="0">
                <a:solidFill>
                  <a:srgbClr val="FFFF00"/>
                </a:solidFill>
              </a:rPr>
              <a:t>1 Corinthians 12:7-11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a:t>
            </a:r>
            <a:r>
              <a:rPr lang="en-US" sz="3000" u="sng" dirty="0">
                <a:solidFill>
                  <a:schemeClr val="bg1"/>
                </a:solidFill>
              </a:rPr>
              <a:t>To each is given the manifestation of the Spirit for the common good</a:t>
            </a:r>
            <a:r>
              <a:rPr lang="en-US" sz="3000" dirty="0">
                <a:solidFill>
                  <a:schemeClr val="bg1"/>
                </a:solidFill>
              </a:rPr>
              <a:t>. </a:t>
            </a:r>
            <a:r>
              <a:rPr lang="en-US" sz="3000" dirty="0">
                <a:solidFill>
                  <a:srgbClr val="FFFF00"/>
                </a:solidFill>
              </a:rPr>
              <a:t>8</a:t>
            </a:r>
            <a:r>
              <a:rPr lang="en-US" sz="3000" dirty="0">
                <a:solidFill>
                  <a:schemeClr val="bg1"/>
                </a:solidFill>
              </a:rPr>
              <a:t> For to one is given through the Spirit the utterance of wisdom, and to another the utterance of knowledge according to the same Spirit, </a:t>
            </a:r>
            <a:r>
              <a:rPr lang="en-US" sz="3000" dirty="0">
                <a:solidFill>
                  <a:srgbClr val="FFFF00"/>
                </a:solidFill>
              </a:rPr>
              <a:t>9</a:t>
            </a:r>
            <a:r>
              <a:rPr lang="en-US" sz="3000" dirty="0">
                <a:solidFill>
                  <a:schemeClr val="bg1"/>
                </a:solidFill>
              </a:rPr>
              <a:t> to another faith by the same Spirit, </a:t>
            </a:r>
            <a:r>
              <a:rPr lang="en-US" sz="3000" u="sng" dirty="0">
                <a:solidFill>
                  <a:schemeClr val="bg1"/>
                </a:solidFill>
              </a:rPr>
              <a:t>to another gifts of healing </a:t>
            </a:r>
            <a:r>
              <a:rPr lang="en-US" sz="3000" dirty="0">
                <a:solidFill>
                  <a:schemeClr val="bg1"/>
                </a:solidFill>
              </a:rPr>
              <a:t>by the one Spirit, </a:t>
            </a:r>
            <a:r>
              <a:rPr lang="en-US" sz="3000" dirty="0">
                <a:solidFill>
                  <a:srgbClr val="FFFF00"/>
                </a:solidFill>
              </a:rPr>
              <a:t>10</a:t>
            </a:r>
            <a:r>
              <a:rPr lang="en-US" sz="3000" dirty="0">
                <a:solidFill>
                  <a:schemeClr val="bg1"/>
                </a:solidFill>
              </a:rPr>
              <a:t> to another the working of miracles, to another prophecy, to another the ability to distinguish between spirits, to another various kinds of tongues, to another the interpretation of tongues. </a:t>
            </a:r>
            <a:r>
              <a:rPr lang="en-US" sz="3000" dirty="0">
                <a:solidFill>
                  <a:srgbClr val="FFFF00"/>
                </a:solidFill>
              </a:rPr>
              <a:t>11</a:t>
            </a:r>
            <a:r>
              <a:rPr lang="en-US" sz="3000" dirty="0">
                <a:solidFill>
                  <a:schemeClr val="bg1"/>
                </a:solidFill>
              </a:rPr>
              <a:t> All these are empowered by one and the same Spirit, </a:t>
            </a:r>
            <a:r>
              <a:rPr lang="en-US" sz="3000" u="sng" dirty="0">
                <a:solidFill>
                  <a:schemeClr val="bg1"/>
                </a:solidFill>
              </a:rPr>
              <a:t>who apportions to each one individually as he wills</a:t>
            </a:r>
            <a:r>
              <a:rPr lang="en-US" sz="3000" dirty="0">
                <a:solidFill>
                  <a:schemeClr val="bg1"/>
                </a:solidFill>
              </a:rPr>
              <a:t>.</a:t>
            </a:r>
          </a:p>
        </p:txBody>
      </p:sp>
    </p:spTree>
    <p:extLst>
      <p:ext uri="{BB962C8B-B14F-4D97-AF65-F5344CB8AC3E}">
        <p14:creationId xmlns:p14="http://schemas.microsoft.com/office/powerpoint/2010/main" val="90885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4474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855368" cy="707886"/>
          </a:xfrm>
          <a:prstGeom prst="rect">
            <a:avLst/>
          </a:prstGeom>
          <a:noFill/>
        </p:spPr>
        <p:txBody>
          <a:bodyPr wrap="none" rtlCol="0">
            <a:spAutoFit/>
          </a:bodyPr>
          <a:lstStyle/>
          <a:p>
            <a:r>
              <a:rPr lang="en-US" sz="4000" dirty="0">
                <a:solidFill>
                  <a:srgbClr val="FFFF00"/>
                </a:solidFill>
              </a:rPr>
              <a:t>1 Corinthians 14:1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1015663"/>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Pursue love, and </a:t>
            </a:r>
            <a:r>
              <a:rPr lang="en-US" sz="3000" u="sng" dirty="0">
                <a:solidFill>
                  <a:schemeClr val="bg1"/>
                </a:solidFill>
              </a:rPr>
              <a:t>earnestly desire the spiritual gifts</a:t>
            </a:r>
            <a:r>
              <a:rPr lang="en-US" sz="3000" dirty="0">
                <a:solidFill>
                  <a:schemeClr val="bg1"/>
                </a:solidFill>
              </a:rPr>
              <a:t>, especially that you may prophesy.</a:t>
            </a:r>
          </a:p>
        </p:txBody>
      </p:sp>
    </p:spTree>
    <p:extLst>
      <p:ext uri="{BB962C8B-B14F-4D97-AF65-F5344CB8AC3E}">
        <p14:creationId xmlns:p14="http://schemas.microsoft.com/office/powerpoint/2010/main" val="259817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69"/>
            <a:ext cx="12192000" cy="288581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07684" y="1383094"/>
            <a:ext cx="11376632" cy="2554545"/>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We must completely trust that the One Who is able to heal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knows when to heal</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8:2,3)</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22820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4474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5531835" cy="707886"/>
          </a:xfrm>
          <a:prstGeom prst="rect">
            <a:avLst/>
          </a:prstGeom>
          <a:noFill/>
        </p:spPr>
        <p:txBody>
          <a:bodyPr wrap="none" rtlCol="0">
            <a:spAutoFit/>
          </a:bodyPr>
          <a:lstStyle/>
          <a:p>
            <a:r>
              <a:rPr lang="en-US" sz="4000" dirty="0">
                <a:solidFill>
                  <a:srgbClr val="FFFF00"/>
                </a:solidFill>
              </a:rPr>
              <a:t>2 Corinthians 12:7-10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708981"/>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So to keep me from becoming conceited because of the surpassing greatness of the revelations, </a:t>
            </a:r>
            <a:r>
              <a:rPr lang="en-US" sz="3000" u="sng" dirty="0">
                <a:solidFill>
                  <a:schemeClr val="bg1"/>
                </a:solidFill>
              </a:rPr>
              <a:t>a thorn was given me in the flesh</a:t>
            </a:r>
            <a:r>
              <a:rPr lang="en-US" sz="3000" dirty="0">
                <a:solidFill>
                  <a:schemeClr val="bg1"/>
                </a:solidFill>
              </a:rPr>
              <a:t>, a messenger of Satan to harass me, to keep me from becoming conceited. </a:t>
            </a:r>
            <a:r>
              <a:rPr lang="en-US" sz="3000" dirty="0">
                <a:solidFill>
                  <a:srgbClr val="FFFF00"/>
                </a:solidFill>
              </a:rPr>
              <a:t>8</a:t>
            </a:r>
            <a:r>
              <a:rPr lang="en-US" sz="3000" dirty="0">
                <a:solidFill>
                  <a:schemeClr val="bg1"/>
                </a:solidFill>
              </a:rPr>
              <a:t> </a:t>
            </a:r>
            <a:r>
              <a:rPr lang="en-US" sz="3000" u="sng" dirty="0">
                <a:solidFill>
                  <a:schemeClr val="bg1"/>
                </a:solidFill>
              </a:rPr>
              <a:t>Three times I pleaded with the Lord about this, that it should leave me</a:t>
            </a:r>
            <a:r>
              <a:rPr lang="en-US" sz="3000" dirty="0">
                <a:solidFill>
                  <a:schemeClr val="bg1"/>
                </a:solidFill>
              </a:rPr>
              <a:t>. </a:t>
            </a:r>
            <a:r>
              <a:rPr lang="en-US" sz="3000" dirty="0">
                <a:solidFill>
                  <a:srgbClr val="FFFF00"/>
                </a:solidFill>
              </a:rPr>
              <a:t>9</a:t>
            </a:r>
            <a:r>
              <a:rPr lang="en-US" sz="3000" dirty="0">
                <a:solidFill>
                  <a:schemeClr val="bg1"/>
                </a:solidFill>
              </a:rPr>
              <a:t> </a:t>
            </a:r>
            <a:r>
              <a:rPr lang="en-US" sz="3000" u="sng" dirty="0">
                <a:solidFill>
                  <a:schemeClr val="bg1"/>
                </a:solidFill>
              </a:rPr>
              <a:t>But he said to me, “My grace is sufficient for you, for my power is made perfect in weakness</a:t>
            </a:r>
            <a:r>
              <a:rPr lang="en-US" sz="3000" dirty="0">
                <a:solidFill>
                  <a:schemeClr val="bg1"/>
                </a:solidFill>
              </a:rPr>
              <a:t>.” Therefore I will boast all the more gladly of my weaknesses, so that the power of Christ may rest upon me. </a:t>
            </a:r>
            <a:r>
              <a:rPr lang="en-US" sz="3000" dirty="0">
                <a:solidFill>
                  <a:srgbClr val="FFFF00"/>
                </a:solidFill>
              </a:rPr>
              <a:t>10</a:t>
            </a:r>
            <a:r>
              <a:rPr lang="en-US" sz="3000" dirty="0">
                <a:solidFill>
                  <a:schemeClr val="bg1"/>
                </a:solidFill>
              </a:rPr>
              <a:t> For the sake of Christ, then, I am content with weaknesses, insults, hardships, persecutions, and calamities. For when I am weak, then I am strong.</a:t>
            </a:r>
          </a:p>
        </p:txBody>
      </p:sp>
    </p:spTree>
    <p:extLst>
      <p:ext uri="{BB962C8B-B14F-4D97-AF65-F5344CB8AC3E}">
        <p14:creationId xmlns:p14="http://schemas.microsoft.com/office/powerpoint/2010/main" val="251702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4474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97084" cy="707886"/>
          </a:xfrm>
          <a:prstGeom prst="rect">
            <a:avLst/>
          </a:prstGeom>
          <a:noFill/>
        </p:spPr>
        <p:txBody>
          <a:bodyPr wrap="none" rtlCol="0">
            <a:spAutoFit/>
          </a:bodyPr>
          <a:lstStyle/>
          <a:p>
            <a:r>
              <a:rPr lang="en-US" sz="4000" dirty="0">
                <a:solidFill>
                  <a:srgbClr val="FFFF00"/>
                </a:solidFill>
              </a:rPr>
              <a:t>Daniel 3:16-18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862322"/>
          </a:xfrm>
          <a:prstGeom prst="rect">
            <a:avLst/>
          </a:prstGeom>
          <a:noFill/>
        </p:spPr>
        <p:txBody>
          <a:bodyPr wrap="square" rtlCol="0">
            <a:spAutoFit/>
          </a:bodyPr>
          <a:lstStyle/>
          <a:p>
            <a:r>
              <a:rPr lang="en-US" sz="3000" dirty="0">
                <a:solidFill>
                  <a:srgbClr val="FFFF00"/>
                </a:solidFill>
              </a:rPr>
              <a:t>16</a:t>
            </a:r>
            <a:r>
              <a:rPr lang="en-US" sz="3000" dirty="0">
                <a:solidFill>
                  <a:schemeClr val="bg1"/>
                </a:solidFill>
              </a:rPr>
              <a:t> Shadrach, Meshach, and Abednego answered and said to the king, “O Nebuchadnezzar, we have no need to answer you in this matter. </a:t>
            </a:r>
          </a:p>
          <a:p>
            <a:r>
              <a:rPr lang="en-US" sz="3000" dirty="0">
                <a:solidFill>
                  <a:srgbClr val="FFFF00"/>
                </a:solidFill>
              </a:rPr>
              <a:t>17</a:t>
            </a:r>
            <a:r>
              <a:rPr lang="en-US" sz="3000" dirty="0">
                <a:solidFill>
                  <a:schemeClr val="bg1"/>
                </a:solidFill>
              </a:rPr>
              <a:t> If this be so, </a:t>
            </a:r>
            <a:r>
              <a:rPr lang="en-US" sz="3000" u="sng" dirty="0">
                <a:solidFill>
                  <a:schemeClr val="bg1"/>
                </a:solidFill>
              </a:rPr>
              <a:t>our God whom we serve is able to deliver us </a:t>
            </a:r>
            <a:r>
              <a:rPr lang="en-US" sz="3000" dirty="0">
                <a:solidFill>
                  <a:schemeClr val="bg1"/>
                </a:solidFill>
              </a:rPr>
              <a:t>from the burning fiery furnace, and </a:t>
            </a:r>
            <a:r>
              <a:rPr lang="en-US" sz="3000" u="sng" dirty="0">
                <a:solidFill>
                  <a:schemeClr val="bg1"/>
                </a:solidFill>
              </a:rPr>
              <a:t>he will deliver us</a:t>
            </a:r>
            <a:r>
              <a:rPr lang="en-US" sz="3000" dirty="0">
                <a:solidFill>
                  <a:schemeClr val="bg1"/>
                </a:solidFill>
              </a:rPr>
              <a:t> out of your hand, O king. </a:t>
            </a:r>
            <a:r>
              <a:rPr lang="en-US" sz="3000" dirty="0">
                <a:solidFill>
                  <a:srgbClr val="FFFF00"/>
                </a:solidFill>
              </a:rPr>
              <a:t>18</a:t>
            </a:r>
            <a:r>
              <a:rPr lang="en-US" sz="3000" dirty="0">
                <a:solidFill>
                  <a:schemeClr val="bg1"/>
                </a:solidFill>
              </a:rPr>
              <a:t> </a:t>
            </a:r>
            <a:r>
              <a:rPr lang="en-US" sz="3000" u="sng" dirty="0">
                <a:solidFill>
                  <a:schemeClr val="bg1"/>
                </a:solidFill>
              </a:rPr>
              <a:t>But if not</a:t>
            </a:r>
            <a:r>
              <a:rPr lang="en-US" sz="3000" dirty="0">
                <a:solidFill>
                  <a:schemeClr val="bg1"/>
                </a:solidFill>
              </a:rPr>
              <a:t>, be it known to you, O king, that we will not serve your gods or worship the golden image that you have set up.”</a:t>
            </a:r>
          </a:p>
        </p:txBody>
      </p:sp>
    </p:spTree>
    <p:extLst>
      <p:ext uri="{BB962C8B-B14F-4D97-AF65-F5344CB8AC3E}">
        <p14:creationId xmlns:p14="http://schemas.microsoft.com/office/powerpoint/2010/main" val="31643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4474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182748" cy="707886"/>
          </a:xfrm>
          <a:prstGeom prst="rect">
            <a:avLst/>
          </a:prstGeom>
          <a:noFill/>
        </p:spPr>
        <p:txBody>
          <a:bodyPr wrap="none" rtlCol="0">
            <a:spAutoFit/>
          </a:bodyPr>
          <a:lstStyle/>
          <a:p>
            <a:r>
              <a:rPr lang="en-US" sz="4000" dirty="0">
                <a:solidFill>
                  <a:srgbClr val="FFFF00"/>
                </a:solidFill>
              </a:rPr>
              <a:t>Romans 12:1-2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862322"/>
          </a:xfrm>
          <a:prstGeom prst="rect">
            <a:avLst/>
          </a:prstGeom>
          <a:noFill/>
        </p:spPr>
        <p:txBody>
          <a:bodyPr wrap="square" rtlCol="0">
            <a:spAutoFit/>
          </a:bodyPr>
          <a:lstStyle/>
          <a:p>
            <a:r>
              <a:rPr lang="en-US" sz="3000" dirty="0">
                <a:solidFill>
                  <a:srgbClr val="FFFF00"/>
                </a:solidFill>
              </a:rPr>
              <a:t>1 </a:t>
            </a:r>
            <a:r>
              <a:rPr lang="en-US" sz="3000" dirty="0">
                <a:solidFill>
                  <a:schemeClr val="bg1"/>
                </a:solidFill>
              </a:rPr>
              <a:t>I appeal to you therefore, brothers, by the mercies of God, to present your bodies as a living sacrifice, holy and acceptable to God, which is your spiritual worship.</a:t>
            </a:r>
            <a:r>
              <a:rPr lang="en-US" sz="3000" dirty="0">
                <a:solidFill>
                  <a:srgbClr val="FFFF00"/>
                </a:solidFill>
              </a:rPr>
              <a:t> </a:t>
            </a:r>
          </a:p>
          <a:p>
            <a:r>
              <a:rPr lang="en-US" sz="3000" dirty="0">
                <a:solidFill>
                  <a:srgbClr val="FFFF00"/>
                </a:solidFill>
              </a:rPr>
              <a:t>2 </a:t>
            </a:r>
            <a:r>
              <a:rPr lang="en-US" sz="3000" dirty="0">
                <a:solidFill>
                  <a:schemeClr val="bg1"/>
                </a:solidFill>
              </a:rPr>
              <a:t>Do not be conformed to this world, but be transformed by the renewal of your mind, that by testing you may discern </a:t>
            </a:r>
            <a:r>
              <a:rPr lang="en-US" sz="3000" u="sng" dirty="0">
                <a:solidFill>
                  <a:schemeClr val="bg1"/>
                </a:solidFill>
              </a:rPr>
              <a:t>what is the will of God, what is good and acceptable and perfect</a:t>
            </a:r>
            <a:r>
              <a:rPr lang="en-US" sz="3000" dirty="0">
                <a:solidFill>
                  <a:schemeClr val="bg1"/>
                </a:solidFill>
              </a:rPr>
              <a:t>.</a:t>
            </a:r>
          </a:p>
        </p:txBody>
      </p:sp>
    </p:spTree>
    <p:extLst>
      <p:ext uri="{BB962C8B-B14F-4D97-AF65-F5344CB8AC3E}">
        <p14:creationId xmlns:p14="http://schemas.microsoft.com/office/powerpoint/2010/main" val="283941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04674"/>
            <a:ext cx="12192000" cy="38337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07684" y="848956"/>
            <a:ext cx="11376632" cy="3477875"/>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On the cross, Jesus identifies with </a:t>
            </a:r>
          </a:p>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our uncleanness</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taking our sin upon Himself in order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to make us clean</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a:t>
            </a:r>
            <a:endPar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8:17)</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134135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4474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3840603" cy="707886"/>
          </a:xfrm>
          <a:prstGeom prst="rect">
            <a:avLst/>
          </a:prstGeom>
          <a:noFill/>
        </p:spPr>
        <p:txBody>
          <a:bodyPr wrap="none" rtlCol="0">
            <a:spAutoFit/>
          </a:bodyPr>
          <a:lstStyle/>
          <a:p>
            <a:r>
              <a:rPr lang="en-US" sz="4000" dirty="0">
                <a:solidFill>
                  <a:srgbClr val="FFFF00"/>
                </a:solidFill>
              </a:rPr>
              <a:t>Isaiah 53:5-6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785652"/>
          </a:xfrm>
          <a:prstGeom prst="rect">
            <a:avLst/>
          </a:prstGeom>
          <a:noFill/>
        </p:spPr>
        <p:txBody>
          <a:bodyPr wrap="square" rtlCol="0">
            <a:spAutoFit/>
          </a:bodyPr>
          <a:lstStyle/>
          <a:p>
            <a:r>
              <a:rPr lang="en-US" sz="3000" dirty="0">
                <a:solidFill>
                  <a:srgbClr val="FFFF00"/>
                </a:solidFill>
              </a:rPr>
              <a:t>5 </a:t>
            </a:r>
            <a:r>
              <a:rPr lang="en-US" sz="3000" dirty="0">
                <a:solidFill>
                  <a:schemeClr val="bg1"/>
                </a:solidFill>
              </a:rPr>
              <a:t>But he was pierced for our transgressions;</a:t>
            </a:r>
          </a:p>
          <a:p>
            <a:r>
              <a:rPr lang="en-US" sz="3000" dirty="0">
                <a:solidFill>
                  <a:schemeClr val="bg1"/>
                </a:solidFill>
              </a:rPr>
              <a:t>    he was crushed for our iniquities;</a:t>
            </a:r>
          </a:p>
          <a:p>
            <a:r>
              <a:rPr lang="en-US" sz="3000" dirty="0">
                <a:solidFill>
                  <a:schemeClr val="bg1"/>
                </a:solidFill>
              </a:rPr>
              <a:t>upon him was the chastisement that brought us peace,</a:t>
            </a:r>
          </a:p>
          <a:p>
            <a:r>
              <a:rPr lang="en-US" sz="3000" dirty="0">
                <a:solidFill>
                  <a:schemeClr val="bg1"/>
                </a:solidFill>
              </a:rPr>
              <a:t>    and with his wounds we are healed.</a:t>
            </a:r>
          </a:p>
          <a:p>
            <a:r>
              <a:rPr lang="en-US" sz="3000" dirty="0">
                <a:solidFill>
                  <a:srgbClr val="FFFF00"/>
                </a:solidFill>
              </a:rPr>
              <a:t>6</a:t>
            </a:r>
            <a:r>
              <a:rPr lang="en-US" sz="3000" dirty="0">
                <a:solidFill>
                  <a:schemeClr val="bg1"/>
                </a:solidFill>
              </a:rPr>
              <a:t> All we like sheep have gone astray;</a:t>
            </a:r>
          </a:p>
          <a:p>
            <a:r>
              <a:rPr lang="en-US" sz="3000" dirty="0">
                <a:solidFill>
                  <a:schemeClr val="bg1"/>
                </a:solidFill>
              </a:rPr>
              <a:t>    we have turned—every one—to his own way;</a:t>
            </a:r>
          </a:p>
          <a:p>
            <a:r>
              <a:rPr lang="en-US" sz="3000" dirty="0">
                <a:solidFill>
                  <a:schemeClr val="bg1"/>
                </a:solidFill>
              </a:rPr>
              <a:t>and the Lord has laid on him</a:t>
            </a:r>
          </a:p>
          <a:p>
            <a:r>
              <a:rPr lang="en-US" sz="3000" dirty="0">
                <a:solidFill>
                  <a:schemeClr val="bg1"/>
                </a:solidFill>
              </a:rPr>
              <a:t>    the iniquity of us all.</a:t>
            </a:r>
          </a:p>
        </p:txBody>
      </p:sp>
    </p:spTree>
    <p:extLst>
      <p:ext uri="{BB962C8B-B14F-4D97-AF65-F5344CB8AC3E}">
        <p14:creationId xmlns:p14="http://schemas.microsoft.com/office/powerpoint/2010/main" val="155978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14222" cy="707886"/>
          </a:xfrm>
          <a:prstGeom prst="rect">
            <a:avLst/>
          </a:prstGeom>
          <a:noFill/>
        </p:spPr>
        <p:txBody>
          <a:bodyPr wrap="none" rtlCol="0">
            <a:spAutoFit/>
          </a:bodyPr>
          <a:lstStyle/>
          <a:p>
            <a:r>
              <a:rPr lang="en-US" sz="4000" dirty="0">
                <a:solidFill>
                  <a:srgbClr val="FFFF00"/>
                </a:solidFill>
              </a:rPr>
              <a:t>Matthew 8:1-17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708981"/>
          </a:xfrm>
          <a:prstGeom prst="rect">
            <a:avLst/>
          </a:prstGeom>
          <a:noFill/>
        </p:spPr>
        <p:txBody>
          <a:bodyPr wrap="square" rtlCol="0">
            <a:spAutoFit/>
          </a:bodyPr>
          <a:lstStyle/>
          <a:p>
            <a:r>
              <a:rPr lang="en-US" sz="3000" dirty="0">
                <a:solidFill>
                  <a:srgbClr val="FFFF00"/>
                </a:solidFill>
              </a:rPr>
              <a:t>1</a:t>
            </a:r>
            <a:r>
              <a:rPr lang="en-US" sz="3000" dirty="0">
                <a:solidFill>
                  <a:schemeClr val="bg1"/>
                </a:solidFill>
              </a:rPr>
              <a:t> Large crowds followed Jesus as he came down the mountainside. </a:t>
            </a:r>
          </a:p>
          <a:p>
            <a:r>
              <a:rPr lang="en-US" sz="3000" dirty="0">
                <a:solidFill>
                  <a:srgbClr val="FFFF00"/>
                </a:solidFill>
              </a:rPr>
              <a:t>2</a:t>
            </a:r>
            <a:r>
              <a:rPr lang="en-US" sz="3000" dirty="0">
                <a:solidFill>
                  <a:schemeClr val="bg1"/>
                </a:solidFill>
              </a:rPr>
              <a:t> Suddenly, a man with leprosy approached him and knelt before him. “Lord,” the man said, “if you are willing, you can heal me and make me clean.”</a:t>
            </a:r>
          </a:p>
          <a:p>
            <a:r>
              <a:rPr lang="en-US" sz="3000" dirty="0">
                <a:solidFill>
                  <a:srgbClr val="FFFF00"/>
                </a:solidFill>
              </a:rPr>
              <a:t>3</a:t>
            </a:r>
            <a:r>
              <a:rPr lang="en-US" sz="3000" dirty="0">
                <a:solidFill>
                  <a:schemeClr val="bg1"/>
                </a:solidFill>
              </a:rPr>
              <a:t> Jesus reached out and touched him. “I am willing,” he said. “Be healed!” And instantly the leprosy disappeared. </a:t>
            </a:r>
          </a:p>
          <a:p>
            <a:r>
              <a:rPr lang="en-US" sz="3000" dirty="0">
                <a:solidFill>
                  <a:schemeClr val="bg1"/>
                </a:solidFill>
              </a:rPr>
              <a:t>4 Then Jesus said to him, “Don’t tell anyone about this. Instead, go to the priest and let him examine you. Take along the offering required in the law of Moses for those who have been healed of leprosy. This will be a public testimony that you have been cleansed.”</a:t>
            </a:r>
          </a:p>
        </p:txBody>
      </p:sp>
    </p:spTree>
    <p:extLst>
      <p:ext uri="{BB962C8B-B14F-4D97-AF65-F5344CB8AC3E}">
        <p14:creationId xmlns:p14="http://schemas.microsoft.com/office/powerpoint/2010/main" val="34051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14222" cy="707886"/>
          </a:xfrm>
          <a:prstGeom prst="rect">
            <a:avLst/>
          </a:prstGeom>
          <a:noFill/>
        </p:spPr>
        <p:txBody>
          <a:bodyPr wrap="none" rtlCol="0">
            <a:spAutoFit/>
          </a:bodyPr>
          <a:lstStyle/>
          <a:p>
            <a:r>
              <a:rPr lang="en-US" sz="4000" dirty="0">
                <a:solidFill>
                  <a:srgbClr val="FFFF00"/>
                </a:solidFill>
              </a:rPr>
              <a:t>Matthew 8:1-17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170646"/>
          </a:xfrm>
          <a:prstGeom prst="rect">
            <a:avLst/>
          </a:prstGeom>
          <a:noFill/>
        </p:spPr>
        <p:txBody>
          <a:bodyPr wrap="square" rtlCol="0">
            <a:spAutoFit/>
          </a:bodyPr>
          <a:lstStyle/>
          <a:p>
            <a:r>
              <a:rPr lang="en-US" sz="3000" dirty="0">
                <a:solidFill>
                  <a:srgbClr val="FFFF00"/>
                </a:solidFill>
              </a:rPr>
              <a:t>5</a:t>
            </a:r>
            <a:r>
              <a:rPr lang="en-US" sz="3000" dirty="0">
                <a:solidFill>
                  <a:schemeClr val="bg1"/>
                </a:solidFill>
              </a:rPr>
              <a:t> When Jesus returned to Capernaum, a Roman officer came and pleaded with him,</a:t>
            </a:r>
          </a:p>
          <a:p>
            <a:r>
              <a:rPr lang="en-US" sz="3000" dirty="0">
                <a:solidFill>
                  <a:srgbClr val="FFFF00"/>
                </a:solidFill>
              </a:rPr>
              <a:t>6</a:t>
            </a:r>
            <a:r>
              <a:rPr lang="en-US" sz="3000" dirty="0">
                <a:solidFill>
                  <a:schemeClr val="bg1"/>
                </a:solidFill>
              </a:rPr>
              <a:t> “Lord, my young servant lies in bed, paralyzed and in terrible pain.”</a:t>
            </a:r>
          </a:p>
          <a:p>
            <a:r>
              <a:rPr lang="en-US" sz="3000" dirty="0">
                <a:solidFill>
                  <a:srgbClr val="FFFF00"/>
                </a:solidFill>
              </a:rPr>
              <a:t>7</a:t>
            </a:r>
            <a:r>
              <a:rPr lang="en-US" sz="3000" dirty="0">
                <a:solidFill>
                  <a:schemeClr val="bg1"/>
                </a:solidFill>
              </a:rPr>
              <a:t> Jesus said, “I will come and heal him.”</a:t>
            </a:r>
          </a:p>
          <a:p>
            <a:r>
              <a:rPr lang="en-US" sz="3000" dirty="0">
                <a:solidFill>
                  <a:srgbClr val="FFFF00"/>
                </a:solidFill>
              </a:rPr>
              <a:t>8</a:t>
            </a:r>
            <a:r>
              <a:rPr lang="en-US" sz="3000" dirty="0">
                <a:solidFill>
                  <a:schemeClr val="bg1"/>
                </a:solidFill>
              </a:rPr>
              <a:t> But the officer said, “Lord, I am not worthy to have you come into my home. Just say the word from where you are, and my servant will be healed. </a:t>
            </a:r>
          </a:p>
          <a:p>
            <a:r>
              <a:rPr lang="en-US" sz="3000" dirty="0">
                <a:solidFill>
                  <a:srgbClr val="FFFF00"/>
                </a:solidFill>
              </a:rPr>
              <a:t>9</a:t>
            </a:r>
            <a:r>
              <a:rPr lang="en-US" sz="3000" dirty="0">
                <a:solidFill>
                  <a:schemeClr val="bg1"/>
                </a:solidFill>
              </a:rPr>
              <a:t> I know this because I am under the authority of my superior officers, and I have authority over my soldiers. I only need to say, ‘Go,’ and they go, or ‘Come,’ and they come. And if I say to my slaves, ‘Do this,’ they do it.”</a:t>
            </a:r>
          </a:p>
        </p:txBody>
      </p:sp>
    </p:spTree>
    <p:extLst>
      <p:ext uri="{BB962C8B-B14F-4D97-AF65-F5344CB8AC3E}">
        <p14:creationId xmlns:p14="http://schemas.microsoft.com/office/powerpoint/2010/main" val="186446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14222" cy="707886"/>
          </a:xfrm>
          <a:prstGeom prst="rect">
            <a:avLst/>
          </a:prstGeom>
          <a:noFill/>
        </p:spPr>
        <p:txBody>
          <a:bodyPr wrap="none" rtlCol="0">
            <a:spAutoFit/>
          </a:bodyPr>
          <a:lstStyle/>
          <a:p>
            <a:r>
              <a:rPr lang="en-US" sz="4000" dirty="0">
                <a:solidFill>
                  <a:srgbClr val="FFFF00"/>
                </a:solidFill>
              </a:rPr>
              <a:t>Matthew 8:1-17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4247317"/>
          </a:xfrm>
          <a:prstGeom prst="rect">
            <a:avLst/>
          </a:prstGeom>
          <a:noFill/>
        </p:spPr>
        <p:txBody>
          <a:bodyPr wrap="square" rtlCol="0">
            <a:spAutoFit/>
          </a:bodyPr>
          <a:lstStyle/>
          <a:p>
            <a:r>
              <a:rPr lang="en-US" sz="3000" dirty="0">
                <a:solidFill>
                  <a:srgbClr val="FFFF00"/>
                </a:solidFill>
              </a:rPr>
              <a:t>10</a:t>
            </a:r>
            <a:r>
              <a:rPr lang="en-US" sz="3000" dirty="0">
                <a:solidFill>
                  <a:schemeClr val="bg1"/>
                </a:solidFill>
              </a:rPr>
              <a:t> When Jesus heard this, he was amazed. Turning to those who were following him, he said, “I tell you the truth, I haven’t seen faith like this in all Israel! </a:t>
            </a:r>
          </a:p>
          <a:p>
            <a:r>
              <a:rPr lang="en-US" sz="3000" dirty="0">
                <a:solidFill>
                  <a:srgbClr val="FFFF00"/>
                </a:solidFill>
              </a:rPr>
              <a:t>11</a:t>
            </a:r>
            <a:r>
              <a:rPr lang="en-US" sz="3000" dirty="0">
                <a:solidFill>
                  <a:schemeClr val="bg1"/>
                </a:solidFill>
              </a:rPr>
              <a:t> And I tell you this, that many Gentiles will come from all over the world—from east and west—and sit down with Abraham, Isaac, and Jacob at the feast in the Kingdom of Heaven. </a:t>
            </a:r>
          </a:p>
          <a:p>
            <a:r>
              <a:rPr lang="en-US" sz="3000" dirty="0">
                <a:solidFill>
                  <a:srgbClr val="FFFF00"/>
                </a:solidFill>
              </a:rPr>
              <a:t>12</a:t>
            </a:r>
            <a:r>
              <a:rPr lang="en-US" sz="3000" dirty="0">
                <a:solidFill>
                  <a:schemeClr val="bg1"/>
                </a:solidFill>
              </a:rPr>
              <a:t> But many Israelites—those for whom the Kingdom was prepared—will be thrown into outer darkness, where there will be weeping and gnashing of teeth.”</a:t>
            </a:r>
          </a:p>
        </p:txBody>
      </p:sp>
    </p:spTree>
    <p:extLst>
      <p:ext uri="{BB962C8B-B14F-4D97-AF65-F5344CB8AC3E}">
        <p14:creationId xmlns:p14="http://schemas.microsoft.com/office/powerpoint/2010/main" val="32314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14222" cy="707886"/>
          </a:xfrm>
          <a:prstGeom prst="rect">
            <a:avLst/>
          </a:prstGeom>
          <a:noFill/>
        </p:spPr>
        <p:txBody>
          <a:bodyPr wrap="none" rtlCol="0">
            <a:spAutoFit/>
          </a:bodyPr>
          <a:lstStyle/>
          <a:p>
            <a:r>
              <a:rPr lang="en-US" sz="4000" dirty="0">
                <a:solidFill>
                  <a:srgbClr val="FFFF00"/>
                </a:solidFill>
              </a:rPr>
              <a:t>Matthew 8:1-17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323987"/>
          </a:xfrm>
          <a:prstGeom prst="rect">
            <a:avLst/>
          </a:prstGeom>
          <a:noFill/>
        </p:spPr>
        <p:txBody>
          <a:bodyPr wrap="square" rtlCol="0">
            <a:spAutoFit/>
          </a:bodyPr>
          <a:lstStyle/>
          <a:p>
            <a:r>
              <a:rPr lang="en-US" sz="3000" dirty="0">
                <a:solidFill>
                  <a:srgbClr val="FFFF00"/>
                </a:solidFill>
              </a:rPr>
              <a:t>13</a:t>
            </a:r>
            <a:r>
              <a:rPr lang="en-US" sz="3000" dirty="0">
                <a:solidFill>
                  <a:schemeClr val="bg1"/>
                </a:solidFill>
              </a:rPr>
              <a:t> Then Jesus said to the Roman officer, “Go back home. Because you believed, it has happened.” And the young servant was healed that same hour.</a:t>
            </a:r>
          </a:p>
          <a:p>
            <a:r>
              <a:rPr lang="en-US" sz="3000" dirty="0">
                <a:solidFill>
                  <a:srgbClr val="FFFF00"/>
                </a:solidFill>
              </a:rPr>
              <a:t>14</a:t>
            </a:r>
            <a:r>
              <a:rPr lang="en-US" sz="3000" dirty="0">
                <a:solidFill>
                  <a:schemeClr val="bg1"/>
                </a:solidFill>
              </a:rPr>
              <a:t> When Jesus arrived at Peter’s house, Peter’s mother-in-law was sick in bed with a high fever. </a:t>
            </a:r>
          </a:p>
          <a:p>
            <a:r>
              <a:rPr lang="en-US" sz="3000" dirty="0">
                <a:solidFill>
                  <a:srgbClr val="FFFF00"/>
                </a:solidFill>
              </a:rPr>
              <a:t>15</a:t>
            </a:r>
            <a:r>
              <a:rPr lang="en-US" sz="3000" dirty="0">
                <a:solidFill>
                  <a:schemeClr val="bg1"/>
                </a:solidFill>
              </a:rPr>
              <a:t> But when Jesus touched her hand, the fever left her. Then she got up and prepared a meal for him.</a:t>
            </a:r>
          </a:p>
        </p:txBody>
      </p:sp>
    </p:spTree>
    <p:extLst>
      <p:ext uri="{BB962C8B-B14F-4D97-AF65-F5344CB8AC3E}">
        <p14:creationId xmlns:p14="http://schemas.microsoft.com/office/powerpoint/2010/main" val="134093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414222" cy="707886"/>
          </a:xfrm>
          <a:prstGeom prst="rect">
            <a:avLst/>
          </a:prstGeom>
          <a:noFill/>
        </p:spPr>
        <p:txBody>
          <a:bodyPr wrap="none" rtlCol="0">
            <a:spAutoFit/>
          </a:bodyPr>
          <a:lstStyle/>
          <a:p>
            <a:r>
              <a:rPr lang="en-US" sz="4000" dirty="0">
                <a:solidFill>
                  <a:srgbClr val="FFFF00"/>
                </a:solidFill>
              </a:rPr>
              <a:t>Matthew 8:1-17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400657"/>
          </a:xfrm>
          <a:prstGeom prst="rect">
            <a:avLst/>
          </a:prstGeom>
          <a:noFill/>
        </p:spPr>
        <p:txBody>
          <a:bodyPr wrap="square" rtlCol="0">
            <a:spAutoFit/>
          </a:bodyPr>
          <a:lstStyle/>
          <a:p>
            <a:r>
              <a:rPr lang="en-US" sz="3000" dirty="0">
                <a:solidFill>
                  <a:srgbClr val="FFFF00"/>
                </a:solidFill>
              </a:rPr>
              <a:t>16</a:t>
            </a:r>
            <a:r>
              <a:rPr lang="en-US" sz="3000" dirty="0">
                <a:solidFill>
                  <a:schemeClr val="bg1"/>
                </a:solidFill>
              </a:rPr>
              <a:t> That evening many demon-possessed people were brought to Jesus. He cast out the evil spirits with a simple command, and he healed all the sick. </a:t>
            </a:r>
          </a:p>
          <a:p>
            <a:r>
              <a:rPr lang="en-US" sz="3000" dirty="0">
                <a:solidFill>
                  <a:srgbClr val="FFFF00"/>
                </a:solidFill>
              </a:rPr>
              <a:t>17</a:t>
            </a:r>
            <a:r>
              <a:rPr lang="en-US" sz="3000" dirty="0">
                <a:solidFill>
                  <a:schemeClr val="bg1"/>
                </a:solidFill>
              </a:rPr>
              <a:t> This fulfilled the word of the Lord through the prophet Isaiah, who said, “He took our sicknesses and removed our diseases.”</a:t>
            </a:r>
          </a:p>
        </p:txBody>
      </p:sp>
    </p:spTree>
    <p:extLst>
      <p:ext uri="{BB962C8B-B14F-4D97-AF65-F5344CB8AC3E}">
        <p14:creationId xmlns:p14="http://schemas.microsoft.com/office/powerpoint/2010/main" val="234765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05648" cy="707886"/>
          </a:xfrm>
          <a:prstGeom prst="rect">
            <a:avLst/>
          </a:prstGeom>
          <a:noFill/>
        </p:spPr>
        <p:txBody>
          <a:bodyPr wrap="none" rtlCol="0">
            <a:spAutoFit/>
          </a:bodyPr>
          <a:lstStyle/>
          <a:p>
            <a:r>
              <a:rPr lang="en-US" sz="4000" dirty="0">
                <a:solidFill>
                  <a:srgbClr val="FFFF00"/>
                </a:solidFill>
              </a:rPr>
              <a:t>Matthew 4:23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1477328"/>
          </a:xfrm>
          <a:prstGeom prst="rect">
            <a:avLst/>
          </a:prstGeom>
          <a:noFill/>
        </p:spPr>
        <p:txBody>
          <a:bodyPr wrap="square" rtlCol="0">
            <a:spAutoFit/>
          </a:bodyPr>
          <a:lstStyle/>
          <a:p>
            <a:r>
              <a:rPr lang="en-US" sz="3000" dirty="0">
                <a:solidFill>
                  <a:srgbClr val="FFFF00"/>
                </a:solidFill>
              </a:rPr>
              <a:t>23</a:t>
            </a:r>
            <a:r>
              <a:rPr lang="en-US" sz="3000" dirty="0">
                <a:solidFill>
                  <a:schemeClr val="bg1"/>
                </a:solidFill>
              </a:rPr>
              <a:t> And he went throughout all Galilee, teaching in their synagogues and proclaiming the gospel of the kingdom and healing every disease and every affliction among the people.</a:t>
            </a:r>
          </a:p>
        </p:txBody>
      </p:sp>
      <p:sp>
        <p:nvSpPr>
          <p:cNvPr id="11" name="TextBox 10">
            <a:extLst>
              <a:ext uri="{FF2B5EF4-FFF2-40B4-BE49-F238E27FC236}">
                <a16:creationId xmlns:a16="http://schemas.microsoft.com/office/drawing/2014/main" id="{AF68943F-D13E-4223-8AF4-D632DA4F1D55}"/>
              </a:ext>
            </a:extLst>
          </p:cNvPr>
          <p:cNvSpPr txBox="1"/>
          <p:nvPr/>
        </p:nvSpPr>
        <p:spPr>
          <a:xfrm>
            <a:off x="477012" y="3108032"/>
            <a:ext cx="4682116" cy="707886"/>
          </a:xfrm>
          <a:prstGeom prst="rect">
            <a:avLst/>
          </a:prstGeom>
          <a:noFill/>
        </p:spPr>
        <p:txBody>
          <a:bodyPr wrap="none" rtlCol="0">
            <a:spAutoFit/>
          </a:bodyPr>
          <a:lstStyle/>
          <a:p>
            <a:r>
              <a:rPr lang="en-US" sz="4000" dirty="0">
                <a:solidFill>
                  <a:srgbClr val="FFFF00"/>
                </a:solidFill>
              </a:rPr>
              <a:t>Matthew 7:28-29 ESV</a:t>
            </a:r>
          </a:p>
        </p:txBody>
      </p:sp>
      <p:sp>
        <p:nvSpPr>
          <p:cNvPr id="13" name="TextBox 12">
            <a:extLst>
              <a:ext uri="{FF2B5EF4-FFF2-40B4-BE49-F238E27FC236}">
                <a16:creationId xmlns:a16="http://schemas.microsoft.com/office/drawing/2014/main" id="{C5A068D7-9773-43A8-A77D-E4E5298F3AC9}"/>
              </a:ext>
            </a:extLst>
          </p:cNvPr>
          <p:cNvSpPr txBox="1"/>
          <p:nvPr/>
        </p:nvSpPr>
        <p:spPr>
          <a:xfrm>
            <a:off x="477012" y="3970663"/>
            <a:ext cx="11237976" cy="1938992"/>
          </a:xfrm>
          <a:prstGeom prst="rect">
            <a:avLst/>
          </a:prstGeom>
          <a:noFill/>
        </p:spPr>
        <p:txBody>
          <a:bodyPr wrap="square" rtlCol="0">
            <a:spAutoFit/>
          </a:bodyPr>
          <a:lstStyle/>
          <a:p>
            <a:r>
              <a:rPr lang="en-US" sz="3000" dirty="0">
                <a:solidFill>
                  <a:srgbClr val="FFFF00"/>
                </a:solidFill>
              </a:rPr>
              <a:t>28</a:t>
            </a:r>
            <a:r>
              <a:rPr lang="en-US" sz="3000" dirty="0">
                <a:solidFill>
                  <a:schemeClr val="bg1"/>
                </a:solidFill>
              </a:rPr>
              <a:t> And when Jesus finished these sayings, the crowds were astonished at his teaching, </a:t>
            </a:r>
          </a:p>
          <a:p>
            <a:r>
              <a:rPr lang="en-US" sz="3000" dirty="0">
                <a:solidFill>
                  <a:srgbClr val="FFFF00"/>
                </a:solidFill>
              </a:rPr>
              <a:t>29</a:t>
            </a:r>
            <a:r>
              <a:rPr lang="en-US" sz="3000" dirty="0">
                <a:solidFill>
                  <a:schemeClr val="bg1"/>
                </a:solidFill>
              </a:rPr>
              <a:t> for he was teaching them as one who had authority, and not as their scribes.</a:t>
            </a:r>
          </a:p>
        </p:txBody>
      </p:sp>
    </p:spTree>
    <p:extLst>
      <p:ext uri="{BB962C8B-B14F-4D97-AF65-F5344CB8AC3E}">
        <p14:creationId xmlns:p14="http://schemas.microsoft.com/office/powerpoint/2010/main" val="46736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524809"/>
            <a:ext cx="10562049" cy="1631216"/>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God can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heal</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and </a:t>
            </a:r>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still does today</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8:2)</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744977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TotalTime>
  <Words>1195</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125</cp:revision>
  <cp:lastPrinted>2018-01-21T14:19:59Z</cp:lastPrinted>
  <dcterms:created xsi:type="dcterms:W3CDTF">2017-07-09T10:25:06Z</dcterms:created>
  <dcterms:modified xsi:type="dcterms:W3CDTF">2018-02-25T14:31:33Z</dcterms:modified>
</cp:coreProperties>
</file>