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319" r:id="rId2"/>
    <p:sldId id="318" r:id="rId3"/>
    <p:sldId id="275" r:id="rId4"/>
    <p:sldId id="306" r:id="rId5"/>
    <p:sldId id="330" r:id="rId6"/>
    <p:sldId id="331" r:id="rId7"/>
    <p:sldId id="309" r:id="rId8"/>
    <p:sldId id="334" r:id="rId9"/>
    <p:sldId id="333" r:id="rId10"/>
    <p:sldId id="323" r:id="rId11"/>
    <p:sldId id="332" r:id="rId12"/>
    <p:sldId id="300"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019A"/>
    <a:srgbClr val="9B01CB"/>
    <a:srgbClr val="830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2/18/2018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2/18/2018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2/18/2018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2/18/2018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2/18/2018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2/18/2018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2/18/2018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2/18/2018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2/18/2018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2/18/2018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2/18/2018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2/18/2018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2/18/2018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42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402672"/>
            <a:ext cx="12192000" cy="40434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591127"/>
            <a:ext cx="10562049" cy="120032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72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Seeing Yourself Clearly</a:t>
            </a:r>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2021221"/>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pPr marL="857250" indent="-857250">
              <a:buFont typeface="Arial" panose="020B0604020202020204" pitchFamily="34" charset="0"/>
              <a:buChar char="•"/>
            </a:pP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See the Scales </a:t>
            </a:r>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(vss. 1,2)</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a:p>
            <a:pPr marL="857250" indent="-857250">
              <a:buFont typeface="Arial" panose="020B0604020202020204" pitchFamily="34" charset="0"/>
              <a:buChar char="•"/>
            </a:pP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See the Log </a:t>
            </a:r>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(vss. 3-5a)</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274497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402672"/>
            <a:ext cx="12192000" cy="40434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591127"/>
            <a:ext cx="10562049" cy="120032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72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Seeing Others Clearly</a:t>
            </a:r>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2021221"/>
            <a:ext cx="11057850" cy="1938992"/>
          </a:xfrm>
          <a:prstGeom prst="rect">
            <a:avLst/>
          </a:prstGeom>
          <a:noFill/>
          <a:effectLst>
            <a:outerShdw blurRad="50800" dist="38100" dir="2700000" algn="tl" rotWithShape="0">
              <a:prstClr val="black">
                <a:alpha val="79000"/>
              </a:prstClr>
            </a:outerShdw>
          </a:effectLst>
        </p:spPr>
        <p:txBody>
          <a:bodyPr wrap="square" rtlCol="0">
            <a:spAutoFit/>
          </a:bodyPr>
          <a:lstStyle/>
          <a:p>
            <a:pPr marL="857250" indent="-857250">
              <a:buFont typeface="Arial" panose="020B0604020202020204" pitchFamily="34" charset="0"/>
              <a:buChar char="•"/>
            </a:pP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Yes, you are your brothers keeper</a:t>
            </a:r>
          </a:p>
          <a:p>
            <a:pPr marL="857250" indent="-857250">
              <a:buFont typeface="Arial" panose="020B0604020202020204" pitchFamily="34" charset="0"/>
              <a:buChar char="•"/>
            </a:pP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Be prayed up</a:t>
            </a:r>
          </a:p>
        </p:txBody>
      </p:sp>
    </p:spTree>
    <p:extLst>
      <p:ext uri="{BB962C8B-B14F-4D97-AF65-F5344CB8AC3E}">
        <p14:creationId xmlns:p14="http://schemas.microsoft.com/office/powerpoint/2010/main" val="40533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42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96C9BC1-8AEC-41A5-AEEF-5633B2CD53C1}"/>
              </a:ext>
            </a:extLst>
          </p:cNvPr>
          <p:cNvPicPr>
            <a:picLocks noChangeAspect="1"/>
          </p:cNvPicPr>
          <p:nvPr/>
        </p:nvPicPr>
        <p:blipFill>
          <a:blip r:embed="rId2"/>
          <a:stretch>
            <a:fillRect/>
          </a:stretch>
        </p:blipFill>
        <p:spPr>
          <a:xfrm>
            <a:off x="0" y="0"/>
            <a:ext cx="12222652" cy="2275367"/>
          </a:xfrm>
          <a:prstGeom prst="rect">
            <a:avLst/>
          </a:prstGeom>
        </p:spPr>
      </p:pic>
      <p:pic>
        <p:nvPicPr>
          <p:cNvPr id="5" name="Picture 4">
            <a:extLst>
              <a:ext uri="{FF2B5EF4-FFF2-40B4-BE49-F238E27FC236}">
                <a16:creationId xmlns:a16="http://schemas.microsoft.com/office/drawing/2014/main" id="{7807E3AC-24A8-4708-AE8B-D4CDEF57AD06}"/>
              </a:ext>
            </a:extLst>
          </p:cNvPr>
          <p:cNvPicPr>
            <a:picLocks noChangeAspect="1"/>
          </p:cNvPicPr>
          <p:nvPr/>
        </p:nvPicPr>
        <p:blipFill>
          <a:blip r:embed="rId3"/>
          <a:stretch>
            <a:fillRect/>
          </a:stretch>
        </p:blipFill>
        <p:spPr>
          <a:xfrm>
            <a:off x="228159" y="2559235"/>
            <a:ext cx="2631999" cy="3982998"/>
          </a:xfrm>
          <a:prstGeom prst="rect">
            <a:avLst/>
          </a:prstGeom>
        </p:spPr>
      </p:pic>
      <p:pic>
        <p:nvPicPr>
          <p:cNvPr id="6" name="Picture 5">
            <a:extLst>
              <a:ext uri="{FF2B5EF4-FFF2-40B4-BE49-F238E27FC236}">
                <a16:creationId xmlns:a16="http://schemas.microsoft.com/office/drawing/2014/main" id="{4A42B557-AD6C-481B-BB63-D6DAC3FFA758}"/>
              </a:ext>
            </a:extLst>
          </p:cNvPr>
          <p:cNvPicPr>
            <a:picLocks noChangeAspect="1"/>
          </p:cNvPicPr>
          <p:nvPr/>
        </p:nvPicPr>
        <p:blipFill>
          <a:blip r:embed="rId4"/>
          <a:stretch>
            <a:fillRect/>
          </a:stretch>
        </p:blipFill>
        <p:spPr>
          <a:xfrm>
            <a:off x="3337170" y="2593435"/>
            <a:ext cx="8734845" cy="3066214"/>
          </a:xfrm>
          <a:prstGeom prst="rect">
            <a:avLst/>
          </a:prstGeom>
        </p:spPr>
      </p:pic>
      <p:sp>
        <p:nvSpPr>
          <p:cNvPr id="11" name="TextBox 10">
            <a:extLst>
              <a:ext uri="{FF2B5EF4-FFF2-40B4-BE49-F238E27FC236}">
                <a16:creationId xmlns:a16="http://schemas.microsoft.com/office/drawing/2014/main" id="{8CE79DF0-7DB6-484B-B48A-48B119B517CC}"/>
              </a:ext>
            </a:extLst>
          </p:cNvPr>
          <p:cNvSpPr txBox="1"/>
          <p:nvPr/>
        </p:nvSpPr>
        <p:spPr>
          <a:xfrm>
            <a:off x="3228996" y="5823942"/>
            <a:ext cx="7901444" cy="646331"/>
          </a:xfrm>
          <a:prstGeom prst="rect">
            <a:avLst/>
          </a:prstGeom>
          <a:noFill/>
        </p:spPr>
        <p:txBody>
          <a:bodyPr wrap="square" rtlCol="0">
            <a:spAutoFit/>
          </a:bodyPr>
          <a:lstStyle/>
          <a:p>
            <a:pPr algn="ctr"/>
            <a:r>
              <a:rPr lang="en-US" sz="3600" b="1" dirty="0">
                <a:solidFill>
                  <a:srgbClr val="FFFF00"/>
                </a:solidFill>
              </a:rPr>
              <a:t>See today’s bulletin insert! </a:t>
            </a:r>
          </a:p>
        </p:txBody>
      </p:sp>
      <p:sp>
        <p:nvSpPr>
          <p:cNvPr id="4" name="Oval 3">
            <a:extLst>
              <a:ext uri="{FF2B5EF4-FFF2-40B4-BE49-F238E27FC236}">
                <a16:creationId xmlns:a16="http://schemas.microsoft.com/office/drawing/2014/main" id="{8FBC9207-0CC0-4979-924C-5119BB3A7C3B}"/>
              </a:ext>
            </a:extLst>
          </p:cNvPr>
          <p:cNvSpPr/>
          <p:nvPr/>
        </p:nvSpPr>
        <p:spPr>
          <a:xfrm>
            <a:off x="9733012" y="4848837"/>
            <a:ext cx="1736522" cy="7940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9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472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7:1-12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247317"/>
          </a:xfrm>
          <a:prstGeom prst="rect">
            <a:avLst/>
          </a:prstGeom>
          <a:noFill/>
        </p:spPr>
        <p:txBody>
          <a:bodyPr wrap="square" rtlCol="0">
            <a:spAutoFit/>
          </a:bodyPr>
          <a:lstStyle/>
          <a:p>
            <a:r>
              <a:rPr lang="en-US" sz="3000" dirty="0">
                <a:solidFill>
                  <a:srgbClr val="FFFF00"/>
                </a:solidFill>
              </a:rPr>
              <a:t>1</a:t>
            </a:r>
            <a:r>
              <a:rPr lang="en-US" sz="3000" dirty="0">
                <a:solidFill>
                  <a:schemeClr val="bg1"/>
                </a:solidFill>
              </a:rPr>
              <a:t> “Judge not, that you be not judged. </a:t>
            </a:r>
          </a:p>
          <a:p>
            <a:r>
              <a:rPr lang="en-US" sz="3000" dirty="0">
                <a:solidFill>
                  <a:srgbClr val="FFFF00"/>
                </a:solidFill>
              </a:rPr>
              <a:t>2</a:t>
            </a:r>
            <a:r>
              <a:rPr lang="en-US" sz="3000" dirty="0">
                <a:solidFill>
                  <a:schemeClr val="bg1"/>
                </a:solidFill>
              </a:rPr>
              <a:t> For with the judgment you pronounce you will be judged, and with the measure you use it will be measured to you. </a:t>
            </a:r>
          </a:p>
          <a:p>
            <a:r>
              <a:rPr lang="en-US" sz="3000" dirty="0">
                <a:solidFill>
                  <a:srgbClr val="FFFF00"/>
                </a:solidFill>
              </a:rPr>
              <a:t>3</a:t>
            </a:r>
            <a:r>
              <a:rPr lang="en-US" sz="3000" dirty="0">
                <a:solidFill>
                  <a:schemeClr val="bg1"/>
                </a:solidFill>
              </a:rPr>
              <a:t> Why do you see the speck that is in your brother's eye, but do not notice the log that is in your own eye? </a:t>
            </a:r>
          </a:p>
          <a:p>
            <a:r>
              <a:rPr lang="en-US" sz="3000" dirty="0">
                <a:solidFill>
                  <a:srgbClr val="FFFF00"/>
                </a:solidFill>
              </a:rPr>
              <a:t>4</a:t>
            </a:r>
            <a:r>
              <a:rPr lang="en-US" sz="3000" dirty="0">
                <a:solidFill>
                  <a:schemeClr val="bg1"/>
                </a:solidFill>
              </a:rPr>
              <a:t> Or how can you say to your brother, ‘Let me take the speck out of your eye,’ when there is the log in your own eye? </a:t>
            </a:r>
          </a:p>
          <a:p>
            <a:r>
              <a:rPr lang="en-US" sz="3000" dirty="0">
                <a:solidFill>
                  <a:srgbClr val="FFFF00"/>
                </a:solidFill>
              </a:rPr>
              <a:t>5</a:t>
            </a:r>
            <a:r>
              <a:rPr lang="en-US" sz="3000" dirty="0">
                <a:solidFill>
                  <a:schemeClr val="bg1"/>
                </a:solidFill>
              </a:rPr>
              <a:t> You hypocrite, first take the log out of your own eye, and then you will see clearly to take the speck out of your brother's eye.</a:t>
            </a:r>
          </a:p>
        </p:txBody>
      </p:sp>
    </p:spTree>
    <p:extLst>
      <p:ext uri="{BB962C8B-B14F-4D97-AF65-F5344CB8AC3E}">
        <p14:creationId xmlns:p14="http://schemas.microsoft.com/office/powerpoint/2010/main" val="3405100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7:1-12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785652"/>
          </a:xfrm>
          <a:prstGeom prst="rect">
            <a:avLst/>
          </a:prstGeom>
          <a:noFill/>
        </p:spPr>
        <p:txBody>
          <a:bodyPr wrap="square" rtlCol="0">
            <a:spAutoFit/>
          </a:bodyPr>
          <a:lstStyle/>
          <a:p>
            <a:r>
              <a:rPr lang="en-US" sz="3000" dirty="0">
                <a:solidFill>
                  <a:srgbClr val="FFFF00"/>
                </a:solidFill>
              </a:rPr>
              <a:t>6</a:t>
            </a:r>
            <a:r>
              <a:rPr lang="en-US" sz="3000" dirty="0">
                <a:solidFill>
                  <a:schemeClr val="bg1"/>
                </a:solidFill>
              </a:rPr>
              <a:t> “Do not give dogs what is holy, and do not throw your pearls before pigs, lest they trample them underfoot and turn to attack you.</a:t>
            </a:r>
          </a:p>
          <a:p>
            <a:r>
              <a:rPr lang="en-US" sz="3000" dirty="0">
                <a:solidFill>
                  <a:srgbClr val="FFFF00"/>
                </a:solidFill>
              </a:rPr>
              <a:t>7</a:t>
            </a:r>
            <a:r>
              <a:rPr lang="en-US" sz="3000" dirty="0">
                <a:solidFill>
                  <a:schemeClr val="bg1"/>
                </a:solidFill>
              </a:rPr>
              <a:t> “Ask, and it will be given to you; seek, and you will find; knock, and it will be opened to you. </a:t>
            </a:r>
          </a:p>
          <a:p>
            <a:r>
              <a:rPr lang="en-US" sz="3000" dirty="0">
                <a:solidFill>
                  <a:srgbClr val="FFFF00"/>
                </a:solidFill>
              </a:rPr>
              <a:t>8</a:t>
            </a:r>
            <a:r>
              <a:rPr lang="en-US" sz="3000" dirty="0">
                <a:solidFill>
                  <a:schemeClr val="bg1"/>
                </a:solidFill>
              </a:rPr>
              <a:t> For everyone who asks receives, and the one who seeks finds, and to the one who knocks it will be opened. </a:t>
            </a:r>
          </a:p>
          <a:p>
            <a:r>
              <a:rPr lang="en-US" sz="3000" dirty="0">
                <a:solidFill>
                  <a:srgbClr val="FFFF00"/>
                </a:solidFill>
              </a:rPr>
              <a:t>9</a:t>
            </a:r>
            <a:r>
              <a:rPr lang="en-US" sz="3000" dirty="0">
                <a:solidFill>
                  <a:schemeClr val="bg1"/>
                </a:solidFill>
              </a:rPr>
              <a:t> Or which one of you, if his son asks him for bread, will give him a stone? </a:t>
            </a:r>
          </a:p>
        </p:txBody>
      </p:sp>
    </p:spTree>
    <p:extLst>
      <p:ext uri="{BB962C8B-B14F-4D97-AF65-F5344CB8AC3E}">
        <p14:creationId xmlns:p14="http://schemas.microsoft.com/office/powerpoint/2010/main" val="257839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7:1-12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2862322"/>
          </a:xfrm>
          <a:prstGeom prst="rect">
            <a:avLst/>
          </a:prstGeom>
          <a:noFill/>
        </p:spPr>
        <p:txBody>
          <a:bodyPr wrap="square" rtlCol="0">
            <a:spAutoFit/>
          </a:bodyPr>
          <a:lstStyle/>
          <a:p>
            <a:r>
              <a:rPr lang="en-US" sz="3000" dirty="0">
                <a:solidFill>
                  <a:srgbClr val="FFFF00"/>
                </a:solidFill>
              </a:rPr>
              <a:t>10</a:t>
            </a:r>
            <a:r>
              <a:rPr lang="en-US" sz="3000" dirty="0">
                <a:solidFill>
                  <a:schemeClr val="bg1"/>
                </a:solidFill>
              </a:rPr>
              <a:t> Or if he asks for a fish, will give him a serpent? </a:t>
            </a:r>
          </a:p>
          <a:p>
            <a:r>
              <a:rPr lang="en-US" sz="3000" dirty="0">
                <a:solidFill>
                  <a:srgbClr val="FFFF00"/>
                </a:solidFill>
              </a:rPr>
              <a:t>11</a:t>
            </a:r>
            <a:r>
              <a:rPr lang="en-US" sz="3000" dirty="0">
                <a:solidFill>
                  <a:schemeClr val="bg1"/>
                </a:solidFill>
              </a:rPr>
              <a:t> If you then, who are evil, know how to give good gifts to your children, how much more will your Father who is in heaven give good things to those who ask him!</a:t>
            </a:r>
          </a:p>
          <a:p>
            <a:r>
              <a:rPr lang="en-US" sz="3000" dirty="0">
                <a:solidFill>
                  <a:srgbClr val="FFFF00"/>
                </a:solidFill>
              </a:rPr>
              <a:t>12</a:t>
            </a:r>
            <a:r>
              <a:rPr lang="en-US" sz="3000" dirty="0">
                <a:solidFill>
                  <a:schemeClr val="bg1"/>
                </a:solidFill>
              </a:rPr>
              <a:t> “So whatever you wish that others would do to you, do also to them, for this is the Law and the Prophets.</a:t>
            </a:r>
          </a:p>
        </p:txBody>
      </p:sp>
    </p:spTree>
    <p:extLst>
      <p:ext uri="{BB962C8B-B14F-4D97-AF65-F5344CB8AC3E}">
        <p14:creationId xmlns:p14="http://schemas.microsoft.com/office/powerpoint/2010/main" val="46485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874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402672"/>
            <a:ext cx="12192000" cy="40434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591127"/>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Is Jesus saying we can’t make any moral judgements?</a:t>
            </a:r>
          </a:p>
        </p:txBody>
      </p:sp>
      <p:sp>
        <p:nvSpPr>
          <p:cNvPr id="9" name="TextBox 8">
            <a:extLst>
              <a:ext uri="{FF2B5EF4-FFF2-40B4-BE49-F238E27FC236}">
                <a16:creationId xmlns:a16="http://schemas.microsoft.com/office/drawing/2014/main" id="{9D9F0C43-42D2-4338-89C9-468AE39B2FE1}"/>
              </a:ext>
            </a:extLst>
          </p:cNvPr>
          <p:cNvSpPr txBox="1"/>
          <p:nvPr/>
        </p:nvSpPr>
        <p:spPr>
          <a:xfrm>
            <a:off x="1296337" y="2607507"/>
            <a:ext cx="10562049" cy="1569660"/>
          </a:xfrm>
          <a:prstGeom prst="rect">
            <a:avLst/>
          </a:prstGeom>
          <a:noFill/>
          <a:effectLst>
            <a:outerShdw blurRad="50800" dist="38100" dir="2700000" algn="tl" rotWithShape="0">
              <a:prstClr val="black">
                <a:alpha val="79000"/>
              </a:prstClr>
            </a:outerShdw>
          </a:effectLst>
        </p:spPr>
        <p:txBody>
          <a:bodyPr wrap="square" rtlCol="0">
            <a:spAutoFit/>
          </a:bodyPr>
          <a:lstStyle/>
          <a:p>
            <a:pPr marL="857250" indent="-857250">
              <a:buFont typeface="Arial" panose="020B0604020202020204" pitchFamily="34" charset="0"/>
              <a:buChar char="•"/>
            </a:pPr>
            <a:r>
              <a:rPr lang="en-US" sz="48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Galatians 6:1</a:t>
            </a:r>
          </a:p>
          <a:p>
            <a:pPr marL="857250" indent="-857250">
              <a:buFont typeface="Arial" panose="020B0604020202020204" pitchFamily="34" charset="0"/>
              <a:buChar char="•"/>
            </a:pPr>
            <a:r>
              <a:rPr lang="en-US" sz="48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7:15,16</a:t>
            </a:r>
          </a:p>
        </p:txBody>
      </p:sp>
    </p:spTree>
    <p:extLst>
      <p:ext uri="{BB962C8B-B14F-4D97-AF65-F5344CB8AC3E}">
        <p14:creationId xmlns:p14="http://schemas.microsoft.com/office/powerpoint/2010/main" val="17328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0" y="357034"/>
            <a:ext cx="12192000" cy="1200329"/>
          </a:xfrm>
          <a:prstGeom prst="rect">
            <a:avLst/>
          </a:prstGeom>
          <a:noFill/>
          <a:effectLst>
            <a:outerShdw blurRad="50800" dist="38100" dir="2700000" algn="tl" rotWithShape="0">
              <a:prstClr val="black">
                <a:alpha val="79000"/>
              </a:prstClr>
            </a:outerShdw>
          </a:effectLst>
        </p:spPr>
        <p:txBody>
          <a:bodyPr wrap="square" rtlCol="0">
            <a:spAutoFit/>
          </a:bodyPr>
          <a:lstStyle/>
          <a:p>
            <a:pPr algn="ctr"/>
            <a:r>
              <a:rPr lang="en-US" sz="72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The Cookie Thief</a:t>
            </a:r>
          </a:p>
        </p:txBody>
      </p:sp>
      <p:sp>
        <p:nvSpPr>
          <p:cNvPr id="9" name="TextBox 8">
            <a:extLst>
              <a:ext uri="{FF2B5EF4-FFF2-40B4-BE49-F238E27FC236}">
                <a16:creationId xmlns:a16="http://schemas.microsoft.com/office/drawing/2014/main" id="{9D9F0C43-42D2-4338-89C9-468AE39B2FE1}"/>
              </a:ext>
            </a:extLst>
          </p:cNvPr>
          <p:cNvSpPr txBox="1"/>
          <p:nvPr/>
        </p:nvSpPr>
        <p:spPr>
          <a:xfrm>
            <a:off x="0" y="1379787"/>
            <a:ext cx="12192000" cy="707886"/>
          </a:xfrm>
          <a:prstGeom prst="rect">
            <a:avLst/>
          </a:prstGeom>
          <a:noFill/>
          <a:effectLst>
            <a:outerShdw blurRad="50800" dist="38100" dir="2700000" algn="tl" rotWithShape="0">
              <a:prstClr val="black">
                <a:alpha val="79000"/>
              </a:prstClr>
            </a:outerShdw>
          </a:effectLst>
        </p:spPr>
        <p:txBody>
          <a:bodyPr wrap="square" rtlCol="0">
            <a:spAutoFit/>
          </a:bodyPr>
          <a:lstStyle/>
          <a:p>
            <a:pPr algn="ctr"/>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(source unknown)</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pic>
        <p:nvPicPr>
          <p:cNvPr id="1028" name="Picture 4" descr="Image result for bag of cookies">
            <a:extLst>
              <a:ext uri="{FF2B5EF4-FFF2-40B4-BE49-F238E27FC236}">
                <a16:creationId xmlns:a16="http://schemas.microsoft.com/office/drawing/2014/main" id="{4FD34D81-B440-4AF5-B236-6154C69324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775"/>
          <a:stretch/>
        </p:blipFill>
        <p:spPr bwMode="auto">
          <a:xfrm>
            <a:off x="4508238" y="1774772"/>
            <a:ext cx="3175523" cy="396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70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TotalTime>
  <Words>376</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Mountains of Christmas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113</cp:revision>
  <cp:lastPrinted>2018-01-21T14:19:59Z</cp:lastPrinted>
  <dcterms:created xsi:type="dcterms:W3CDTF">2017-07-09T10:25:06Z</dcterms:created>
  <dcterms:modified xsi:type="dcterms:W3CDTF">2018-02-18T13:49:34Z</dcterms:modified>
</cp:coreProperties>
</file>