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319" r:id="rId2"/>
    <p:sldId id="318" r:id="rId3"/>
    <p:sldId id="275" r:id="rId4"/>
    <p:sldId id="306" r:id="rId5"/>
    <p:sldId id="320" r:id="rId6"/>
    <p:sldId id="321" r:id="rId7"/>
    <p:sldId id="309" r:id="rId8"/>
    <p:sldId id="322" r:id="rId9"/>
    <p:sldId id="317" r:id="rId10"/>
    <p:sldId id="323" r:id="rId11"/>
    <p:sldId id="324" r:id="rId12"/>
    <p:sldId id="325" r:id="rId13"/>
    <p:sldId id="326" r:id="rId14"/>
    <p:sldId id="327" r:id="rId15"/>
    <p:sldId id="328" r:id="rId16"/>
    <p:sldId id="329" r:id="rId17"/>
    <p:sldId id="30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2/11/2018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2/11/2018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2/11/2018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42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How to Pray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Remember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to Whom</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you are praying (6:9)</a:t>
            </a:r>
          </a:p>
        </p:txBody>
      </p:sp>
    </p:spTree>
    <p:extLst>
      <p:ext uri="{BB962C8B-B14F-4D97-AF65-F5344CB8AC3E}">
        <p14:creationId xmlns:p14="http://schemas.microsoft.com/office/powerpoint/2010/main" val="274497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How to Pray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Pray for God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to be honored </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in your life and in those around you (6:9)</a:t>
            </a:r>
          </a:p>
        </p:txBody>
      </p:sp>
    </p:spTree>
    <p:extLst>
      <p:ext uri="{BB962C8B-B14F-4D97-AF65-F5344CB8AC3E}">
        <p14:creationId xmlns:p14="http://schemas.microsoft.com/office/powerpoint/2010/main" val="84848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How to Pray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Pray for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the rule and reign </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of God to come (6:10a)</a:t>
            </a:r>
          </a:p>
        </p:txBody>
      </p:sp>
    </p:spTree>
    <p:extLst>
      <p:ext uri="{BB962C8B-B14F-4D97-AF65-F5344CB8AC3E}">
        <p14:creationId xmlns:p14="http://schemas.microsoft.com/office/powerpoint/2010/main" val="21333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How to Pray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Pray with an attitude of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letting God have His way</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in your life (6:10b)</a:t>
            </a:r>
          </a:p>
        </p:txBody>
      </p:sp>
    </p:spTree>
    <p:extLst>
      <p:ext uri="{BB962C8B-B14F-4D97-AF65-F5344CB8AC3E}">
        <p14:creationId xmlns:p14="http://schemas.microsoft.com/office/powerpoint/2010/main" val="283658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How to Pray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0562049" cy="1015663"/>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Pray about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your needs </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(6:11)</a:t>
            </a:r>
          </a:p>
        </p:txBody>
      </p:sp>
    </p:spTree>
    <p:extLst>
      <p:ext uri="{BB962C8B-B14F-4D97-AF65-F5344CB8AC3E}">
        <p14:creationId xmlns:p14="http://schemas.microsoft.com/office/powerpoint/2010/main" val="226007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How to Pray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Confess your sin</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and extend forgiveness to others (6:12,14-15)</a:t>
            </a:r>
          </a:p>
        </p:txBody>
      </p:sp>
    </p:spTree>
    <p:extLst>
      <p:ext uri="{BB962C8B-B14F-4D97-AF65-F5344CB8AC3E}">
        <p14:creationId xmlns:p14="http://schemas.microsoft.com/office/powerpoint/2010/main" val="215293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402672"/>
            <a:ext cx="12192000" cy="40434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591127"/>
            <a:ext cx="10562049" cy="120032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72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How to Pray</a:t>
            </a:r>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2021221"/>
            <a:ext cx="10562049" cy="1015663"/>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Pray for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spiritual protection</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(6:13)</a:t>
            </a:r>
          </a:p>
        </p:txBody>
      </p:sp>
    </p:spTree>
    <p:extLst>
      <p:ext uri="{BB962C8B-B14F-4D97-AF65-F5344CB8AC3E}">
        <p14:creationId xmlns:p14="http://schemas.microsoft.com/office/powerpoint/2010/main" val="84897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96C9BC1-8AEC-41A5-AEEF-5633B2CD53C1}"/>
              </a:ext>
            </a:extLst>
          </p:cNvPr>
          <p:cNvPicPr>
            <a:picLocks noChangeAspect="1"/>
          </p:cNvPicPr>
          <p:nvPr/>
        </p:nvPicPr>
        <p:blipFill>
          <a:blip r:embed="rId2"/>
          <a:stretch>
            <a:fillRect/>
          </a:stretch>
        </p:blipFill>
        <p:spPr>
          <a:xfrm>
            <a:off x="0" y="0"/>
            <a:ext cx="12222652" cy="2275367"/>
          </a:xfrm>
          <a:prstGeom prst="rect">
            <a:avLst/>
          </a:prstGeom>
        </p:spPr>
      </p:pic>
      <p:pic>
        <p:nvPicPr>
          <p:cNvPr id="5" name="Picture 4">
            <a:extLst>
              <a:ext uri="{FF2B5EF4-FFF2-40B4-BE49-F238E27FC236}">
                <a16:creationId xmlns:a16="http://schemas.microsoft.com/office/drawing/2014/main" id="{7807E3AC-24A8-4708-AE8B-D4CDEF57AD06}"/>
              </a:ext>
            </a:extLst>
          </p:cNvPr>
          <p:cNvPicPr>
            <a:picLocks noChangeAspect="1"/>
          </p:cNvPicPr>
          <p:nvPr/>
        </p:nvPicPr>
        <p:blipFill>
          <a:blip r:embed="rId3"/>
          <a:stretch>
            <a:fillRect/>
          </a:stretch>
        </p:blipFill>
        <p:spPr>
          <a:xfrm>
            <a:off x="228159" y="2559235"/>
            <a:ext cx="2631999" cy="3982998"/>
          </a:xfrm>
          <a:prstGeom prst="rect">
            <a:avLst/>
          </a:prstGeom>
        </p:spPr>
      </p:pic>
      <p:pic>
        <p:nvPicPr>
          <p:cNvPr id="6" name="Picture 5">
            <a:extLst>
              <a:ext uri="{FF2B5EF4-FFF2-40B4-BE49-F238E27FC236}">
                <a16:creationId xmlns:a16="http://schemas.microsoft.com/office/drawing/2014/main" id="{4A42B557-AD6C-481B-BB63-D6DAC3FFA758}"/>
              </a:ext>
            </a:extLst>
          </p:cNvPr>
          <p:cNvPicPr>
            <a:picLocks noChangeAspect="1"/>
          </p:cNvPicPr>
          <p:nvPr/>
        </p:nvPicPr>
        <p:blipFill>
          <a:blip r:embed="rId4"/>
          <a:stretch>
            <a:fillRect/>
          </a:stretch>
        </p:blipFill>
        <p:spPr>
          <a:xfrm>
            <a:off x="3337170" y="2593435"/>
            <a:ext cx="8734845" cy="3066214"/>
          </a:xfrm>
          <a:prstGeom prst="rect">
            <a:avLst/>
          </a:prstGeom>
        </p:spPr>
      </p:pic>
      <p:sp>
        <p:nvSpPr>
          <p:cNvPr id="11" name="TextBox 10">
            <a:extLst>
              <a:ext uri="{FF2B5EF4-FFF2-40B4-BE49-F238E27FC236}">
                <a16:creationId xmlns:a16="http://schemas.microsoft.com/office/drawing/2014/main" id="{8CE79DF0-7DB6-484B-B48A-48B119B517CC}"/>
              </a:ext>
            </a:extLst>
          </p:cNvPr>
          <p:cNvSpPr txBox="1"/>
          <p:nvPr/>
        </p:nvSpPr>
        <p:spPr>
          <a:xfrm>
            <a:off x="3228996" y="5823942"/>
            <a:ext cx="7901444" cy="646331"/>
          </a:xfrm>
          <a:prstGeom prst="rect">
            <a:avLst/>
          </a:prstGeom>
          <a:noFill/>
        </p:spPr>
        <p:txBody>
          <a:bodyPr wrap="square" rtlCol="0">
            <a:spAutoFit/>
          </a:bodyPr>
          <a:lstStyle/>
          <a:p>
            <a:pPr algn="ctr"/>
            <a:r>
              <a:rPr lang="en-US" sz="3600" b="1" dirty="0">
                <a:solidFill>
                  <a:srgbClr val="FFFF00"/>
                </a:solidFill>
              </a:rPr>
              <a:t>See today’s bulletin insert! </a:t>
            </a:r>
          </a:p>
        </p:txBody>
      </p:sp>
      <p:sp>
        <p:nvSpPr>
          <p:cNvPr id="4" name="Oval 3">
            <a:extLst>
              <a:ext uri="{FF2B5EF4-FFF2-40B4-BE49-F238E27FC236}">
                <a16:creationId xmlns:a16="http://schemas.microsoft.com/office/drawing/2014/main" id="{8FBC9207-0CC0-4979-924C-5119BB3A7C3B}"/>
              </a:ext>
            </a:extLst>
          </p:cNvPr>
          <p:cNvSpPr/>
          <p:nvPr/>
        </p:nvSpPr>
        <p:spPr>
          <a:xfrm>
            <a:off x="9733012" y="4848837"/>
            <a:ext cx="1736522" cy="794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9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6:5-15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247317"/>
          </a:xfrm>
          <a:prstGeom prst="rect">
            <a:avLst/>
          </a:prstGeom>
          <a:noFill/>
        </p:spPr>
        <p:txBody>
          <a:bodyPr wrap="square" rtlCol="0">
            <a:spAutoFit/>
          </a:bodyPr>
          <a:lstStyle/>
          <a:p>
            <a:r>
              <a:rPr lang="en-US" sz="3000" dirty="0">
                <a:solidFill>
                  <a:srgbClr val="FFFF00"/>
                </a:solidFill>
              </a:rPr>
              <a:t>5</a:t>
            </a:r>
            <a:r>
              <a:rPr lang="en-US" sz="3000" dirty="0">
                <a:solidFill>
                  <a:schemeClr val="bg1"/>
                </a:solidFill>
              </a:rPr>
              <a:t> “And when you pray, you must not be like the hypocrites. For they love to stand and pray in the synagogues and at the street corners, that they may be seen by others. Truly, I say to you, they have received their reward. </a:t>
            </a:r>
          </a:p>
          <a:p>
            <a:r>
              <a:rPr lang="en-US" sz="3000" dirty="0">
                <a:solidFill>
                  <a:srgbClr val="FFFF00"/>
                </a:solidFill>
              </a:rPr>
              <a:t>6</a:t>
            </a:r>
            <a:r>
              <a:rPr lang="en-US" sz="3000" dirty="0">
                <a:solidFill>
                  <a:schemeClr val="bg1"/>
                </a:solidFill>
              </a:rPr>
              <a:t> But when you pray, go into your room and shut the door and pray to your Father who is in secret. And your Father who sees in secret will reward you.</a:t>
            </a:r>
          </a:p>
          <a:p>
            <a:r>
              <a:rPr lang="en-US" sz="3000" dirty="0">
                <a:solidFill>
                  <a:srgbClr val="FFFF00"/>
                </a:solidFill>
              </a:rPr>
              <a:t>7</a:t>
            </a:r>
            <a:r>
              <a:rPr lang="en-US" sz="3000" dirty="0">
                <a:solidFill>
                  <a:schemeClr val="bg1"/>
                </a:solidFill>
              </a:rPr>
              <a:t> “And when you pray, do not heap up empty phrases as the Gentiles do, for they think that they will be heard for their many words. </a:t>
            </a:r>
          </a:p>
        </p:txBody>
      </p:sp>
    </p:spTree>
    <p:extLst>
      <p:ext uri="{BB962C8B-B14F-4D97-AF65-F5344CB8AC3E}">
        <p14:creationId xmlns:p14="http://schemas.microsoft.com/office/powerpoint/2010/main" val="340510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6:5-15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247317"/>
          </a:xfrm>
          <a:prstGeom prst="rect">
            <a:avLst/>
          </a:prstGeom>
          <a:noFill/>
        </p:spPr>
        <p:txBody>
          <a:bodyPr wrap="square" rtlCol="0">
            <a:spAutoFit/>
          </a:bodyPr>
          <a:lstStyle/>
          <a:p>
            <a:r>
              <a:rPr lang="en-US" sz="3000" dirty="0">
                <a:solidFill>
                  <a:srgbClr val="FFFF00"/>
                </a:solidFill>
              </a:rPr>
              <a:t>8</a:t>
            </a:r>
            <a:r>
              <a:rPr lang="en-US" sz="3000" dirty="0">
                <a:solidFill>
                  <a:schemeClr val="bg1"/>
                </a:solidFill>
              </a:rPr>
              <a:t> Do not be like them, for your Father knows what you need before you ask him. </a:t>
            </a:r>
          </a:p>
          <a:p>
            <a:r>
              <a:rPr lang="en-US" sz="3000" dirty="0">
                <a:solidFill>
                  <a:srgbClr val="FFFF00"/>
                </a:solidFill>
              </a:rPr>
              <a:t>9</a:t>
            </a:r>
            <a:r>
              <a:rPr lang="en-US" sz="3000" dirty="0">
                <a:solidFill>
                  <a:schemeClr val="bg1"/>
                </a:solidFill>
              </a:rPr>
              <a:t> Pray then like this:</a:t>
            </a:r>
          </a:p>
          <a:p>
            <a:r>
              <a:rPr lang="en-US" sz="3000" dirty="0">
                <a:solidFill>
                  <a:schemeClr val="bg1"/>
                </a:solidFill>
              </a:rPr>
              <a:t>“Our Father in heaven,</a:t>
            </a:r>
          </a:p>
          <a:p>
            <a:r>
              <a:rPr lang="en-US" sz="3000" dirty="0">
                <a:solidFill>
                  <a:schemeClr val="bg1"/>
                </a:solidFill>
              </a:rPr>
              <a:t>hallowed be your name.</a:t>
            </a:r>
          </a:p>
          <a:p>
            <a:r>
              <a:rPr lang="en-US" sz="3000" dirty="0">
                <a:solidFill>
                  <a:srgbClr val="FFFF00"/>
                </a:solidFill>
              </a:rPr>
              <a:t>10</a:t>
            </a:r>
            <a:r>
              <a:rPr lang="en-US" sz="3000" dirty="0">
                <a:solidFill>
                  <a:schemeClr val="bg1"/>
                </a:solidFill>
              </a:rPr>
              <a:t> Your kingdom come,</a:t>
            </a:r>
          </a:p>
          <a:p>
            <a:r>
              <a:rPr lang="en-US" sz="3000" dirty="0">
                <a:solidFill>
                  <a:schemeClr val="bg1"/>
                </a:solidFill>
              </a:rPr>
              <a:t>your will be done,</a:t>
            </a:r>
          </a:p>
          <a:p>
            <a:r>
              <a:rPr lang="en-US" sz="3000" dirty="0">
                <a:solidFill>
                  <a:schemeClr val="bg1"/>
                </a:solidFill>
              </a:rPr>
              <a:t>on earth as it is in heaven.</a:t>
            </a:r>
          </a:p>
          <a:p>
            <a:r>
              <a:rPr lang="en-US" sz="3000" dirty="0">
                <a:solidFill>
                  <a:srgbClr val="FFFF00"/>
                </a:solidFill>
              </a:rPr>
              <a:t>11</a:t>
            </a:r>
            <a:r>
              <a:rPr lang="en-US" sz="3000" dirty="0">
                <a:solidFill>
                  <a:schemeClr val="bg1"/>
                </a:solidFill>
              </a:rPr>
              <a:t> Give us this day our daily bread,</a:t>
            </a:r>
          </a:p>
        </p:txBody>
      </p:sp>
    </p:spTree>
    <p:extLst>
      <p:ext uri="{BB962C8B-B14F-4D97-AF65-F5344CB8AC3E}">
        <p14:creationId xmlns:p14="http://schemas.microsoft.com/office/powerpoint/2010/main" val="350830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6:5-15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247317"/>
          </a:xfrm>
          <a:prstGeom prst="rect">
            <a:avLst/>
          </a:prstGeom>
          <a:noFill/>
        </p:spPr>
        <p:txBody>
          <a:bodyPr wrap="square" rtlCol="0">
            <a:spAutoFit/>
          </a:bodyPr>
          <a:lstStyle/>
          <a:p>
            <a:r>
              <a:rPr lang="en-US" sz="3000" dirty="0">
                <a:solidFill>
                  <a:srgbClr val="FFFF00"/>
                </a:solidFill>
              </a:rPr>
              <a:t>12</a:t>
            </a:r>
            <a:r>
              <a:rPr lang="en-US" sz="3000" dirty="0">
                <a:solidFill>
                  <a:schemeClr val="bg1"/>
                </a:solidFill>
              </a:rPr>
              <a:t> and forgive us our debts,</a:t>
            </a:r>
          </a:p>
          <a:p>
            <a:r>
              <a:rPr lang="en-US" sz="3000" dirty="0">
                <a:solidFill>
                  <a:schemeClr val="bg1"/>
                </a:solidFill>
              </a:rPr>
              <a:t>    as we also have forgiven our debtors.</a:t>
            </a:r>
          </a:p>
          <a:p>
            <a:r>
              <a:rPr lang="en-US" sz="3000" dirty="0">
                <a:solidFill>
                  <a:srgbClr val="FFFF00"/>
                </a:solidFill>
              </a:rPr>
              <a:t>13</a:t>
            </a:r>
            <a:r>
              <a:rPr lang="en-US" sz="3000" dirty="0">
                <a:solidFill>
                  <a:schemeClr val="bg1"/>
                </a:solidFill>
              </a:rPr>
              <a:t> And lead us not into temptation,</a:t>
            </a:r>
          </a:p>
          <a:p>
            <a:r>
              <a:rPr lang="en-US" sz="3000" dirty="0">
                <a:solidFill>
                  <a:schemeClr val="bg1"/>
                </a:solidFill>
              </a:rPr>
              <a:t>    but deliver us from evil.</a:t>
            </a:r>
          </a:p>
          <a:p>
            <a:endParaRPr lang="en-US" sz="3000" dirty="0">
              <a:solidFill>
                <a:schemeClr val="bg1"/>
              </a:solidFill>
            </a:endParaRPr>
          </a:p>
          <a:p>
            <a:r>
              <a:rPr lang="en-US" sz="3000" dirty="0">
                <a:solidFill>
                  <a:srgbClr val="FFFF00"/>
                </a:solidFill>
              </a:rPr>
              <a:t>14</a:t>
            </a:r>
            <a:r>
              <a:rPr lang="en-US" sz="3000" dirty="0">
                <a:solidFill>
                  <a:schemeClr val="bg1"/>
                </a:solidFill>
              </a:rPr>
              <a:t> For if you forgive others their trespasses, your heavenly Father will also forgive you, </a:t>
            </a:r>
          </a:p>
          <a:p>
            <a:r>
              <a:rPr lang="en-US" sz="3000" dirty="0">
                <a:solidFill>
                  <a:srgbClr val="FFFF00"/>
                </a:solidFill>
              </a:rPr>
              <a:t>15</a:t>
            </a:r>
            <a:r>
              <a:rPr lang="en-US" sz="3000" dirty="0">
                <a:solidFill>
                  <a:schemeClr val="bg1"/>
                </a:solidFill>
              </a:rPr>
              <a:t> but if you do not forgive others their trespasses, neither will your Father forgive your trespasses.</a:t>
            </a:r>
          </a:p>
        </p:txBody>
      </p:sp>
    </p:spTree>
    <p:extLst>
      <p:ext uri="{BB962C8B-B14F-4D97-AF65-F5344CB8AC3E}">
        <p14:creationId xmlns:p14="http://schemas.microsoft.com/office/powerpoint/2010/main" val="158065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74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0"/>
            <a:ext cx="12192000" cy="205889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61181"/>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Jesus the master teacher!  He shows us good and bad examples of prayer.</a:t>
            </a:r>
          </a:p>
        </p:txBody>
      </p:sp>
      <p:pic>
        <p:nvPicPr>
          <p:cNvPr id="1026" name="Picture 2" descr="Image result for nonexamples trapezoid">
            <a:extLst>
              <a:ext uri="{FF2B5EF4-FFF2-40B4-BE49-F238E27FC236}">
                <a16:creationId xmlns:a16="http://schemas.microsoft.com/office/drawing/2014/main" id="{4A3261C4-6C65-4320-A2B8-B22A367A58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99"/>
          <a:stretch/>
        </p:blipFill>
        <p:spPr bwMode="auto">
          <a:xfrm>
            <a:off x="1879133" y="2215699"/>
            <a:ext cx="3774543" cy="448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30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58723" y="1434517"/>
            <a:ext cx="12192000" cy="154357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552513" y="1698474"/>
            <a:ext cx="10562049" cy="1015663"/>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How Not to Pray</a:t>
            </a:r>
          </a:p>
        </p:txBody>
      </p:sp>
    </p:spTree>
    <p:extLst>
      <p:ext uri="{BB962C8B-B14F-4D97-AF65-F5344CB8AC3E}">
        <p14:creationId xmlns:p14="http://schemas.microsoft.com/office/powerpoint/2010/main" val="2529962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382</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108</cp:revision>
  <cp:lastPrinted>2018-01-21T14:19:59Z</cp:lastPrinted>
  <dcterms:created xsi:type="dcterms:W3CDTF">2017-07-09T10:25:06Z</dcterms:created>
  <dcterms:modified xsi:type="dcterms:W3CDTF">2018-02-11T14:15:22Z</dcterms:modified>
</cp:coreProperties>
</file>