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75" r:id="rId2"/>
    <p:sldId id="334" r:id="rId3"/>
    <p:sldId id="259" r:id="rId4"/>
    <p:sldId id="333" r:id="rId5"/>
    <p:sldId id="322" r:id="rId6"/>
    <p:sldId id="335" r:id="rId7"/>
    <p:sldId id="336" r:id="rId8"/>
    <p:sldId id="332"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3F00"/>
    <a:srgbClr val="712100"/>
    <a:srgbClr val="EC4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11/26/2017</a:t>
            </a:fld>
            <a:endParaRPr lang="en-US"/>
          </a:p>
        </p:txBody>
      </p:sp>
      <p:sp>
        <p:nvSpPr>
          <p:cNvPr id="4" name="Footer Placeholder 3">
            <a:extLst>
              <a:ext uri="{FF2B5EF4-FFF2-40B4-BE49-F238E27FC236}">
                <a16:creationId xmlns:a16="http://schemas.microsoft.com/office/drawing/2014/main" xmlns=""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E2CBC1-B69D-42FF-8714-A356926C2036}"/>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5" name="Footer Placeholder 4">
            <a:extLst>
              <a:ext uri="{FF2B5EF4-FFF2-40B4-BE49-F238E27FC236}">
                <a16:creationId xmlns:a16="http://schemas.microsoft.com/office/drawing/2014/main" xmlns=""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8CF91E-1953-481F-AD05-A82D61D27877}"/>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5" name="Footer Placeholder 4">
            <a:extLst>
              <a:ext uri="{FF2B5EF4-FFF2-40B4-BE49-F238E27FC236}">
                <a16:creationId xmlns:a16="http://schemas.microsoft.com/office/drawing/2014/main" xmlns=""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2F6D2F-2B35-43FA-9E4E-8D436E4A6689}"/>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5" name="Footer Placeholder 4">
            <a:extLst>
              <a:ext uri="{FF2B5EF4-FFF2-40B4-BE49-F238E27FC236}">
                <a16:creationId xmlns:a16="http://schemas.microsoft.com/office/drawing/2014/main" xmlns=""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290A89-5C8C-49A5-8A58-8341055B2B52}"/>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5" name="Footer Placeholder 4">
            <a:extLst>
              <a:ext uri="{FF2B5EF4-FFF2-40B4-BE49-F238E27FC236}">
                <a16:creationId xmlns:a16="http://schemas.microsoft.com/office/drawing/2014/main" xmlns=""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81F1E3E-39AE-4A5D-84A0-B5D203677DEC}"/>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5" name="Footer Placeholder 4">
            <a:extLst>
              <a:ext uri="{FF2B5EF4-FFF2-40B4-BE49-F238E27FC236}">
                <a16:creationId xmlns:a16="http://schemas.microsoft.com/office/drawing/2014/main" xmlns=""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81FCA2-A746-4EF3-A24B-DC79F4309A44}"/>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6" name="Footer Placeholder 5">
            <a:extLst>
              <a:ext uri="{FF2B5EF4-FFF2-40B4-BE49-F238E27FC236}">
                <a16:creationId xmlns:a16="http://schemas.microsoft.com/office/drawing/2014/main" xmlns=""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2FC124-15BF-4635-9518-5592DD5F8C99}"/>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8" name="Footer Placeholder 7">
            <a:extLst>
              <a:ext uri="{FF2B5EF4-FFF2-40B4-BE49-F238E27FC236}">
                <a16:creationId xmlns:a16="http://schemas.microsoft.com/office/drawing/2014/main" xmlns=""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D25469B-1F9E-47BA-BAE9-B77BFBF90D2F}"/>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4" name="Footer Placeholder 3">
            <a:extLst>
              <a:ext uri="{FF2B5EF4-FFF2-40B4-BE49-F238E27FC236}">
                <a16:creationId xmlns:a16="http://schemas.microsoft.com/office/drawing/2014/main" xmlns=""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EF157D-2F0C-4C8E-9313-718981BFEEAC}"/>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3" name="Footer Placeholder 2">
            <a:extLst>
              <a:ext uri="{FF2B5EF4-FFF2-40B4-BE49-F238E27FC236}">
                <a16:creationId xmlns:a16="http://schemas.microsoft.com/office/drawing/2014/main" xmlns=""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77CE627-5CF9-406C-82DF-6999E08FDA43}"/>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6" name="Footer Placeholder 5">
            <a:extLst>
              <a:ext uri="{FF2B5EF4-FFF2-40B4-BE49-F238E27FC236}">
                <a16:creationId xmlns:a16="http://schemas.microsoft.com/office/drawing/2014/main" xmlns=""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BE0DA64-E594-4768-BDD2-45114C561DDD}"/>
              </a:ext>
            </a:extLst>
          </p:cNvPr>
          <p:cNvSpPr>
            <a:spLocks noGrp="1"/>
          </p:cNvSpPr>
          <p:nvPr>
            <p:ph type="dt" sz="half" idx="10"/>
          </p:nvPr>
        </p:nvSpPr>
        <p:spPr/>
        <p:txBody>
          <a:bodyPr/>
          <a:lstStyle/>
          <a:p>
            <a:fld id="{CB9C7175-54D9-4F3E-A899-3E0E6A19D225}" type="datetimeFigureOut">
              <a:rPr lang="en-US" smtClean="0"/>
              <a:t>11/26/2017</a:t>
            </a:fld>
            <a:endParaRPr lang="en-US"/>
          </a:p>
        </p:txBody>
      </p:sp>
      <p:sp>
        <p:nvSpPr>
          <p:cNvPr id="6" name="Footer Placeholder 5">
            <a:extLst>
              <a:ext uri="{FF2B5EF4-FFF2-40B4-BE49-F238E27FC236}">
                <a16:creationId xmlns:a16="http://schemas.microsoft.com/office/drawing/2014/main" xmlns=""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11/26/2017</a:t>
            </a:fld>
            <a:endParaRPr lang="en-US"/>
          </a:p>
        </p:txBody>
      </p:sp>
      <p:sp>
        <p:nvSpPr>
          <p:cNvPr id="5" name="Footer Placeholder 4">
            <a:extLst>
              <a:ext uri="{FF2B5EF4-FFF2-40B4-BE49-F238E27FC236}">
                <a16:creationId xmlns:a16="http://schemas.microsoft.com/office/drawing/2014/main" xmlns=""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ouse covered in snow&#10;&#10;Description generated with very high confidence">
            <a:extLst>
              <a:ext uri="{FF2B5EF4-FFF2-40B4-BE49-F238E27FC236}">
                <a16:creationId xmlns:a16="http://schemas.microsoft.com/office/drawing/2014/main" xmlns="" id="{E0F0E926-1AB5-4C96-9A3A-C750B6B53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ouse covered in snow&#10;&#10;Description generated with very high confidence">
            <a:extLst>
              <a:ext uri="{FF2B5EF4-FFF2-40B4-BE49-F238E27FC236}">
                <a16:creationId xmlns:a16="http://schemas.microsoft.com/office/drawing/2014/main" xmlns="" id="{85A25037-63B8-41B2-AFE4-0C0EE72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69"/>
            <a:ext cx="12192000" cy="6889669"/>
          </a:xfrm>
          <a:prstGeom prst="rect">
            <a:avLst/>
          </a:prstGeom>
        </p:spPr>
      </p:pic>
      <p:sp>
        <p:nvSpPr>
          <p:cNvPr id="4" name="Rectangle 3">
            <a:extLst>
              <a:ext uri="{FF2B5EF4-FFF2-40B4-BE49-F238E27FC236}">
                <a16:creationId xmlns:a16="http://schemas.microsoft.com/office/drawing/2014/main" xmlns="" id="{7C86FCAA-C26B-4B14-9358-4439D4A0BBAC}"/>
              </a:ext>
            </a:extLst>
          </p:cNvPr>
          <p:cNvSpPr/>
          <p:nvPr/>
        </p:nvSpPr>
        <p:spPr>
          <a:xfrm>
            <a:off x="0" y="-31669"/>
            <a:ext cx="12192000" cy="6889669"/>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Y s IA &#10;L ESBOS &#10;Pergamum &#10;Smyrna &#10;CBIOS &#10;Ephesus &#10;Simoy &#10;Thyatira &#10;Sardis &#10;Philadelphia &#10;Laodice &#10;-SAMOS &#10;PA • OS &#10;Colossae &#10;Miletus ">
            <a:extLst>
              <a:ext uri="{FF2B5EF4-FFF2-40B4-BE49-F238E27FC236}">
                <a16:creationId xmlns:a16="http://schemas.microsoft.com/office/drawing/2014/main" xmlns="" id="{72A9C63C-D847-4D88-B6C4-2EE7225BC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096"/>
            <a:ext cx="12192001" cy="68950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2DD3B3C5-A354-4A20-81FD-94DD13BED648}"/>
              </a:ext>
            </a:extLst>
          </p:cNvPr>
          <p:cNvSpPr txBox="1"/>
          <p:nvPr/>
        </p:nvSpPr>
        <p:spPr>
          <a:xfrm>
            <a:off x="7730836" y="288373"/>
            <a:ext cx="3984152" cy="6740307"/>
          </a:xfrm>
          <a:prstGeom prst="rect">
            <a:avLst/>
          </a:prstGeom>
          <a:noFill/>
        </p:spPr>
        <p:txBody>
          <a:bodyPr wrap="square" rtlCol="0">
            <a:spAutoFit/>
          </a:bodyPr>
          <a:lstStyle/>
          <a:p>
            <a:pPr algn="ctr"/>
            <a:r>
              <a:rPr lang="en-US" sz="3400" dirty="0"/>
              <a:t>The Seven Churches</a:t>
            </a:r>
          </a:p>
          <a:p>
            <a:pPr algn="ctr"/>
            <a:r>
              <a:rPr lang="en-US" sz="3400" dirty="0"/>
              <a:t>in Revelation chapters 2 and 3</a:t>
            </a:r>
          </a:p>
          <a:p>
            <a:pPr algn="ctr"/>
            <a:endParaRPr lang="en-US" sz="3600" dirty="0" smtClean="0"/>
          </a:p>
          <a:p>
            <a:pPr algn="ctr"/>
            <a:endParaRPr lang="en-US" sz="3600" dirty="0"/>
          </a:p>
          <a:p>
            <a:pPr algn="ctr"/>
            <a:endParaRPr lang="en-US" sz="3600" dirty="0" smtClean="0"/>
          </a:p>
          <a:p>
            <a:pPr algn="ctr"/>
            <a:endParaRPr lang="en-US" sz="3600" dirty="0"/>
          </a:p>
          <a:p>
            <a:pPr algn="ctr"/>
            <a:endParaRPr lang="en-US" sz="3600" dirty="0" smtClean="0"/>
          </a:p>
          <a:p>
            <a:pPr algn="ctr"/>
            <a:endParaRPr lang="en-US" sz="3600" dirty="0"/>
          </a:p>
          <a:p>
            <a:pPr algn="ctr"/>
            <a:r>
              <a:rPr lang="en-US" sz="3400" dirty="0"/>
              <a:t>These are within the boarders of modern day Turkey</a:t>
            </a:r>
          </a:p>
        </p:txBody>
      </p:sp>
    </p:spTree>
    <p:extLst>
      <p:ext uri="{BB962C8B-B14F-4D97-AF65-F5344CB8AC3E}">
        <p14:creationId xmlns:p14="http://schemas.microsoft.com/office/powerpoint/2010/main" val="4086815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9341916" cy="646331"/>
          </a:xfrm>
          <a:prstGeom prst="rect">
            <a:avLst/>
          </a:prstGeom>
          <a:noFill/>
        </p:spPr>
        <p:txBody>
          <a:bodyPr wrap="none" rtlCol="0">
            <a:spAutoFit/>
          </a:bodyPr>
          <a:lstStyle/>
          <a:p>
            <a:r>
              <a:rPr lang="en-US" sz="3600" dirty="0">
                <a:solidFill>
                  <a:schemeClr val="bg1"/>
                </a:solidFill>
              </a:rPr>
              <a:t>Revelation 2:1-7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4401205"/>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“To the angel of the church in Ephesus write: ‘The words of him who holds the seven stars in his right hand, who walks among the seven golden lampstands.</a:t>
            </a:r>
          </a:p>
          <a:p>
            <a:r>
              <a:rPr lang="en-US" sz="2800" dirty="0">
                <a:solidFill>
                  <a:srgbClr val="FFFF00"/>
                </a:solidFill>
              </a:rPr>
              <a:t>2</a:t>
            </a:r>
            <a:r>
              <a:rPr lang="en-US" sz="2800" dirty="0">
                <a:solidFill>
                  <a:schemeClr val="bg1"/>
                </a:solidFill>
              </a:rPr>
              <a:t> “‘I know your works, your toil and your patient endurance, and how you cannot bear with those who are evil, but have tested those who call themselves apostles and are not, and found them to be false. </a:t>
            </a:r>
          </a:p>
          <a:p>
            <a:r>
              <a:rPr lang="en-US" sz="2800" dirty="0">
                <a:solidFill>
                  <a:srgbClr val="FFFF00"/>
                </a:solidFill>
              </a:rPr>
              <a:t>3</a:t>
            </a:r>
            <a:r>
              <a:rPr lang="en-US" sz="2800" dirty="0">
                <a:solidFill>
                  <a:schemeClr val="bg1"/>
                </a:solidFill>
              </a:rPr>
              <a:t> I know you are enduring patiently and bearing up for my name's sake, and you have not grown weary. </a:t>
            </a:r>
          </a:p>
          <a:p>
            <a:r>
              <a:rPr lang="en-US" sz="2800" dirty="0">
                <a:solidFill>
                  <a:srgbClr val="FFFF00"/>
                </a:solidFill>
              </a:rPr>
              <a:t>4</a:t>
            </a:r>
            <a:r>
              <a:rPr lang="en-US" sz="2800" dirty="0">
                <a:solidFill>
                  <a:schemeClr val="bg1"/>
                </a:solidFill>
              </a:rPr>
              <a:t> But I have this against you, that you have abandoned the love you had at first. </a:t>
            </a:r>
          </a:p>
        </p:txBody>
      </p:sp>
    </p:spTree>
    <p:extLst>
      <p:ext uri="{BB962C8B-B14F-4D97-AF65-F5344CB8AC3E}">
        <p14:creationId xmlns:p14="http://schemas.microsoft.com/office/powerpoint/2010/main" val="3662714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9341916" cy="646331"/>
          </a:xfrm>
          <a:prstGeom prst="rect">
            <a:avLst/>
          </a:prstGeom>
          <a:noFill/>
        </p:spPr>
        <p:txBody>
          <a:bodyPr wrap="none" rtlCol="0">
            <a:spAutoFit/>
          </a:bodyPr>
          <a:lstStyle/>
          <a:p>
            <a:r>
              <a:rPr lang="en-US" sz="3600" dirty="0">
                <a:solidFill>
                  <a:schemeClr val="bg1"/>
                </a:solidFill>
              </a:rPr>
              <a:t>Revelation 2:1-7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3539430"/>
          </a:xfrm>
          <a:prstGeom prst="rect">
            <a:avLst/>
          </a:prstGeom>
          <a:noFill/>
        </p:spPr>
        <p:txBody>
          <a:bodyPr wrap="square" rtlCol="0">
            <a:spAutoFit/>
          </a:bodyPr>
          <a:lstStyle/>
          <a:p>
            <a:r>
              <a:rPr lang="en-US" sz="2800" dirty="0">
                <a:solidFill>
                  <a:srgbClr val="FFFF00"/>
                </a:solidFill>
              </a:rPr>
              <a:t>5</a:t>
            </a:r>
            <a:r>
              <a:rPr lang="en-US" sz="2800" dirty="0">
                <a:solidFill>
                  <a:schemeClr val="bg1"/>
                </a:solidFill>
              </a:rPr>
              <a:t> Remember therefore from where you have fallen; repent, and do the works you did at first. If not, I will come to you and remove your lampstand from its place, unless you repent. </a:t>
            </a:r>
          </a:p>
          <a:p>
            <a:r>
              <a:rPr lang="en-US" sz="2800" dirty="0">
                <a:solidFill>
                  <a:srgbClr val="FFFF00"/>
                </a:solidFill>
              </a:rPr>
              <a:t>6</a:t>
            </a:r>
            <a:r>
              <a:rPr lang="en-US" sz="2800" dirty="0">
                <a:solidFill>
                  <a:schemeClr val="bg1"/>
                </a:solidFill>
              </a:rPr>
              <a:t> Yet this you have: you hate the works of the Nicolaitans, which I also hate. </a:t>
            </a:r>
          </a:p>
          <a:p>
            <a:r>
              <a:rPr lang="en-US" sz="2800" dirty="0">
                <a:solidFill>
                  <a:srgbClr val="FFFF00"/>
                </a:solidFill>
              </a:rPr>
              <a:t>7</a:t>
            </a:r>
            <a:r>
              <a:rPr lang="en-US" sz="2800" dirty="0">
                <a:solidFill>
                  <a:schemeClr val="bg1"/>
                </a:solidFill>
              </a:rPr>
              <a:t> He who has an ear, let him hear what the Spirit says to the churches. To the one who conquers I will grant to eat of the tree of life, which is in the paradise of God.’</a:t>
            </a:r>
          </a:p>
        </p:txBody>
      </p:sp>
    </p:spTree>
    <p:extLst>
      <p:ext uri="{BB962C8B-B14F-4D97-AF65-F5344CB8AC3E}">
        <p14:creationId xmlns:p14="http://schemas.microsoft.com/office/powerpoint/2010/main" val="271998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ouse covered in snow&#10;&#10;Description generated with very high confidence">
            <a:extLst>
              <a:ext uri="{FF2B5EF4-FFF2-40B4-BE49-F238E27FC236}">
                <a16:creationId xmlns:a16="http://schemas.microsoft.com/office/drawing/2014/main" xmlns="" id="{85A25037-63B8-41B2-AFE4-0C0EE72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69"/>
            <a:ext cx="12192000" cy="6889669"/>
          </a:xfrm>
          <a:prstGeom prst="rect">
            <a:avLst/>
          </a:prstGeom>
        </p:spPr>
      </p:pic>
      <p:sp>
        <p:nvSpPr>
          <p:cNvPr id="4" name="Rectangle 3">
            <a:extLst>
              <a:ext uri="{FF2B5EF4-FFF2-40B4-BE49-F238E27FC236}">
                <a16:creationId xmlns:a16="http://schemas.microsoft.com/office/drawing/2014/main" xmlns="" id="{7C86FCAA-C26B-4B14-9358-4439D4A0BBAC}"/>
              </a:ext>
            </a:extLst>
          </p:cNvPr>
          <p:cNvSpPr/>
          <p:nvPr/>
        </p:nvSpPr>
        <p:spPr>
          <a:xfrm>
            <a:off x="0" y="-31669"/>
            <a:ext cx="12192000" cy="6889669"/>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2DD3B3C5-A354-4A20-81FD-94DD13BED648}"/>
              </a:ext>
            </a:extLst>
          </p:cNvPr>
          <p:cNvSpPr txBox="1"/>
          <p:nvPr/>
        </p:nvSpPr>
        <p:spPr>
          <a:xfrm>
            <a:off x="0" y="480060"/>
            <a:ext cx="12192000" cy="707886"/>
          </a:xfrm>
          <a:prstGeom prst="rect">
            <a:avLst/>
          </a:prstGeom>
          <a:solidFill>
            <a:schemeClr val="bg1"/>
          </a:solidFill>
        </p:spPr>
        <p:txBody>
          <a:bodyPr wrap="square" rtlCol="0">
            <a:spAutoFit/>
          </a:bodyPr>
          <a:lstStyle/>
          <a:p>
            <a:pPr algn="ctr"/>
            <a:r>
              <a:rPr lang="en-US" sz="4000" b="1" dirty="0"/>
              <a:t>What’s Good about the Church @ Ephesus? (</a:t>
            </a:r>
            <a:r>
              <a:rPr lang="en-US" sz="4000" b="1" dirty="0" err="1"/>
              <a:t>vss</a:t>
            </a:r>
            <a:r>
              <a:rPr lang="en-US" sz="4000" b="1" dirty="0"/>
              <a:t> 1-3,6)</a:t>
            </a:r>
          </a:p>
        </p:txBody>
      </p:sp>
      <p:sp>
        <p:nvSpPr>
          <p:cNvPr id="11" name="TextBox 10">
            <a:extLst>
              <a:ext uri="{FF2B5EF4-FFF2-40B4-BE49-F238E27FC236}">
                <a16:creationId xmlns:a16="http://schemas.microsoft.com/office/drawing/2014/main" xmlns="" id="{1F234362-A033-4E2D-8C47-B435F020A3BF}"/>
              </a:ext>
            </a:extLst>
          </p:cNvPr>
          <p:cNvSpPr txBox="1"/>
          <p:nvPr/>
        </p:nvSpPr>
        <p:spPr>
          <a:xfrm>
            <a:off x="327170" y="1688074"/>
            <a:ext cx="11237976" cy="2862322"/>
          </a:xfrm>
          <a:prstGeom prst="rect">
            <a:avLst/>
          </a:prstGeom>
          <a:noFill/>
        </p:spPr>
        <p:txBody>
          <a:bodyPr wrap="square" rtlCol="0">
            <a:spAutoFit/>
          </a:bodyPr>
          <a:lstStyle/>
          <a:p>
            <a:r>
              <a:rPr lang="en-US" sz="3600" dirty="0">
                <a:solidFill>
                  <a:schemeClr val="bg1"/>
                </a:solidFill>
              </a:rPr>
              <a:t>* They </a:t>
            </a:r>
            <a:r>
              <a:rPr lang="en-US" sz="3600" u="sng" dirty="0">
                <a:solidFill>
                  <a:srgbClr val="FFFF00"/>
                </a:solidFill>
              </a:rPr>
              <a:t>work hard </a:t>
            </a:r>
            <a:r>
              <a:rPr lang="en-US" sz="3600" dirty="0">
                <a:solidFill>
                  <a:schemeClr val="bg1"/>
                </a:solidFill>
              </a:rPr>
              <a:t>(vs 2)</a:t>
            </a:r>
          </a:p>
          <a:p>
            <a:r>
              <a:rPr lang="en-US" sz="3600" dirty="0">
                <a:solidFill>
                  <a:schemeClr val="bg1"/>
                </a:solidFill>
              </a:rPr>
              <a:t>* They </a:t>
            </a:r>
            <a:r>
              <a:rPr lang="en-US" sz="3600" u="sng" dirty="0">
                <a:solidFill>
                  <a:srgbClr val="FFFF00"/>
                </a:solidFill>
              </a:rPr>
              <a:t>persevere</a:t>
            </a:r>
            <a:r>
              <a:rPr lang="en-US" sz="3600" dirty="0">
                <a:solidFill>
                  <a:schemeClr val="bg1"/>
                </a:solidFill>
              </a:rPr>
              <a:t> in tough times (vs 2,3)</a:t>
            </a:r>
          </a:p>
          <a:p>
            <a:r>
              <a:rPr lang="en-US" sz="3600" dirty="0">
                <a:solidFill>
                  <a:schemeClr val="bg1"/>
                </a:solidFill>
              </a:rPr>
              <a:t>* They don’t </a:t>
            </a:r>
            <a:r>
              <a:rPr lang="en-US" sz="3600" u="sng" dirty="0">
                <a:solidFill>
                  <a:srgbClr val="FFFF00"/>
                </a:solidFill>
              </a:rPr>
              <a:t>tolerant evil </a:t>
            </a:r>
            <a:r>
              <a:rPr lang="en-US" sz="3600" dirty="0">
                <a:solidFill>
                  <a:schemeClr val="bg1"/>
                </a:solidFill>
              </a:rPr>
              <a:t>in the church (vs 2)</a:t>
            </a:r>
          </a:p>
          <a:p>
            <a:r>
              <a:rPr lang="en-US" sz="3600" dirty="0">
                <a:solidFill>
                  <a:schemeClr val="bg1"/>
                </a:solidFill>
              </a:rPr>
              <a:t>* They are </a:t>
            </a:r>
            <a:r>
              <a:rPr lang="en-US" sz="3600" u="sng" dirty="0">
                <a:solidFill>
                  <a:srgbClr val="FFFF00"/>
                </a:solidFill>
              </a:rPr>
              <a:t>spiritually discerning </a:t>
            </a:r>
            <a:r>
              <a:rPr lang="en-US" sz="3600" dirty="0">
                <a:solidFill>
                  <a:schemeClr val="bg1"/>
                </a:solidFill>
              </a:rPr>
              <a:t>(vs 2)</a:t>
            </a:r>
          </a:p>
          <a:p>
            <a:r>
              <a:rPr lang="en-US" sz="3600" dirty="0">
                <a:solidFill>
                  <a:schemeClr val="bg1"/>
                </a:solidFill>
              </a:rPr>
              <a:t>* They would </a:t>
            </a:r>
            <a:r>
              <a:rPr lang="en-US" sz="3600" u="sng" dirty="0">
                <a:solidFill>
                  <a:srgbClr val="FFFF00"/>
                </a:solidFill>
              </a:rPr>
              <a:t>not compromise </a:t>
            </a:r>
            <a:r>
              <a:rPr lang="en-US" sz="3600" dirty="0">
                <a:solidFill>
                  <a:schemeClr val="bg1"/>
                </a:solidFill>
              </a:rPr>
              <a:t>with the culture (vs 6)</a:t>
            </a:r>
          </a:p>
        </p:txBody>
      </p:sp>
    </p:spTree>
    <p:extLst>
      <p:ext uri="{BB962C8B-B14F-4D97-AF65-F5344CB8AC3E}">
        <p14:creationId xmlns:p14="http://schemas.microsoft.com/office/powerpoint/2010/main" val="2565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ouse covered in snow&#10;&#10;Description generated with very high confidence">
            <a:extLst>
              <a:ext uri="{FF2B5EF4-FFF2-40B4-BE49-F238E27FC236}">
                <a16:creationId xmlns:a16="http://schemas.microsoft.com/office/drawing/2014/main" xmlns="" id="{85A25037-63B8-41B2-AFE4-0C0EE72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69"/>
            <a:ext cx="12192000" cy="6889669"/>
          </a:xfrm>
          <a:prstGeom prst="rect">
            <a:avLst/>
          </a:prstGeom>
        </p:spPr>
      </p:pic>
      <p:sp>
        <p:nvSpPr>
          <p:cNvPr id="4" name="Rectangle 3">
            <a:extLst>
              <a:ext uri="{FF2B5EF4-FFF2-40B4-BE49-F238E27FC236}">
                <a16:creationId xmlns:a16="http://schemas.microsoft.com/office/drawing/2014/main" xmlns="" id="{7C86FCAA-C26B-4B14-9358-4439D4A0BBAC}"/>
              </a:ext>
            </a:extLst>
          </p:cNvPr>
          <p:cNvSpPr/>
          <p:nvPr/>
        </p:nvSpPr>
        <p:spPr>
          <a:xfrm>
            <a:off x="0" y="-31669"/>
            <a:ext cx="12192000" cy="6889669"/>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2DD3B3C5-A354-4A20-81FD-94DD13BED648}"/>
              </a:ext>
            </a:extLst>
          </p:cNvPr>
          <p:cNvSpPr txBox="1"/>
          <p:nvPr/>
        </p:nvSpPr>
        <p:spPr>
          <a:xfrm>
            <a:off x="0" y="480060"/>
            <a:ext cx="12192000" cy="707886"/>
          </a:xfrm>
          <a:prstGeom prst="rect">
            <a:avLst/>
          </a:prstGeom>
          <a:solidFill>
            <a:schemeClr val="bg1"/>
          </a:solidFill>
        </p:spPr>
        <p:txBody>
          <a:bodyPr wrap="square" rtlCol="0">
            <a:spAutoFit/>
          </a:bodyPr>
          <a:lstStyle/>
          <a:p>
            <a:pPr algn="ctr"/>
            <a:r>
              <a:rPr lang="en-US" sz="4000" b="1" dirty="0"/>
              <a:t>What’s Wrong with the Church @ Ephesus? (vs 4)</a:t>
            </a:r>
          </a:p>
        </p:txBody>
      </p:sp>
      <p:sp>
        <p:nvSpPr>
          <p:cNvPr id="11" name="TextBox 10">
            <a:extLst>
              <a:ext uri="{FF2B5EF4-FFF2-40B4-BE49-F238E27FC236}">
                <a16:creationId xmlns:a16="http://schemas.microsoft.com/office/drawing/2014/main" xmlns="" id="{1F234362-A033-4E2D-8C47-B435F020A3BF}"/>
              </a:ext>
            </a:extLst>
          </p:cNvPr>
          <p:cNvSpPr txBox="1"/>
          <p:nvPr/>
        </p:nvSpPr>
        <p:spPr>
          <a:xfrm>
            <a:off x="1300294" y="2552140"/>
            <a:ext cx="9279622" cy="707886"/>
          </a:xfrm>
          <a:prstGeom prst="rect">
            <a:avLst/>
          </a:prstGeom>
          <a:noFill/>
        </p:spPr>
        <p:txBody>
          <a:bodyPr wrap="square" rtlCol="0">
            <a:spAutoFit/>
          </a:bodyPr>
          <a:lstStyle/>
          <a:p>
            <a:r>
              <a:rPr lang="en-US" sz="4000" dirty="0">
                <a:solidFill>
                  <a:schemeClr val="bg1"/>
                </a:solidFill>
              </a:rPr>
              <a:t>* They Have </a:t>
            </a:r>
            <a:r>
              <a:rPr lang="en-US" sz="4000" u="sng" dirty="0">
                <a:solidFill>
                  <a:srgbClr val="FFFF00"/>
                </a:solidFill>
              </a:rPr>
              <a:t>Lost the Love</a:t>
            </a:r>
            <a:r>
              <a:rPr lang="en-US" sz="4000" dirty="0">
                <a:solidFill>
                  <a:schemeClr val="bg1"/>
                </a:solidFill>
              </a:rPr>
              <a:t> They had at First </a:t>
            </a:r>
          </a:p>
        </p:txBody>
      </p:sp>
    </p:spTree>
    <p:extLst>
      <p:ext uri="{BB962C8B-B14F-4D97-AF65-F5344CB8AC3E}">
        <p14:creationId xmlns:p14="http://schemas.microsoft.com/office/powerpoint/2010/main" val="34758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ouse covered in snow&#10;&#10;Description generated with very high confidence">
            <a:extLst>
              <a:ext uri="{FF2B5EF4-FFF2-40B4-BE49-F238E27FC236}">
                <a16:creationId xmlns:a16="http://schemas.microsoft.com/office/drawing/2014/main" xmlns="" id="{85A25037-63B8-41B2-AFE4-0C0EE72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69"/>
            <a:ext cx="12192000" cy="6889669"/>
          </a:xfrm>
          <a:prstGeom prst="rect">
            <a:avLst/>
          </a:prstGeom>
        </p:spPr>
      </p:pic>
      <p:sp>
        <p:nvSpPr>
          <p:cNvPr id="4" name="Rectangle 3">
            <a:extLst>
              <a:ext uri="{FF2B5EF4-FFF2-40B4-BE49-F238E27FC236}">
                <a16:creationId xmlns:a16="http://schemas.microsoft.com/office/drawing/2014/main" xmlns="" id="{7C86FCAA-C26B-4B14-9358-4439D4A0BBAC}"/>
              </a:ext>
            </a:extLst>
          </p:cNvPr>
          <p:cNvSpPr/>
          <p:nvPr/>
        </p:nvSpPr>
        <p:spPr>
          <a:xfrm>
            <a:off x="0" y="-31669"/>
            <a:ext cx="12192000" cy="6889669"/>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2DD3B3C5-A354-4A20-81FD-94DD13BED648}"/>
              </a:ext>
            </a:extLst>
          </p:cNvPr>
          <p:cNvSpPr txBox="1"/>
          <p:nvPr/>
        </p:nvSpPr>
        <p:spPr>
          <a:xfrm>
            <a:off x="0" y="480060"/>
            <a:ext cx="12192000" cy="707886"/>
          </a:xfrm>
          <a:prstGeom prst="rect">
            <a:avLst/>
          </a:prstGeom>
          <a:solidFill>
            <a:schemeClr val="bg1"/>
          </a:solidFill>
        </p:spPr>
        <p:txBody>
          <a:bodyPr wrap="square" rtlCol="0">
            <a:spAutoFit/>
          </a:bodyPr>
          <a:lstStyle/>
          <a:p>
            <a:pPr algn="ctr"/>
            <a:r>
              <a:rPr lang="en-US" sz="4000" b="1" dirty="0"/>
              <a:t>What’s the Remedy for the Church @ Ephesus? (</a:t>
            </a:r>
            <a:r>
              <a:rPr lang="en-US" sz="4000" b="1" dirty="0" err="1"/>
              <a:t>vss</a:t>
            </a:r>
            <a:r>
              <a:rPr lang="en-US" sz="4000" b="1" dirty="0"/>
              <a:t> 5,7)</a:t>
            </a:r>
          </a:p>
        </p:txBody>
      </p:sp>
      <p:sp>
        <p:nvSpPr>
          <p:cNvPr id="11" name="TextBox 10">
            <a:extLst>
              <a:ext uri="{FF2B5EF4-FFF2-40B4-BE49-F238E27FC236}">
                <a16:creationId xmlns:a16="http://schemas.microsoft.com/office/drawing/2014/main" xmlns="" id="{1F234362-A033-4E2D-8C47-B435F020A3BF}"/>
              </a:ext>
            </a:extLst>
          </p:cNvPr>
          <p:cNvSpPr txBox="1"/>
          <p:nvPr/>
        </p:nvSpPr>
        <p:spPr>
          <a:xfrm>
            <a:off x="1300294" y="2552140"/>
            <a:ext cx="9279622" cy="707886"/>
          </a:xfrm>
          <a:prstGeom prst="rect">
            <a:avLst/>
          </a:prstGeom>
          <a:noFill/>
        </p:spPr>
        <p:txBody>
          <a:bodyPr wrap="square" rtlCol="0">
            <a:spAutoFit/>
          </a:bodyPr>
          <a:lstStyle/>
          <a:p>
            <a:r>
              <a:rPr lang="en-US" sz="4000" dirty="0">
                <a:solidFill>
                  <a:schemeClr val="bg1"/>
                </a:solidFill>
              </a:rPr>
              <a:t>* </a:t>
            </a:r>
            <a:r>
              <a:rPr lang="en-US" sz="4000" u="sng" dirty="0">
                <a:solidFill>
                  <a:srgbClr val="FFFF00"/>
                </a:solidFill>
              </a:rPr>
              <a:t>Remember</a:t>
            </a:r>
            <a:r>
              <a:rPr lang="en-US" sz="4000" dirty="0">
                <a:solidFill>
                  <a:schemeClr val="bg1"/>
                </a:solidFill>
              </a:rPr>
              <a:t>, </a:t>
            </a:r>
            <a:r>
              <a:rPr lang="en-US" sz="4000" u="sng" dirty="0">
                <a:solidFill>
                  <a:srgbClr val="FFFF00"/>
                </a:solidFill>
              </a:rPr>
              <a:t>Repent</a:t>
            </a:r>
            <a:r>
              <a:rPr lang="en-US" sz="4000" dirty="0">
                <a:solidFill>
                  <a:schemeClr val="bg1"/>
                </a:solidFill>
              </a:rPr>
              <a:t>, </a:t>
            </a:r>
            <a:r>
              <a:rPr lang="en-US" sz="4000" u="sng" dirty="0">
                <a:solidFill>
                  <a:srgbClr val="FFFF00"/>
                </a:solidFill>
              </a:rPr>
              <a:t>Repeat</a:t>
            </a:r>
          </a:p>
        </p:txBody>
      </p:sp>
    </p:spTree>
    <p:extLst>
      <p:ext uri="{BB962C8B-B14F-4D97-AF65-F5344CB8AC3E}">
        <p14:creationId xmlns:p14="http://schemas.microsoft.com/office/powerpoint/2010/main" val="4970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ouse covered in snow&#10;&#10;Description generated with very high confidence">
            <a:extLst>
              <a:ext uri="{FF2B5EF4-FFF2-40B4-BE49-F238E27FC236}">
                <a16:creationId xmlns:a16="http://schemas.microsoft.com/office/drawing/2014/main" xmlns="" id="{E0F0E926-1AB5-4C96-9A3A-C750B6B53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8190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359</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videoteam</cp:lastModifiedBy>
  <cp:revision>88</cp:revision>
  <cp:lastPrinted>2017-11-26T14:02:20Z</cp:lastPrinted>
  <dcterms:created xsi:type="dcterms:W3CDTF">2017-07-09T10:25:06Z</dcterms:created>
  <dcterms:modified xsi:type="dcterms:W3CDTF">2017-11-26T14:11:31Z</dcterms:modified>
</cp:coreProperties>
</file>