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75" r:id="rId2"/>
    <p:sldId id="259" r:id="rId3"/>
    <p:sldId id="314" r:id="rId4"/>
    <p:sldId id="317" r:id="rId5"/>
    <p:sldId id="326" r:id="rId6"/>
    <p:sldId id="322" r:id="rId7"/>
    <p:sldId id="324" r:id="rId8"/>
    <p:sldId id="325" r:id="rId9"/>
    <p:sldId id="313" r:id="rId10"/>
    <p:sldId id="315" r:id="rId11"/>
    <p:sldId id="318" r:id="rId12"/>
    <p:sldId id="319" r:id="rId13"/>
    <p:sldId id="329" r:id="rId14"/>
    <p:sldId id="330" r:id="rId15"/>
    <p:sldId id="328" r:id="rId16"/>
    <p:sldId id="320" r:id="rId17"/>
    <p:sldId id="321" r:id="rId18"/>
    <p:sldId id="29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11/12/2017</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11/12/2017</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11/12/2017</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microphone&#10;&#10;Description generated with very high confidence">
            <a:extLst>
              <a:ext uri="{FF2B5EF4-FFF2-40B4-BE49-F238E27FC236}">
                <a16:creationId xmlns:a16="http://schemas.microsoft.com/office/drawing/2014/main" id="{E64F8932-9B6C-4D57-A447-F51299F93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948283" cy="646331"/>
          </a:xfrm>
          <a:prstGeom prst="rect">
            <a:avLst/>
          </a:prstGeom>
          <a:noFill/>
        </p:spPr>
        <p:txBody>
          <a:bodyPr wrap="none" rtlCol="0">
            <a:spAutoFit/>
          </a:bodyPr>
          <a:lstStyle/>
          <a:p>
            <a:r>
              <a:rPr lang="en-US" sz="3600" dirty="0">
                <a:solidFill>
                  <a:schemeClr val="bg1"/>
                </a:solidFill>
              </a:rPr>
              <a:t>Psalm 100:1-5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116036"/>
            <a:ext cx="10761784" cy="5262979"/>
          </a:xfrm>
          <a:prstGeom prst="rect">
            <a:avLst/>
          </a:prstGeom>
          <a:noFill/>
        </p:spPr>
        <p:txBody>
          <a:bodyPr wrap="square" rtlCol="0">
            <a:spAutoFit/>
          </a:bodyPr>
          <a:lstStyle/>
          <a:p>
            <a:r>
              <a:rPr lang="en-US" sz="2800" dirty="0">
                <a:solidFill>
                  <a:srgbClr val="FFFF00"/>
                </a:solidFill>
              </a:rPr>
              <a:t>1</a:t>
            </a:r>
            <a:r>
              <a:rPr lang="en-US" sz="2800" dirty="0">
                <a:solidFill>
                  <a:schemeClr val="bg1"/>
                </a:solidFill>
              </a:rPr>
              <a:t>  </a:t>
            </a:r>
            <a:r>
              <a:rPr lang="en-US" sz="2800" dirty="0">
                <a:solidFill>
                  <a:srgbClr val="FF0000"/>
                </a:solidFill>
              </a:rPr>
              <a:t>Make a joyful noise to the Lord, all the earth!</a:t>
            </a:r>
          </a:p>
          <a:p>
            <a:r>
              <a:rPr lang="en-US" sz="2800" dirty="0">
                <a:solidFill>
                  <a:srgbClr val="FFFF00"/>
                </a:solidFill>
              </a:rPr>
              <a:t>2</a:t>
            </a:r>
            <a:r>
              <a:rPr lang="en-US" sz="2800" dirty="0">
                <a:solidFill>
                  <a:schemeClr val="bg1"/>
                </a:solidFill>
              </a:rPr>
              <a:t>  </a:t>
            </a:r>
            <a:r>
              <a:rPr lang="en-US" sz="2800" dirty="0">
                <a:solidFill>
                  <a:srgbClr val="FF0000"/>
                </a:solidFill>
              </a:rPr>
              <a:t>Serve the Lord with gladness!</a:t>
            </a:r>
          </a:p>
          <a:p>
            <a:r>
              <a:rPr lang="en-US" sz="2800" dirty="0">
                <a:solidFill>
                  <a:srgbClr val="FF0000"/>
                </a:solidFill>
              </a:rPr>
              <a:t>    Come into his presence with singing!</a:t>
            </a:r>
          </a:p>
          <a:p>
            <a:r>
              <a:rPr lang="en-US" sz="2800" dirty="0">
                <a:solidFill>
                  <a:srgbClr val="FFFF00"/>
                </a:solidFill>
              </a:rPr>
              <a:t>3</a:t>
            </a:r>
            <a:r>
              <a:rPr lang="en-US" sz="2800" dirty="0">
                <a:solidFill>
                  <a:schemeClr val="bg1"/>
                </a:solidFill>
              </a:rPr>
              <a:t> </a:t>
            </a:r>
            <a:r>
              <a:rPr lang="en-US" sz="2800" dirty="0">
                <a:solidFill>
                  <a:srgbClr val="00B0F0"/>
                </a:solidFill>
              </a:rPr>
              <a:t>Know that the Lord, he is God!</a:t>
            </a:r>
          </a:p>
          <a:p>
            <a:r>
              <a:rPr lang="en-US" sz="2800" dirty="0">
                <a:solidFill>
                  <a:srgbClr val="00B0F0"/>
                </a:solidFill>
              </a:rPr>
              <a:t>    It is he who made us, and we are his;</a:t>
            </a:r>
          </a:p>
          <a:p>
            <a:r>
              <a:rPr lang="en-US" sz="2800" dirty="0">
                <a:solidFill>
                  <a:srgbClr val="00B0F0"/>
                </a:solidFill>
              </a:rPr>
              <a:t>    we are his people, and the sheep of his pasture.</a:t>
            </a:r>
          </a:p>
          <a:p>
            <a:r>
              <a:rPr lang="en-US" sz="2800" dirty="0">
                <a:solidFill>
                  <a:srgbClr val="FFFF00"/>
                </a:solidFill>
              </a:rPr>
              <a:t>4</a:t>
            </a:r>
            <a:r>
              <a:rPr lang="en-US" sz="2800" dirty="0">
                <a:solidFill>
                  <a:schemeClr val="bg1"/>
                </a:solidFill>
              </a:rPr>
              <a:t> </a:t>
            </a:r>
            <a:r>
              <a:rPr lang="en-US" sz="2800" dirty="0">
                <a:solidFill>
                  <a:srgbClr val="FF0000"/>
                </a:solidFill>
              </a:rPr>
              <a:t>Enter his gates with thanksgiving,</a:t>
            </a:r>
          </a:p>
          <a:p>
            <a:r>
              <a:rPr lang="en-US" sz="2800" dirty="0">
                <a:solidFill>
                  <a:srgbClr val="FF0000"/>
                </a:solidFill>
              </a:rPr>
              <a:t>    and his courts with praise!</a:t>
            </a:r>
          </a:p>
          <a:p>
            <a:r>
              <a:rPr lang="en-US" sz="2800" dirty="0">
                <a:solidFill>
                  <a:srgbClr val="FF0000"/>
                </a:solidFill>
              </a:rPr>
              <a:t>    Give thanks to him; bless his name!</a:t>
            </a:r>
          </a:p>
          <a:p>
            <a:r>
              <a:rPr lang="en-US" sz="2800" dirty="0">
                <a:solidFill>
                  <a:srgbClr val="FFFF00"/>
                </a:solidFill>
              </a:rPr>
              <a:t>5</a:t>
            </a:r>
            <a:r>
              <a:rPr lang="en-US" sz="2800" dirty="0">
                <a:solidFill>
                  <a:schemeClr val="bg1"/>
                </a:solidFill>
              </a:rPr>
              <a:t> </a:t>
            </a:r>
            <a:r>
              <a:rPr lang="en-US" sz="2800" dirty="0">
                <a:solidFill>
                  <a:srgbClr val="00B0F0"/>
                </a:solidFill>
              </a:rPr>
              <a:t>For the Lord is good;</a:t>
            </a:r>
          </a:p>
          <a:p>
            <a:r>
              <a:rPr lang="en-US" sz="2800" dirty="0">
                <a:solidFill>
                  <a:srgbClr val="00B0F0"/>
                </a:solidFill>
              </a:rPr>
              <a:t>    his steadfast love endures forever,</a:t>
            </a:r>
          </a:p>
          <a:p>
            <a:r>
              <a:rPr lang="en-US" sz="2800" dirty="0">
                <a:solidFill>
                  <a:srgbClr val="00B0F0"/>
                </a:solidFill>
              </a:rPr>
              <a:t>    and his faithfulness to all generations.</a:t>
            </a:r>
          </a:p>
        </p:txBody>
      </p:sp>
      <p:sp>
        <p:nvSpPr>
          <p:cNvPr id="6" name="TextBox 5">
            <a:extLst>
              <a:ext uri="{FF2B5EF4-FFF2-40B4-BE49-F238E27FC236}">
                <a16:creationId xmlns:a16="http://schemas.microsoft.com/office/drawing/2014/main" id="{39066FFC-2496-4944-AAB4-32041A2EC89C}"/>
              </a:ext>
            </a:extLst>
          </p:cNvPr>
          <p:cNvSpPr txBox="1"/>
          <p:nvPr/>
        </p:nvSpPr>
        <p:spPr>
          <a:xfrm>
            <a:off x="7474226" y="1891288"/>
            <a:ext cx="4314805" cy="954107"/>
          </a:xfrm>
          <a:prstGeom prst="rect">
            <a:avLst/>
          </a:prstGeom>
          <a:noFill/>
          <a:ln>
            <a:solidFill>
              <a:srgbClr val="FFFF00"/>
            </a:solidFill>
          </a:ln>
        </p:spPr>
        <p:txBody>
          <a:bodyPr wrap="square" rtlCol="0">
            <a:spAutoFit/>
          </a:bodyPr>
          <a:lstStyle/>
          <a:p>
            <a:r>
              <a:rPr lang="en-US" sz="2800" dirty="0">
                <a:solidFill>
                  <a:srgbClr val="FF0000"/>
                </a:solidFill>
              </a:rPr>
              <a:t>Red = Heart / Feeling</a:t>
            </a:r>
          </a:p>
          <a:p>
            <a:r>
              <a:rPr lang="en-US" sz="2800" dirty="0">
                <a:solidFill>
                  <a:srgbClr val="00B0F0"/>
                </a:solidFill>
              </a:rPr>
              <a:t>Blue = Head / Knowing</a:t>
            </a:r>
          </a:p>
        </p:txBody>
      </p:sp>
    </p:spTree>
    <p:extLst>
      <p:ext uri="{BB962C8B-B14F-4D97-AF65-F5344CB8AC3E}">
        <p14:creationId xmlns:p14="http://schemas.microsoft.com/office/powerpoint/2010/main" val="355946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7" name="TextBox 6">
            <a:extLst>
              <a:ext uri="{FF2B5EF4-FFF2-40B4-BE49-F238E27FC236}">
                <a16:creationId xmlns:a16="http://schemas.microsoft.com/office/drawing/2014/main" id="{51B6A4B3-C795-4962-9283-760CEE391504}"/>
              </a:ext>
            </a:extLst>
          </p:cNvPr>
          <p:cNvSpPr txBox="1"/>
          <p:nvPr/>
        </p:nvSpPr>
        <p:spPr>
          <a:xfrm>
            <a:off x="4678017" y="1116036"/>
            <a:ext cx="6773084" cy="523220"/>
          </a:xfrm>
          <a:prstGeom prst="rect">
            <a:avLst/>
          </a:prstGeom>
          <a:noFill/>
        </p:spPr>
        <p:txBody>
          <a:bodyPr wrap="square" rtlCol="0">
            <a:spAutoFit/>
          </a:bodyPr>
          <a:lstStyle/>
          <a:p>
            <a:r>
              <a:rPr lang="en-US" sz="2800" dirty="0">
                <a:solidFill>
                  <a:schemeClr val="bg1"/>
                </a:solidFill>
              </a:rPr>
              <a:t>.</a:t>
            </a:r>
          </a:p>
        </p:txBody>
      </p:sp>
      <p:sp>
        <p:nvSpPr>
          <p:cNvPr id="11" name="TextBox 10">
            <a:extLst>
              <a:ext uri="{FF2B5EF4-FFF2-40B4-BE49-F238E27FC236}">
                <a16:creationId xmlns:a16="http://schemas.microsoft.com/office/drawing/2014/main" id="{2AD07C3B-2542-4D8D-AD3B-5A14890FA05C}"/>
              </a:ext>
            </a:extLst>
          </p:cNvPr>
          <p:cNvSpPr txBox="1"/>
          <p:nvPr/>
        </p:nvSpPr>
        <p:spPr>
          <a:xfrm>
            <a:off x="4201005" y="228141"/>
            <a:ext cx="7210405" cy="6124754"/>
          </a:xfrm>
          <a:prstGeom prst="rect">
            <a:avLst/>
          </a:prstGeom>
          <a:noFill/>
        </p:spPr>
        <p:txBody>
          <a:bodyPr wrap="square" rtlCol="0">
            <a:spAutoFit/>
          </a:bodyPr>
          <a:lstStyle/>
          <a:p>
            <a:r>
              <a:rPr lang="en-US" sz="2800" dirty="0">
                <a:solidFill>
                  <a:schemeClr val="bg1"/>
                </a:solidFill>
              </a:rPr>
              <a:t>“Worship must be vital and real in the heart, and worship must rest on a true perception of God. There must be spirit and there must be truth. . . </a:t>
            </a:r>
            <a:r>
              <a:rPr lang="en-US" sz="2800" dirty="0">
                <a:solidFill>
                  <a:srgbClr val="FFFF00"/>
                </a:solidFill>
              </a:rPr>
              <a:t>. Truth without emotion produces dead orthodoxy and a church full (or half-full) of artificial admirers </a:t>
            </a:r>
            <a:r>
              <a:rPr lang="en-US" sz="2800" dirty="0">
                <a:solidFill>
                  <a:schemeClr val="bg1"/>
                </a:solidFill>
              </a:rPr>
              <a:t>. . . . On the other hand, </a:t>
            </a:r>
            <a:r>
              <a:rPr lang="en-US" sz="2800" dirty="0">
                <a:solidFill>
                  <a:srgbClr val="FFFF00"/>
                </a:solidFill>
              </a:rPr>
              <a:t>emotion without truth produces empty frenzy and cultivates shallow people who refuse the discipline of rigorous thought</a:t>
            </a:r>
            <a:r>
              <a:rPr lang="en-US" sz="2800" dirty="0">
                <a:solidFill>
                  <a:schemeClr val="bg1"/>
                </a:solidFill>
              </a:rPr>
              <a:t>. But true worship comes from people who are deeply emotional and who love deep and sound doctrine. </a:t>
            </a:r>
            <a:r>
              <a:rPr lang="en-US" sz="2800" dirty="0">
                <a:solidFill>
                  <a:srgbClr val="FFFF00"/>
                </a:solidFill>
              </a:rPr>
              <a:t>Strong affections for God rooted in truth are the bone and marrow of biblical worship.</a:t>
            </a:r>
            <a:r>
              <a:rPr lang="en-US" sz="2800" dirty="0">
                <a:solidFill>
                  <a:schemeClr val="bg1"/>
                </a:solidFill>
              </a:rPr>
              <a:t>”</a:t>
            </a:r>
          </a:p>
          <a:p>
            <a:r>
              <a:rPr lang="en-US" sz="2800" dirty="0">
                <a:solidFill>
                  <a:schemeClr val="bg1"/>
                </a:solidFill>
              </a:rPr>
              <a:t>Desiring God pages 81–82</a:t>
            </a:r>
            <a:endParaRPr lang="en-US" sz="4000" dirty="0">
              <a:solidFill>
                <a:schemeClr val="bg1"/>
              </a:solidFill>
            </a:endParaRPr>
          </a:p>
        </p:txBody>
      </p:sp>
    </p:spTree>
    <p:extLst>
      <p:ext uri="{BB962C8B-B14F-4D97-AF65-F5344CB8AC3E}">
        <p14:creationId xmlns:p14="http://schemas.microsoft.com/office/powerpoint/2010/main" val="221290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7" name="TextBox 6">
            <a:extLst>
              <a:ext uri="{FF2B5EF4-FFF2-40B4-BE49-F238E27FC236}">
                <a16:creationId xmlns:a16="http://schemas.microsoft.com/office/drawing/2014/main" id="{51B6A4B3-C795-4962-9283-760CEE391504}"/>
              </a:ext>
            </a:extLst>
          </p:cNvPr>
          <p:cNvSpPr txBox="1"/>
          <p:nvPr/>
        </p:nvSpPr>
        <p:spPr>
          <a:xfrm>
            <a:off x="4678017" y="1116036"/>
            <a:ext cx="6773084" cy="523220"/>
          </a:xfrm>
          <a:prstGeom prst="rect">
            <a:avLst/>
          </a:prstGeom>
          <a:noFill/>
        </p:spPr>
        <p:txBody>
          <a:bodyPr wrap="square" rtlCol="0">
            <a:spAutoFit/>
          </a:bodyPr>
          <a:lstStyle/>
          <a:p>
            <a:r>
              <a:rPr lang="en-US" sz="2800" dirty="0">
                <a:solidFill>
                  <a:schemeClr val="bg1"/>
                </a:solidFill>
              </a:rPr>
              <a:t>.</a:t>
            </a:r>
          </a:p>
        </p:txBody>
      </p:sp>
      <p:sp>
        <p:nvSpPr>
          <p:cNvPr id="11" name="TextBox 10">
            <a:extLst>
              <a:ext uri="{FF2B5EF4-FFF2-40B4-BE49-F238E27FC236}">
                <a16:creationId xmlns:a16="http://schemas.microsoft.com/office/drawing/2014/main" id="{2AD07C3B-2542-4D8D-AD3B-5A14890FA05C}"/>
              </a:ext>
            </a:extLst>
          </p:cNvPr>
          <p:cNvSpPr txBox="1"/>
          <p:nvPr/>
        </p:nvSpPr>
        <p:spPr>
          <a:xfrm>
            <a:off x="4459356" y="771480"/>
            <a:ext cx="7210405" cy="4401205"/>
          </a:xfrm>
          <a:prstGeom prst="rect">
            <a:avLst/>
          </a:prstGeom>
          <a:noFill/>
        </p:spPr>
        <p:txBody>
          <a:bodyPr wrap="square" rtlCol="0">
            <a:spAutoFit/>
          </a:bodyPr>
          <a:lstStyle/>
          <a:p>
            <a:r>
              <a:rPr lang="en-US" sz="2800" dirty="0">
                <a:solidFill>
                  <a:schemeClr val="bg1"/>
                </a:solidFill>
              </a:rPr>
              <a:t>“Worship is grasping a truth about God and then letting that truth strike you in the center of your being. It thrills you, comforts you. That's when the truth has moved from left to right brain-from mind to heart. On the spot, it will change the way you feel. And from that moment on it will change the way you act. The whole brain, the whole person is affected.”</a:t>
            </a:r>
          </a:p>
          <a:p>
            <a:endParaRPr lang="en-US" sz="2800" dirty="0">
              <a:solidFill>
                <a:schemeClr val="bg1"/>
              </a:solidFill>
            </a:endParaRPr>
          </a:p>
          <a:p>
            <a:r>
              <a:rPr lang="en-US" sz="2800" dirty="0">
                <a:solidFill>
                  <a:schemeClr val="bg1"/>
                </a:solidFill>
              </a:rPr>
              <a:t>Tim Keller</a:t>
            </a:r>
            <a:endParaRPr lang="en-US" sz="4000" dirty="0">
              <a:solidFill>
                <a:schemeClr val="bg1"/>
              </a:solidFill>
            </a:endParaRPr>
          </a:p>
        </p:txBody>
      </p:sp>
    </p:spTree>
    <p:extLst>
      <p:ext uri="{BB962C8B-B14F-4D97-AF65-F5344CB8AC3E}">
        <p14:creationId xmlns:p14="http://schemas.microsoft.com/office/powerpoint/2010/main" val="13753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895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4185743" y="2250266"/>
            <a:ext cx="7155998" cy="1754326"/>
          </a:xfrm>
          <a:prstGeom prst="rect">
            <a:avLst/>
          </a:prstGeom>
          <a:noFill/>
        </p:spPr>
        <p:txBody>
          <a:bodyPr wrap="square" rtlCol="0">
            <a:spAutoFit/>
          </a:bodyPr>
          <a:lstStyle/>
          <a:p>
            <a:pPr algn="ctr"/>
            <a:r>
              <a:rPr lang="en-US" sz="5400" dirty="0">
                <a:solidFill>
                  <a:schemeClr val="bg1"/>
                </a:solidFill>
              </a:rPr>
              <a:t>He alone is </a:t>
            </a:r>
            <a:r>
              <a:rPr lang="en-US" sz="5400" u="sng" dirty="0">
                <a:solidFill>
                  <a:srgbClr val="FFFF00"/>
                </a:solidFill>
              </a:rPr>
              <a:t>God</a:t>
            </a:r>
            <a:r>
              <a:rPr lang="en-US" sz="5400" dirty="0">
                <a:solidFill>
                  <a:schemeClr val="bg1"/>
                </a:solidFill>
              </a:rPr>
              <a:t> </a:t>
            </a:r>
          </a:p>
          <a:p>
            <a:pPr algn="ctr"/>
            <a:r>
              <a:rPr lang="en-US" sz="5400" dirty="0">
                <a:solidFill>
                  <a:schemeClr val="bg1"/>
                </a:solidFill>
              </a:rPr>
              <a:t>and we are </a:t>
            </a:r>
            <a:r>
              <a:rPr lang="en-US" sz="5400" u="sng" dirty="0">
                <a:solidFill>
                  <a:srgbClr val="FFFF00"/>
                </a:solidFill>
              </a:rPr>
              <a:t>His</a:t>
            </a:r>
          </a:p>
        </p:txBody>
      </p:sp>
    </p:spTree>
    <p:extLst>
      <p:ext uri="{BB962C8B-B14F-4D97-AF65-F5344CB8AC3E}">
        <p14:creationId xmlns:p14="http://schemas.microsoft.com/office/powerpoint/2010/main" val="1449806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895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4185743" y="2250266"/>
            <a:ext cx="7155998" cy="1754326"/>
          </a:xfrm>
          <a:prstGeom prst="rect">
            <a:avLst/>
          </a:prstGeom>
          <a:noFill/>
        </p:spPr>
        <p:txBody>
          <a:bodyPr wrap="square" rtlCol="0">
            <a:spAutoFit/>
          </a:bodyPr>
          <a:lstStyle/>
          <a:p>
            <a:pPr algn="ctr"/>
            <a:r>
              <a:rPr lang="en-US" sz="5400" dirty="0">
                <a:solidFill>
                  <a:schemeClr val="bg1"/>
                </a:solidFill>
              </a:rPr>
              <a:t>He is </a:t>
            </a:r>
            <a:r>
              <a:rPr lang="en-US" sz="5400" u="sng" dirty="0">
                <a:solidFill>
                  <a:srgbClr val="FFFF00"/>
                </a:solidFill>
              </a:rPr>
              <a:t>good, loving, and faithful</a:t>
            </a:r>
          </a:p>
        </p:txBody>
      </p:sp>
    </p:spTree>
    <p:extLst>
      <p:ext uri="{BB962C8B-B14F-4D97-AF65-F5344CB8AC3E}">
        <p14:creationId xmlns:p14="http://schemas.microsoft.com/office/powerpoint/2010/main" val="146152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895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5285064" y="1990207"/>
            <a:ext cx="5301667" cy="1754326"/>
          </a:xfrm>
          <a:prstGeom prst="rect">
            <a:avLst/>
          </a:prstGeom>
          <a:noFill/>
        </p:spPr>
        <p:txBody>
          <a:bodyPr wrap="square" rtlCol="0">
            <a:spAutoFit/>
          </a:bodyPr>
          <a:lstStyle/>
          <a:p>
            <a:pPr algn="ctr"/>
            <a:r>
              <a:rPr lang="en-US" sz="5400" dirty="0">
                <a:solidFill>
                  <a:schemeClr val="bg1"/>
                </a:solidFill>
              </a:rPr>
              <a:t>“What if I’m not feeling it?”</a:t>
            </a:r>
            <a:endParaRPr lang="en-US" sz="5400" dirty="0">
              <a:solidFill>
                <a:srgbClr val="FFFF00"/>
              </a:solidFill>
            </a:endParaRPr>
          </a:p>
        </p:txBody>
      </p:sp>
    </p:spTree>
    <p:extLst>
      <p:ext uri="{BB962C8B-B14F-4D97-AF65-F5344CB8AC3E}">
        <p14:creationId xmlns:p14="http://schemas.microsoft.com/office/powerpoint/2010/main" val="423287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pic>
        <p:nvPicPr>
          <p:cNvPr id="1026" name="Picture 2" descr="Image result for dense fog tunnel">
            <a:extLst>
              <a:ext uri="{FF2B5EF4-FFF2-40B4-BE49-F238E27FC236}">
                <a16:creationId xmlns:a16="http://schemas.microsoft.com/office/drawing/2014/main" id="{D379FCD2-211F-468E-87C4-B9B074C49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22" y="431584"/>
            <a:ext cx="7195930" cy="44922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F47787F-B6A4-405C-AFFE-69DA31D02392}"/>
              </a:ext>
            </a:extLst>
          </p:cNvPr>
          <p:cNvSpPr txBox="1"/>
          <p:nvPr/>
        </p:nvSpPr>
        <p:spPr>
          <a:xfrm>
            <a:off x="4399722" y="5170968"/>
            <a:ext cx="6096746" cy="646331"/>
          </a:xfrm>
          <a:prstGeom prst="rect">
            <a:avLst/>
          </a:prstGeom>
          <a:noFill/>
        </p:spPr>
        <p:txBody>
          <a:bodyPr wrap="square" rtlCol="0">
            <a:spAutoFit/>
          </a:bodyPr>
          <a:lstStyle/>
          <a:p>
            <a:r>
              <a:rPr lang="en-US" sz="3600" b="1" dirty="0">
                <a:solidFill>
                  <a:schemeClr val="bg1"/>
                </a:solidFill>
              </a:rPr>
              <a:t>Don’t Settle for the Fog</a:t>
            </a:r>
            <a:endParaRPr lang="en-US" sz="4800" b="1" dirty="0">
              <a:solidFill>
                <a:schemeClr val="bg1"/>
              </a:solidFill>
            </a:endParaRPr>
          </a:p>
        </p:txBody>
      </p:sp>
    </p:spTree>
    <p:extLst>
      <p:ext uri="{BB962C8B-B14F-4D97-AF65-F5344CB8AC3E}">
        <p14:creationId xmlns:p14="http://schemas.microsoft.com/office/powerpoint/2010/main" val="302166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5" y="-145220"/>
            <a:ext cx="12192000" cy="6838950"/>
          </a:xfrm>
          <a:prstGeom prst="rect">
            <a:avLst/>
          </a:prstGeom>
        </p:spPr>
      </p:pic>
      <p:pic>
        <p:nvPicPr>
          <p:cNvPr id="2050" name="Picture 2" descr="Image result for yosemite valley tunnel view">
            <a:extLst>
              <a:ext uri="{FF2B5EF4-FFF2-40B4-BE49-F238E27FC236}">
                <a16:creationId xmlns:a16="http://schemas.microsoft.com/office/drawing/2014/main" id="{EFCB86F9-83E8-4764-86C0-9C261D0D4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247" y="767935"/>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E6BF039-1505-48D0-ADC4-20F2A4E7B42C}"/>
              </a:ext>
            </a:extLst>
          </p:cNvPr>
          <p:cNvSpPr txBox="1"/>
          <p:nvPr/>
        </p:nvSpPr>
        <p:spPr>
          <a:xfrm>
            <a:off x="4287247" y="4984006"/>
            <a:ext cx="6096746" cy="1200329"/>
          </a:xfrm>
          <a:prstGeom prst="rect">
            <a:avLst/>
          </a:prstGeom>
          <a:noFill/>
        </p:spPr>
        <p:txBody>
          <a:bodyPr wrap="square" rtlCol="0">
            <a:spAutoFit/>
          </a:bodyPr>
          <a:lstStyle/>
          <a:p>
            <a:r>
              <a:rPr lang="en-US" sz="3600" b="1" dirty="0">
                <a:solidFill>
                  <a:schemeClr val="bg1"/>
                </a:solidFill>
              </a:rPr>
              <a:t>Keep Seeking God, Trusting His Promises and Wait on Him</a:t>
            </a:r>
            <a:endParaRPr lang="en-US" sz="4800" b="1" dirty="0">
              <a:solidFill>
                <a:schemeClr val="bg1"/>
              </a:solidFill>
            </a:endParaRPr>
          </a:p>
        </p:txBody>
      </p:sp>
    </p:spTree>
    <p:extLst>
      <p:ext uri="{BB962C8B-B14F-4D97-AF65-F5344CB8AC3E}">
        <p14:creationId xmlns:p14="http://schemas.microsoft.com/office/powerpoint/2010/main" val="47615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microphone&#10;&#10;Description generated with very high confidence">
            <a:extLst>
              <a:ext uri="{FF2B5EF4-FFF2-40B4-BE49-F238E27FC236}">
                <a16:creationId xmlns:a16="http://schemas.microsoft.com/office/drawing/2014/main" id="{E64F8932-9B6C-4D57-A447-F51299F93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Tree>
    <p:extLst>
      <p:ext uri="{BB962C8B-B14F-4D97-AF65-F5344CB8AC3E}">
        <p14:creationId xmlns:p14="http://schemas.microsoft.com/office/powerpoint/2010/main" val="232339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948283" cy="646331"/>
          </a:xfrm>
          <a:prstGeom prst="rect">
            <a:avLst/>
          </a:prstGeom>
          <a:noFill/>
        </p:spPr>
        <p:txBody>
          <a:bodyPr wrap="none" rtlCol="0">
            <a:spAutoFit/>
          </a:bodyPr>
          <a:lstStyle/>
          <a:p>
            <a:r>
              <a:rPr lang="en-US" sz="3600" dirty="0">
                <a:solidFill>
                  <a:schemeClr val="bg1"/>
                </a:solidFill>
              </a:rPr>
              <a:t>Psalm 100:1-5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116036"/>
            <a:ext cx="10761784" cy="2677656"/>
          </a:xfrm>
          <a:prstGeom prst="rect">
            <a:avLst/>
          </a:prstGeom>
          <a:noFill/>
        </p:spPr>
        <p:txBody>
          <a:bodyPr wrap="square" rtlCol="0">
            <a:spAutoFit/>
          </a:bodyPr>
          <a:lstStyle/>
          <a:p>
            <a:r>
              <a:rPr lang="en-US" sz="2800" dirty="0">
                <a:solidFill>
                  <a:srgbClr val="FFFF00"/>
                </a:solidFill>
              </a:rPr>
              <a:t>1</a:t>
            </a:r>
            <a:r>
              <a:rPr lang="en-US" sz="2800" dirty="0">
                <a:solidFill>
                  <a:schemeClr val="bg1"/>
                </a:solidFill>
              </a:rPr>
              <a:t>  Make a joyful noise to the Lord, all the earth!</a:t>
            </a:r>
          </a:p>
          <a:p>
            <a:r>
              <a:rPr lang="en-US" sz="2800" dirty="0">
                <a:solidFill>
                  <a:srgbClr val="FFFF00"/>
                </a:solidFill>
              </a:rPr>
              <a:t>2</a:t>
            </a:r>
            <a:r>
              <a:rPr lang="en-US" sz="2800" dirty="0">
                <a:solidFill>
                  <a:schemeClr val="bg1"/>
                </a:solidFill>
              </a:rPr>
              <a:t>  Serve the Lord with gladness!</a:t>
            </a:r>
          </a:p>
          <a:p>
            <a:r>
              <a:rPr lang="en-US" sz="2800" dirty="0">
                <a:solidFill>
                  <a:schemeClr val="bg1"/>
                </a:solidFill>
              </a:rPr>
              <a:t>    Come into his presence with singing!</a:t>
            </a:r>
          </a:p>
          <a:p>
            <a:r>
              <a:rPr lang="en-US" sz="2800" dirty="0">
                <a:solidFill>
                  <a:srgbClr val="FFFF00"/>
                </a:solidFill>
              </a:rPr>
              <a:t>3</a:t>
            </a:r>
            <a:r>
              <a:rPr lang="en-US" sz="2800" dirty="0">
                <a:solidFill>
                  <a:schemeClr val="bg1"/>
                </a:solidFill>
              </a:rPr>
              <a:t> Know that the Lord, he is God!</a:t>
            </a:r>
          </a:p>
          <a:p>
            <a:r>
              <a:rPr lang="en-US" sz="2800" dirty="0">
                <a:solidFill>
                  <a:schemeClr val="bg1"/>
                </a:solidFill>
              </a:rPr>
              <a:t>    It is he who made us, and we are his;</a:t>
            </a:r>
          </a:p>
          <a:p>
            <a:r>
              <a:rPr lang="en-US" sz="2800" dirty="0">
                <a:solidFill>
                  <a:schemeClr val="bg1"/>
                </a:solidFill>
              </a:rPr>
              <a:t>    we are his people, and the sheep of his pasture.</a:t>
            </a:r>
          </a:p>
        </p:txBody>
      </p:sp>
    </p:spTree>
    <p:extLst>
      <p:ext uri="{BB962C8B-B14F-4D97-AF65-F5344CB8AC3E}">
        <p14:creationId xmlns:p14="http://schemas.microsoft.com/office/powerpoint/2010/main" val="366271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948283" cy="646331"/>
          </a:xfrm>
          <a:prstGeom prst="rect">
            <a:avLst/>
          </a:prstGeom>
          <a:noFill/>
        </p:spPr>
        <p:txBody>
          <a:bodyPr wrap="none" rtlCol="0">
            <a:spAutoFit/>
          </a:bodyPr>
          <a:lstStyle/>
          <a:p>
            <a:r>
              <a:rPr lang="en-US" sz="3600" dirty="0">
                <a:solidFill>
                  <a:schemeClr val="bg1"/>
                </a:solidFill>
              </a:rPr>
              <a:t>Psalm 100:1-5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116036"/>
            <a:ext cx="10761784" cy="2677656"/>
          </a:xfrm>
          <a:prstGeom prst="rect">
            <a:avLst/>
          </a:prstGeom>
          <a:noFill/>
        </p:spPr>
        <p:txBody>
          <a:bodyPr wrap="square" rtlCol="0">
            <a:spAutoFit/>
          </a:bodyPr>
          <a:lstStyle/>
          <a:p>
            <a:r>
              <a:rPr lang="en-US" sz="2800" dirty="0">
                <a:solidFill>
                  <a:srgbClr val="FFFF00"/>
                </a:solidFill>
              </a:rPr>
              <a:t>4</a:t>
            </a:r>
            <a:r>
              <a:rPr lang="en-US" sz="2800" dirty="0">
                <a:solidFill>
                  <a:schemeClr val="bg1"/>
                </a:solidFill>
              </a:rPr>
              <a:t> Enter his gates with thanksgiving,</a:t>
            </a:r>
          </a:p>
          <a:p>
            <a:r>
              <a:rPr lang="en-US" sz="2800" dirty="0">
                <a:solidFill>
                  <a:schemeClr val="bg1"/>
                </a:solidFill>
              </a:rPr>
              <a:t>    and his courts with praise!</a:t>
            </a:r>
          </a:p>
          <a:p>
            <a:r>
              <a:rPr lang="en-US" sz="2800" dirty="0">
                <a:solidFill>
                  <a:schemeClr val="bg1"/>
                </a:solidFill>
              </a:rPr>
              <a:t>    Give thanks to him; bless his name!</a:t>
            </a:r>
          </a:p>
          <a:p>
            <a:r>
              <a:rPr lang="en-US" sz="2800" dirty="0">
                <a:solidFill>
                  <a:srgbClr val="FFFF00"/>
                </a:solidFill>
              </a:rPr>
              <a:t>5</a:t>
            </a:r>
            <a:r>
              <a:rPr lang="en-US" sz="2800" dirty="0">
                <a:solidFill>
                  <a:schemeClr val="bg1"/>
                </a:solidFill>
              </a:rPr>
              <a:t> For the Lord is good;</a:t>
            </a:r>
          </a:p>
          <a:p>
            <a:r>
              <a:rPr lang="en-US" sz="2800" dirty="0">
                <a:solidFill>
                  <a:schemeClr val="bg1"/>
                </a:solidFill>
              </a:rPr>
              <a:t>    his steadfast love endures forever,</a:t>
            </a:r>
          </a:p>
          <a:p>
            <a:r>
              <a:rPr lang="en-US" sz="2800" dirty="0">
                <a:solidFill>
                  <a:schemeClr val="bg1"/>
                </a:solidFill>
              </a:rPr>
              <a:t>    and his faithfulness to all generations.</a:t>
            </a:r>
          </a:p>
        </p:txBody>
      </p:sp>
    </p:spTree>
    <p:extLst>
      <p:ext uri="{BB962C8B-B14F-4D97-AF65-F5344CB8AC3E}">
        <p14:creationId xmlns:p14="http://schemas.microsoft.com/office/powerpoint/2010/main" val="78840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pic>
        <p:nvPicPr>
          <p:cNvPr id="3" name="Picture 2" descr="A close up of text on a white background&#10;&#10;Description generated with very high confidence">
            <a:extLst>
              <a:ext uri="{FF2B5EF4-FFF2-40B4-BE49-F238E27FC236}">
                <a16:creationId xmlns:a16="http://schemas.microsoft.com/office/drawing/2014/main" id="{BEDC0E3A-4495-4CC9-A2D5-BAC30D998CE3}"/>
              </a:ext>
            </a:extLst>
          </p:cNvPr>
          <p:cNvPicPr>
            <a:picLocks noChangeAspect="1"/>
          </p:cNvPicPr>
          <p:nvPr/>
        </p:nvPicPr>
        <p:blipFill rotWithShape="1">
          <a:blip r:embed="rId3">
            <a:extLst>
              <a:ext uri="{28A0092B-C50C-407E-A947-70E740481C1C}">
                <a14:useLocalDpi xmlns:a14="http://schemas.microsoft.com/office/drawing/2010/main" val="0"/>
              </a:ext>
            </a:extLst>
          </a:blip>
          <a:srcRect b="47293"/>
          <a:stretch/>
        </p:blipFill>
        <p:spPr>
          <a:xfrm>
            <a:off x="4803084" y="639429"/>
            <a:ext cx="6501020" cy="4568674"/>
          </a:xfrm>
          <a:prstGeom prst="rect">
            <a:avLst/>
          </a:prstGeom>
        </p:spPr>
      </p:pic>
    </p:spTree>
    <p:extLst>
      <p:ext uri="{BB962C8B-B14F-4D97-AF65-F5344CB8AC3E}">
        <p14:creationId xmlns:p14="http://schemas.microsoft.com/office/powerpoint/2010/main" val="148179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895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3816627" y="2443212"/>
            <a:ext cx="7155998" cy="923330"/>
          </a:xfrm>
          <a:prstGeom prst="rect">
            <a:avLst/>
          </a:prstGeom>
          <a:noFill/>
        </p:spPr>
        <p:txBody>
          <a:bodyPr wrap="square" rtlCol="0">
            <a:spAutoFit/>
          </a:bodyPr>
          <a:lstStyle/>
          <a:p>
            <a:pPr algn="ctr"/>
            <a:r>
              <a:rPr lang="en-US" sz="5400" dirty="0">
                <a:solidFill>
                  <a:schemeClr val="bg1"/>
                </a:solidFill>
              </a:rPr>
              <a:t>Ways to Give Thanks</a:t>
            </a:r>
            <a:endParaRPr lang="en-US" sz="5400" dirty="0">
              <a:solidFill>
                <a:srgbClr val="FFFF00"/>
              </a:solidFill>
            </a:endParaRPr>
          </a:p>
        </p:txBody>
      </p:sp>
    </p:spTree>
    <p:extLst>
      <p:ext uri="{BB962C8B-B14F-4D97-AF65-F5344CB8AC3E}">
        <p14:creationId xmlns:p14="http://schemas.microsoft.com/office/powerpoint/2010/main" val="135988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895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3816627" y="2443212"/>
            <a:ext cx="7155998" cy="923330"/>
          </a:xfrm>
          <a:prstGeom prst="rect">
            <a:avLst/>
          </a:prstGeom>
          <a:noFill/>
        </p:spPr>
        <p:txBody>
          <a:bodyPr wrap="square" rtlCol="0">
            <a:spAutoFit/>
          </a:bodyPr>
          <a:lstStyle/>
          <a:p>
            <a:pPr algn="ctr"/>
            <a:r>
              <a:rPr lang="en-US" sz="5400" u="sng" dirty="0">
                <a:solidFill>
                  <a:srgbClr val="FFFF00"/>
                </a:solidFill>
              </a:rPr>
              <a:t>Shouting</a:t>
            </a:r>
          </a:p>
        </p:txBody>
      </p:sp>
    </p:spTree>
    <p:extLst>
      <p:ext uri="{BB962C8B-B14F-4D97-AF65-F5344CB8AC3E}">
        <p14:creationId xmlns:p14="http://schemas.microsoft.com/office/powerpoint/2010/main" val="25654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3816627" y="2443212"/>
            <a:ext cx="7155998" cy="923330"/>
          </a:xfrm>
          <a:prstGeom prst="rect">
            <a:avLst/>
          </a:prstGeom>
          <a:noFill/>
        </p:spPr>
        <p:txBody>
          <a:bodyPr wrap="square" rtlCol="0">
            <a:spAutoFit/>
          </a:bodyPr>
          <a:lstStyle/>
          <a:p>
            <a:pPr algn="ctr"/>
            <a:r>
              <a:rPr lang="en-US" sz="5400" u="sng" dirty="0">
                <a:solidFill>
                  <a:srgbClr val="FFFF00"/>
                </a:solidFill>
              </a:rPr>
              <a:t>Serving</a:t>
            </a:r>
          </a:p>
        </p:txBody>
      </p:sp>
    </p:spTree>
    <p:extLst>
      <p:ext uri="{BB962C8B-B14F-4D97-AF65-F5344CB8AC3E}">
        <p14:creationId xmlns:p14="http://schemas.microsoft.com/office/powerpoint/2010/main" val="334557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895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3816627" y="2443212"/>
            <a:ext cx="7155998" cy="923330"/>
          </a:xfrm>
          <a:prstGeom prst="rect">
            <a:avLst/>
          </a:prstGeom>
          <a:noFill/>
        </p:spPr>
        <p:txBody>
          <a:bodyPr wrap="square" rtlCol="0">
            <a:spAutoFit/>
          </a:bodyPr>
          <a:lstStyle/>
          <a:p>
            <a:pPr algn="ctr"/>
            <a:r>
              <a:rPr lang="en-US" sz="5400" u="sng" dirty="0">
                <a:solidFill>
                  <a:srgbClr val="FFFF00"/>
                </a:solidFill>
              </a:rPr>
              <a:t>Singing</a:t>
            </a:r>
          </a:p>
        </p:txBody>
      </p:sp>
    </p:spTree>
    <p:extLst>
      <p:ext uri="{BB962C8B-B14F-4D97-AF65-F5344CB8AC3E}">
        <p14:creationId xmlns:p14="http://schemas.microsoft.com/office/powerpoint/2010/main" val="275440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icrophone&#10;&#10;Description generated with very high confidence">
            <a:extLst>
              <a:ext uri="{FF2B5EF4-FFF2-40B4-BE49-F238E27FC236}">
                <a16:creationId xmlns:a16="http://schemas.microsoft.com/office/drawing/2014/main" id="{A6117028-8766-47E9-A95D-3A79D7E40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4452731" y="1489055"/>
            <a:ext cx="7155998" cy="2585323"/>
          </a:xfrm>
          <a:prstGeom prst="rect">
            <a:avLst/>
          </a:prstGeom>
          <a:noFill/>
        </p:spPr>
        <p:txBody>
          <a:bodyPr wrap="square" rtlCol="0">
            <a:spAutoFit/>
          </a:bodyPr>
          <a:lstStyle/>
          <a:p>
            <a:pPr algn="ctr"/>
            <a:r>
              <a:rPr lang="en-US" sz="5400" dirty="0">
                <a:solidFill>
                  <a:schemeClr val="bg1"/>
                </a:solidFill>
              </a:rPr>
              <a:t>What We Know about God Evokes Praise and Thanksgiving</a:t>
            </a:r>
            <a:endParaRPr lang="en-US" sz="4400" dirty="0">
              <a:solidFill>
                <a:schemeClr val="bg1"/>
              </a:solidFill>
            </a:endParaRPr>
          </a:p>
        </p:txBody>
      </p:sp>
    </p:spTree>
    <p:extLst>
      <p:ext uri="{BB962C8B-B14F-4D97-AF65-F5344CB8AC3E}">
        <p14:creationId xmlns:p14="http://schemas.microsoft.com/office/powerpoint/2010/main" val="4064670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513</Words>
  <Application>Microsoft Office PowerPoint</Application>
  <PresentationFormat>Widescreen</PresentationFormat>
  <Paragraphs>47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73</cp:revision>
  <cp:lastPrinted>2017-10-08T13:31:23Z</cp:lastPrinted>
  <dcterms:created xsi:type="dcterms:W3CDTF">2017-07-09T10:25:06Z</dcterms:created>
  <dcterms:modified xsi:type="dcterms:W3CDTF">2017-11-12T13:56:19Z</dcterms:modified>
</cp:coreProperties>
</file>