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300" r:id="rId2"/>
    <p:sldId id="304" r:id="rId3"/>
    <p:sldId id="303" r:id="rId4"/>
    <p:sldId id="302" r:id="rId5"/>
    <p:sldId id="275" r:id="rId6"/>
    <p:sldId id="299" r:id="rId7"/>
    <p:sldId id="259" r:id="rId8"/>
    <p:sldId id="296" r:id="rId9"/>
    <p:sldId id="297" r:id="rId10"/>
    <p:sldId id="298" r:id="rId11"/>
    <p:sldId id="294" r:id="rId12"/>
    <p:sldId id="305" r:id="rId13"/>
    <p:sldId id="29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10/9/2017</a:t>
            </a:fld>
            <a:endParaRPr lang="en-US"/>
          </a:p>
        </p:txBody>
      </p:sp>
      <p:sp>
        <p:nvSpPr>
          <p:cNvPr id="4" name="Footer Placeholder 3">
            <a:extLst>
              <a:ext uri="{FF2B5EF4-FFF2-40B4-BE49-F238E27FC236}">
                <a16:creationId xmlns:a16="http://schemas.microsoft.com/office/drawing/2014/main" xmlns=""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E2CBC1-B69D-42FF-8714-A356926C2036}"/>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8CF91E-1953-481F-AD05-A82D61D27877}"/>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2F6D2F-2B35-43FA-9E4E-8D436E4A6689}"/>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290A89-5C8C-49A5-8A58-8341055B2B52}"/>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81F1E3E-39AE-4A5D-84A0-B5D203677DEC}"/>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81FCA2-A746-4EF3-A24B-DC79F4309A44}"/>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6" name="Footer Placeholder 5">
            <a:extLst>
              <a:ext uri="{FF2B5EF4-FFF2-40B4-BE49-F238E27FC236}">
                <a16:creationId xmlns:a16="http://schemas.microsoft.com/office/drawing/2014/main" xmlns=""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2FC124-15BF-4635-9518-5592DD5F8C99}"/>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8" name="Footer Placeholder 7">
            <a:extLst>
              <a:ext uri="{FF2B5EF4-FFF2-40B4-BE49-F238E27FC236}">
                <a16:creationId xmlns:a16="http://schemas.microsoft.com/office/drawing/2014/main" xmlns=""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D25469B-1F9E-47BA-BAE9-B77BFBF90D2F}"/>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4" name="Footer Placeholder 3">
            <a:extLst>
              <a:ext uri="{FF2B5EF4-FFF2-40B4-BE49-F238E27FC236}">
                <a16:creationId xmlns:a16="http://schemas.microsoft.com/office/drawing/2014/main" xmlns=""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EF157D-2F0C-4C8E-9313-718981BFEEAC}"/>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3" name="Footer Placeholder 2">
            <a:extLst>
              <a:ext uri="{FF2B5EF4-FFF2-40B4-BE49-F238E27FC236}">
                <a16:creationId xmlns:a16="http://schemas.microsoft.com/office/drawing/2014/main" xmlns=""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77CE627-5CF9-406C-82DF-6999E08FDA43}"/>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6" name="Footer Placeholder 5">
            <a:extLst>
              <a:ext uri="{FF2B5EF4-FFF2-40B4-BE49-F238E27FC236}">
                <a16:creationId xmlns:a16="http://schemas.microsoft.com/office/drawing/2014/main" xmlns=""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BE0DA64-E594-4768-BDD2-45114C561DDD}"/>
              </a:ext>
            </a:extLst>
          </p:cNvPr>
          <p:cNvSpPr>
            <a:spLocks noGrp="1"/>
          </p:cNvSpPr>
          <p:nvPr>
            <p:ph type="dt" sz="half" idx="10"/>
          </p:nvPr>
        </p:nvSpPr>
        <p:spPr/>
        <p:txBody>
          <a:bodyPr/>
          <a:lstStyle/>
          <a:p>
            <a:fld id="{CB9C7175-54D9-4F3E-A899-3E0E6A19D225}" type="datetimeFigureOut">
              <a:rPr lang="en-US" smtClean="0"/>
              <a:t>10/9/2017</a:t>
            </a:fld>
            <a:endParaRPr lang="en-US"/>
          </a:p>
        </p:txBody>
      </p:sp>
      <p:sp>
        <p:nvSpPr>
          <p:cNvPr id="6" name="Footer Placeholder 5">
            <a:extLst>
              <a:ext uri="{FF2B5EF4-FFF2-40B4-BE49-F238E27FC236}">
                <a16:creationId xmlns:a16="http://schemas.microsoft.com/office/drawing/2014/main" xmlns=""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10/9/2017</a:t>
            </a:fld>
            <a:endParaRPr lang="en-US"/>
          </a:p>
        </p:txBody>
      </p:sp>
      <p:sp>
        <p:nvSpPr>
          <p:cNvPr id="5" name="Footer Placeholder 4">
            <a:extLst>
              <a:ext uri="{FF2B5EF4-FFF2-40B4-BE49-F238E27FC236}">
                <a16:creationId xmlns:a16="http://schemas.microsoft.com/office/drawing/2014/main" xmlns=""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3" name="Picture 2" descr="A yellow car parked in front of a building&#10;&#10;Description generated with very high confidence">
            <a:extLst>
              <a:ext uri="{FF2B5EF4-FFF2-40B4-BE49-F238E27FC236}">
                <a16:creationId xmlns:a16="http://schemas.microsoft.com/office/drawing/2014/main" xmlns="" id="{DAA65054-5EFF-4077-AFBC-24D95D1970BB}"/>
              </a:ext>
            </a:extLst>
          </p:cNvPr>
          <p:cNvPicPr>
            <a:picLocks noChangeAspect="1"/>
          </p:cNvPicPr>
          <p:nvPr/>
        </p:nvPicPr>
        <p:blipFill rotWithShape="1">
          <a:blip r:embed="rId2">
            <a:extLst>
              <a:ext uri="{28A0092B-C50C-407E-A947-70E740481C1C}">
                <a14:useLocalDpi xmlns:a14="http://schemas.microsoft.com/office/drawing/2010/main" val="0"/>
              </a:ext>
            </a:extLst>
          </a:blip>
          <a:srcRect t="1898" b="1383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5BF6713D-1D96-48BA-83FB-4CAD9ADFCB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52975"/>
            <a:ext cx="4610100" cy="1323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3DCE8CF-29CD-417C-88E8-3D6151555E23}"/>
              </a:ext>
            </a:extLst>
          </p:cNvPr>
          <p:cNvSpPr txBox="1"/>
          <p:nvPr/>
        </p:nvSpPr>
        <p:spPr>
          <a:xfrm>
            <a:off x="597805" y="4881562"/>
            <a:ext cx="3721989" cy="1066800"/>
          </a:xfrm>
          <a:prstGeom prst="rect">
            <a:avLst/>
          </a:prstGeom>
          <a:noFill/>
          <a:ln w="174625" cap="sq" cmpd="thinThick">
            <a:noFill/>
            <a:miter lim="800000"/>
          </a:ln>
        </p:spPr>
        <p:txBody>
          <a:bodyPr vert="horz" lIns="91440" tIns="45720" rIns="91440" bIns="45720" rtlCol="0" anchor="ctr">
            <a:normAutofit/>
          </a:bodyPr>
          <a:lstStyle/>
          <a:p>
            <a:pPr algn="r">
              <a:lnSpc>
                <a:spcPct val="90000"/>
              </a:lnSpc>
              <a:spcBef>
                <a:spcPct val="0"/>
              </a:spcBef>
              <a:spcAft>
                <a:spcPts val="600"/>
              </a:spcAft>
            </a:pPr>
            <a:r>
              <a:rPr lang="en-US" sz="3200" b="1" dirty="0">
                <a:solidFill>
                  <a:schemeClr val="bg1"/>
                </a:solidFill>
                <a:latin typeface="+mj-lt"/>
                <a:ea typeface="+mj-ea"/>
                <a:cs typeface="+mj-cs"/>
              </a:rPr>
              <a:t>One Day God Will Restore All Things</a:t>
            </a:r>
          </a:p>
        </p:txBody>
      </p:sp>
    </p:spTree>
    <p:extLst>
      <p:ext uri="{BB962C8B-B14F-4D97-AF65-F5344CB8AC3E}">
        <p14:creationId xmlns:p14="http://schemas.microsoft.com/office/powerpoint/2010/main" val="186286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8249374" cy="646331"/>
          </a:xfrm>
          <a:prstGeom prst="rect">
            <a:avLst/>
          </a:prstGeom>
          <a:noFill/>
        </p:spPr>
        <p:txBody>
          <a:bodyPr wrap="none" rtlCol="0">
            <a:spAutoFit/>
          </a:bodyPr>
          <a:lstStyle/>
          <a:p>
            <a:r>
              <a:rPr lang="en-US" sz="3600" dirty="0">
                <a:solidFill>
                  <a:schemeClr val="bg1"/>
                </a:solidFill>
              </a:rPr>
              <a:t>Matthew 18:21-35 (New Living Translation)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2677656"/>
          </a:xfrm>
          <a:prstGeom prst="rect">
            <a:avLst/>
          </a:prstGeom>
          <a:noFill/>
        </p:spPr>
        <p:txBody>
          <a:bodyPr wrap="square" rtlCol="0">
            <a:spAutoFit/>
          </a:bodyPr>
          <a:lstStyle/>
          <a:p>
            <a:r>
              <a:rPr lang="en-US" sz="2800" dirty="0">
                <a:solidFill>
                  <a:srgbClr val="FFFF00"/>
                </a:solidFill>
              </a:rPr>
              <a:t>33</a:t>
            </a:r>
            <a:r>
              <a:rPr lang="en-US" sz="2800" dirty="0">
                <a:solidFill>
                  <a:schemeClr val="bg1"/>
                </a:solidFill>
              </a:rPr>
              <a:t> Shouldn’t you have mercy on your fellow servant, just as I had mercy on you?’ </a:t>
            </a:r>
          </a:p>
          <a:p>
            <a:r>
              <a:rPr lang="en-US" sz="2800" dirty="0">
                <a:solidFill>
                  <a:srgbClr val="FFFF00"/>
                </a:solidFill>
              </a:rPr>
              <a:t>34</a:t>
            </a:r>
            <a:r>
              <a:rPr lang="en-US" sz="2800" dirty="0">
                <a:solidFill>
                  <a:schemeClr val="bg1"/>
                </a:solidFill>
              </a:rPr>
              <a:t> Then the angry king sent the man to prison to be tortured until he had paid his entire debt.</a:t>
            </a:r>
          </a:p>
          <a:p>
            <a:r>
              <a:rPr lang="en-US" sz="2800" dirty="0">
                <a:solidFill>
                  <a:srgbClr val="FFFF00"/>
                </a:solidFill>
              </a:rPr>
              <a:t>35</a:t>
            </a:r>
            <a:r>
              <a:rPr lang="en-US" sz="2800" dirty="0">
                <a:solidFill>
                  <a:schemeClr val="bg1"/>
                </a:solidFill>
              </a:rPr>
              <a:t> “That’s what my heavenly Father will do to you if you refuse to forgive your brothers and sisters from your heart.”</a:t>
            </a:r>
          </a:p>
        </p:txBody>
      </p:sp>
    </p:spTree>
    <p:extLst>
      <p:ext uri="{BB962C8B-B14F-4D97-AF65-F5344CB8AC3E}">
        <p14:creationId xmlns:p14="http://schemas.microsoft.com/office/powerpoint/2010/main" val="155032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55C4142-8818-4958-AFAF-5593F6433380}"/>
              </a:ext>
            </a:extLst>
          </p:cNvPr>
          <p:cNvSpPr txBox="1"/>
          <p:nvPr/>
        </p:nvSpPr>
        <p:spPr>
          <a:xfrm>
            <a:off x="477012" y="1381652"/>
            <a:ext cx="11237976"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The Grace of God</a:t>
            </a:r>
          </a:p>
        </p:txBody>
      </p:sp>
      <p:sp>
        <p:nvSpPr>
          <p:cNvPr id="7" name="TextBox 6">
            <a:extLst>
              <a:ext uri="{FF2B5EF4-FFF2-40B4-BE49-F238E27FC236}">
                <a16:creationId xmlns:a16="http://schemas.microsoft.com/office/drawing/2014/main" xmlns="" id="{BAE7876B-4F0F-4AEE-AC32-2A31ADCF0D4B}"/>
              </a:ext>
            </a:extLst>
          </p:cNvPr>
          <p:cNvSpPr txBox="1"/>
          <p:nvPr/>
        </p:nvSpPr>
        <p:spPr>
          <a:xfrm>
            <a:off x="6917635" y="5049741"/>
            <a:ext cx="4797353"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Matthew 20:1-16</a:t>
            </a:r>
          </a:p>
        </p:txBody>
      </p:sp>
      <p:pic>
        <p:nvPicPr>
          <p:cNvPr id="5" name="Picture 4">
            <a:extLst>
              <a:ext uri="{FF2B5EF4-FFF2-40B4-BE49-F238E27FC236}">
                <a16:creationId xmlns:a16="http://schemas.microsoft.com/office/drawing/2014/main" xmlns="" id="{B0BD9982-6DFB-484A-BA76-CF609A8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34" y="2692709"/>
            <a:ext cx="3472735" cy="3455371"/>
          </a:xfrm>
          <a:prstGeom prst="rect">
            <a:avLst/>
          </a:prstGeom>
        </p:spPr>
      </p:pic>
      <p:pic>
        <p:nvPicPr>
          <p:cNvPr id="11" name="Picture 10" descr="A picture containing indoor, sitting, table&#10;&#10;Description generated with high confidence">
            <a:extLst>
              <a:ext uri="{FF2B5EF4-FFF2-40B4-BE49-F238E27FC236}">
                <a16:creationId xmlns:a16="http://schemas.microsoft.com/office/drawing/2014/main" xmlns="" id="{06EC4C85-FE49-4228-BC67-E894A093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828E166A-4523-4096-94BC-C02F41B380B9}"/>
              </a:ext>
            </a:extLst>
          </p:cNvPr>
          <p:cNvSpPr txBox="1"/>
          <p:nvPr/>
        </p:nvSpPr>
        <p:spPr>
          <a:xfrm>
            <a:off x="2504694" y="5295963"/>
            <a:ext cx="9687306" cy="584775"/>
          </a:xfrm>
          <a:prstGeom prst="rect">
            <a:avLst/>
          </a:prstGeom>
          <a:solidFill>
            <a:schemeClr val="tx1">
              <a:alpha val="85000"/>
            </a:schemeClr>
          </a:solidFill>
        </p:spPr>
        <p:txBody>
          <a:bodyPr wrap="square" rtlCol="0">
            <a:spAutoFit/>
          </a:bodyPr>
          <a:lstStyle/>
          <a:p>
            <a:pPr algn="r"/>
            <a:r>
              <a:rPr lang="en-US" sz="3200" b="1" dirty="0">
                <a:solidFill>
                  <a:schemeClr val="bg1"/>
                </a:solidFill>
              </a:rPr>
              <a:t>Matthew 18:35; Matthew 6:12, 14-15; Colossians 3:13</a:t>
            </a:r>
          </a:p>
        </p:txBody>
      </p:sp>
      <p:sp>
        <p:nvSpPr>
          <p:cNvPr id="14" name="TextBox 13">
            <a:extLst>
              <a:ext uri="{FF2B5EF4-FFF2-40B4-BE49-F238E27FC236}">
                <a16:creationId xmlns:a16="http://schemas.microsoft.com/office/drawing/2014/main" xmlns="" id="{5A2F099D-268E-4E9D-B1EE-4D3C03B48261}"/>
              </a:ext>
            </a:extLst>
          </p:cNvPr>
          <p:cNvSpPr txBox="1"/>
          <p:nvPr/>
        </p:nvSpPr>
        <p:spPr>
          <a:xfrm>
            <a:off x="0" y="1043466"/>
            <a:ext cx="12192000" cy="1754326"/>
          </a:xfrm>
          <a:prstGeom prst="rect">
            <a:avLst/>
          </a:prstGeom>
          <a:solidFill>
            <a:schemeClr val="tx1">
              <a:alpha val="85000"/>
            </a:schemeClr>
          </a:solidFill>
        </p:spPr>
        <p:txBody>
          <a:bodyPr wrap="square" rtlCol="0">
            <a:spAutoFit/>
          </a:bodyPr>
          <a:lstStyle/>
          <a:p>
            <a:pPr algn="ctr"/>
            <a:r>
              <a:rPr lang="en-US" sz="5400" b="1" dirty="0">
                <a:solidFill>
                  <a:schemeClr val="bg1"/>
                </a:solidFill>
              </a:rPr>
              <a:t>* </a:t>
            </a:r>
            <a:r>
              <a:rPr lang="en-US" sz="5400" b="1" u="sng" dirty="0">
                <a:solidFill>
                  <a:srgbClr val="FFFF00"/>
                </a:solidFill>
              </a:rPr>
              <a:t>Those who are Forgiven</a:t>
            </a:r>
            <a:r>
              <a:rPr lang="en-US" sz="5400" b="1" dirty="0">
                <a:solidFill>
                  <a:schemeClr val="bg1"/>
                </a:solidFill>
              </a:rPr>
              <a:t>, </a:t>
            </a:r>
          </a:p>
          <a:p>
            <a:pPr algn="ctr"/>
            <a:r>
              <a:rPr lang="en-US" sz="5400" b="1" dirty="0">
                <a:solidFill>
                  <a:schemeClr val="bg1"/>
                </a:solidFill>
              </a:rPr>
              <a:t>Have a Forgiving Heart</a:t>
            </a:r>
          </a:p>
        </p:txBody>
      </p:sp>
    </p:spTree>
    <p:extLst>
      <p:ext uri="{BB962C8B-B14F-4D97-AF65-F5344CB8AC3E}">
        <p14:creationId xmlns:p14="http://schemas.microsoft.com/office/powerpoint/2010/main" val="412208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55C4142-8818-4958-AFAF-5593F6433380}"/>
              </a:ext>
            </a:extLst>
          </p:cNvPr>
          <p:cNvSpPr txBox="1"/>
          <p:nvPr/>
        </p:nvSpPr>
        <p:spPr>
          <a:xfrm>
            <a:off x="477012" y="1381652"/>
            <a:ext cx="11237976"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The Grace of God</a:t>
            </a:r>
          </a:p>
        </p:txBody>
      </p:sp>
      <p:sp>
        <p:nvSpPr>
          <p:cNvPr id="7" name="TextBox 6">
            <a:extLst>
              <a:ext uri="{FF2B5EF4-FFF2-40B4-BE49-F238E27FC236}">
                <a16:creationId xmlns:a16="http://schemas.microsoft.com/office/drawing/2014/main" xmlns="" id="{BAE7876B-4F0F-4AEE-AC32-2A31ADCF0D4B}"/>
              </a:ext>
            </a:extLst>
          </p:cNvPr>
          <p:cNvSpPr txBox="1"/>
          <p:nvPr/>
        </p:nvSpPr>
        <p:spPr>
          <a:xfrm>
            <a:off x="6917635" y="5049741"/>
            <a:ext cx="4797353"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Matthew 20:1-16</a:t>
            </a:r>
          </a:p>
        </p:txBody>
      </p:sp>
      <p:pic>
        <p:nvPicPr>
          <p:cNvPr id="5" name="Picture 4">
            <a:extLst>
              <a:ext uri="{FF2B5EF4-FFF2-40B4-BE49-F238E27FC236}">
                <a16:creationId xmlns:a16="http://schemas.microsoft.com/office/drawing/2014/main" xmlns="" id="{B0BD9982-6DFB-484A-BA76-CF609A8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34" y="2692709"/>
            <a:ext cx="3472735" cy="3455371"/>
          </a:xfrm>
          <a:prstGeom prst="rect">
            <a:avLst/>
          </a:prstGeom>
        </p:spPr>
      </p:pic>
      <p:pic>
        <p:nvPicPr>
          <p:cNvPr id="11" name="Picture 10" descr="A picture containing indoor, sitting, table&#10;&#10;Description generated with high confidence">
            <a:extLst>
              <a:ext uri="{FF2B5EF4-FFF2-40B4-BE49-F238E27FC236}">
                <a16:creationId xmlns:a16="http://schemas.microsoft.com/office/drawing/2014/main" xmlns="" id="{06EC4C85-FE49-4228-BC67-E894A093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828E166A-4523-4096-94BC-C02F41B380B9}"/>
              </a:ext>
            </a:extLst>
          </p:cNvPr>
          <p:cNvSpPr txBox="1"/>
          <p:nvPr/>
        </p:nvSpPr>
        <p:spPr>
          <a:xfrm>
            <a:off x="2504694" y="5295963"/>
            <a:ext cx="9687306" cy="584775"/>
          </a:xfrm>
          <a:prstGeom prst="rect">
            <a:avLst/>
          </a:prstGeom>
          <a:solidFill>
            <a:schemeClr val="tx1">
              <a:alpha val="85000"/>
            </a:schemeClr>
          </a:solidFill>
        </p:spPr>
        <p:txBody>
          <a:bodyPr wrap="square" rtlCol="0">
            <a:spAutoFit/>
          </a:bodyPr>
          <a:lstStyle/>
          <a:p>
            <a:pPr algn="r"/>
            <a:r>
              <a:rPr lang="en-US" sz="3200" b="1" dirty="0">
                <a:solidFill>
                  <a:schemeClr val="bg1"/>
                </a:solidFill>
              </a:rPr>
              <a:t>Romans 13:3-4; Romans 12:19; 1 Peter 2:19-23; 3:9 </a:t>
            </a:r>
          </a:p>
        </p:txBody>
      </p:sp>
      <p:sp>
        <p:nvSpPr>
          <p:cNvPr id="14" name="TextBox 13">
            <a:extLst>
              <a:ext uri="{FF2B5EF4-FFF2-40B4-BE49-F238E27FC236}">
                <a16:creationId xmlns:a16="http://schemas.microsoft.com/office/drawing/2014/main" xmlns="" id="{5A2F099D-268E-4E9D-B1EE-4D3C03B48261}"/>
              </a:ext>
            </a:extLst>
          </p:cNvPr>
          <p:cNvSpPr txBox="1"/>
          <p:nvPr/>
        </p:nvSpPr>
        <p:spPr>
          <a:xfrm>
            <a:off x="0" y="1043466"/>
            <a:ext cx="12192000" cy="1754326"/>
          </a:xfrm>
          <a:prstGeom prst="rect">
            <a:avLst/>
          </a:prstGeom>
          <a:solidFill>
            <a:schemeClr val="tx1">
              <a:alpha val="85000"/>
            </a:schemeClr>
          </a:solidFill>
        </p:spPr>
        <p:txBody>
          <a:bodyPr wrap="square" rtlCol="0">
            <a:spAutoFit/>
          </a:bodyPr>
          <a:lstStyle/>
          <a:p>
            <a:pPr algn="ctr"/>
            <a:r>
              <a:rPr lang="en-US" sz="5400" b="1" dirty="0">
                <a:solidFill>
                  <a:schemeClr val="bg1"/>
                </a:solidFill>
              </a:rPr>
              <a:t>* In the Process of Forgiving, </a:t>
            </a:r>
          </a:p>
          <a:p>
            <a:pPr algn="ctr"/>
            <a:r>
              <a:rPr lang="en-US" sz="5400" b="1" dirty="0">
                <a:solidFill>
                  <a:schemeClr val="bg1"/>
                </a:solidFill>
              </a:rPr>
              <a:t>You Trust God will </a:t>
            </a:r>
            <a:r>
              <a:rPr lang="en-US" sz="5400" b="1" u="sng" dirty="0">
                <a:solidFill>
                  <a:srgbClr val="FFFF00"/>
                </a:solidFill>
              </a:rPr>
              <a:t>Bring About Justice</a:t>
            </a:r>
          </a:p>
        </p:txBody>
      </p:sp>
    </p:spTree>
    <p:extLst>
      <p:ext uri="{BB962C8B-B14F-4D97-AF65-F5344CB8AC3E}">
        <p14:creationId xmlns:p14="http://schemas.microsoft.com/office/powerpoint/2010/main" val="105592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55C4142-8818-4958-AFAF-5593F6433380}"/>
              </a:ext>
            </a:extLst>
          </p:cNvPr>
          <p:cNvSpPr txBox="1"/>
          <p:nvPr/>
        </p:nvSpPr>
        <p:spPr>
          <a:xfrm>
            <a:off x="477012" y="1381652"/>
            <a:ext cx="11237976"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The Grace of God</a:t>
            </a:r>
          </a:p>
        </p:txBody>
      </p:sp>
      <p:sp>
        <p:nvSpPr>
          <p:cNvPr id="7" name="TextBox 6">
            <a:extLst>
              <a:ext uri="{FF2B5EF4-FFF2-40B4-BE49-F238E27FC236}">
                <a16:creationId xmlns:a16="http://schemas.microsoft.com/office/drawing/2014/main" xmlns="" id="{BAE7876B-4F0F-4AEE-AC32-2A31ADCF0D4B}"/>
              </a:ext>
            </a:extLst>
          </p:cNvPr>
          <p:cNvSpPr txBox="1"/>
          <p:nvPr/>
        </p:nvSpPr>
        <p:spPr>
          <a:xfrm>
            <a:off x="6917635" y="5049741"/>
            <a:ext cx="4797353"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Matthew 20:1-16</a:t>
            </a:r>
          </a:p>
        </p:txBody>
      </p:sp>
      <p:pic>
        <p:nvPicPr>
          <p:cNvPr id="5" name="Picture 4">
            <a:extLst>
              <a:ext uri="{FF2B5EF4-FFF2-40B4-BE49-F238E27FC236}">
                <a16:creationId xmlns:a16="http://schemas.microsoft.com/office/drawing/2014/main" xmlns="" id="{B0BD9982-6DFB-484A-BA76-CF609A8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34" y="2692709"/>
            <a:ext cx="3472735" cy="3455371"/>
          </a:xfrm>
          <a:prstGeom prst="rect">
            <a:avLst/>
          </a:prstGeom>
        </p:spPr>
      </p:pic>
      <p:pic>
        <p:nvPicPr>
          <p:cNvPr id="11" name="Picture 10" descr="A picture containing indoor, sitting, table&#10;&#10;Description generated with high confidence">
            <a:extLst>
              <a:ext uri="{FF2B5EF4-FFF2-40B4-BE49-F238E27FC236}">
                <a16:creationId xmlns:a16="http://schemas.microsoft.com/office/drawing/2014/main" xmlns="" id="{06EC4C85-FE49-4228-BC67-E894A093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828E166A-4523-4096-94BC-C02F41B380B9}"/>
              </a:ext>
            </a:extLst>
          </p:cNvPr>
          <p:cNvSpPr txBox="1"/>
          <p:nvPr/>
        </p:nvSpPr>
        <p:spPr>
          <a:xfrm>
            <a:off x="7281617" y="5397132"/>
            <a:ext cx="4910383" cy="830997"/>
          </a:xfrm>
          <a:prstGeom prst="rect">
            <a:avLst/>
          </a:prstGeom>
          <a:solidFill>
            <a:schemeClr val="tx1">
              <a:alpha val="85000"/>
            </a:schemeClr>
          </a:solidFill>
        </p:spPr>
        <p:txBody>
          <a:bodyPr wrap="none" rtlCol="0">
            <a:spAutoFit/>
          </a:bodyPr>
          <a:lstStyle/>
          <a:p>
            <a:r>
              <a:rPr lang="en-US" sz="4800" b="1" dirty="0">
                <a:solidFill>
                  <a:schemeClr val="bg1"/>
                </a:solidFill>
              </a:rPr>
              <a:t>Matthew 18:21-35</a:t>
            </a:r>
          </a:p>
        </p:txBody>
      </p:sp>
      <p:sp>
        <p:nvSpPr>
          <p:cNvPr id="14" name="TextBox 13">
            <a:extLst>
              <a:ext uri="{FF2B5EF4-FFF2-40B4-BE49-F238E27FC236}">
                <a16:creationId xmlns:a16="http://schemas.microsoft.com/office/drawing/2014/main" xmlns="" id="{5A2F099D-268E-4E9D-B1EE-4D3C03B48261}"/>
              </a:ext>
            </a:extLst>
          </p:cNvPr>
          <p:cNvSpPr txBox="1"/>
          <p:nvPr/>
        </p:nvSpPr>
        <p:spPr>
          <a:xfrm>
            <a:off x="0" y="1043466"/>
            <a:ext cx="6249403" cy="1107996"/>
          </a:xfrm>
          <a:prstGeom prst="rect">
            <a:avLst/>
          </a:prstGeom>
          <a:solidFill>
            <a:schemeClr val="tx1">
              <a:alpha val="85000"/>
            </a:schemeClr>
          </a:solidFill>
        </p:spPr>
        <p:txBody>
          <a:bodyPr wrap="none" rtlCol="0">
            <a:spAutoFit/>
          </a:bodyPr>
          <a:lstStyle/>
          <a:p>
            <a:r>
              <a:rPr lang="en-US" sz="6600" b="1" dirty="0">
                <a:solidFill>
                  <a:schemeClr val="bg1"/>
                </a:solidFill>
              </a:rPr>
              <a:t>A Forgiving Heart</a:t>
            </a:r>
          </a:p>
        </p:txBody>
      </p:sp>
    </p:spTree>
    <p:extLst>
      <p:ext uri="{BB962C8B-B14F-4D97-AF65-F5344CB8AC3E}">
        <p14:creationId xmlns:p14="http://schemas.microsoft.com/office/powerpoint/2010/main" val="212959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7509235" cy="646331"/>
          </a:xfrm>
          <a:prstGeom prst="rect">
            <a:avLst/>
          </a:prstGeom>
          <a:noFill/>
        </p:spPr>
        <p:txBody>
          <a:bodyPr wrap="none" rtlCol="0">
            <a:spAutoFit/>
          </a:bodyPr>
          <a:lstStyle/>
          <a:p>
            <a:r>
              <a:rPr lang="en-US" sz="3600" dirty="0">
                <a:solidFill>
                  <a:schemeClr val="bg1"/>
                </a:solidFill>
              </a:rPr>
              <a:t>Acts 3:19-21 (English Standard Version)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2246769"/>
          </a:xfrm>
          <a:prstGeom prst="rect">
            <a:avLst/>
          </a:prstGeom>
          <a:noFill/>
        </p:spPr>
        <p:txBody>
          <a:bodyPr wrap="square" rtlCol="0">
            <a:spAutoFit/>
          </a:bodyPr>
          <a:lstStyle/>
          <a:p>
            <a:r>
              <a:rPr lang="en-US" sz="2800" dirty="0">
                <a:solidFill>
                  <a:schemeClr val="bg1"/>
                </a:solidFill>
              </a:rPr>
              <a:t>Repent therefore, and turn again, that your sins may be blotted out, that times of refreshing may come from the presence of the Lord, and that he may send the Christ appointed for you,</a:t>
            </a:r>
            <a:r>
              <a:rPr lang="en-US" sz="2800" dirty="0">
                <a:solidFill>
                  <a:srgbClr val="FFFF00"/>
                </a:solidFill>
              </a:rPr>
              <a:t> Jesus, whom heaven must receive until the time for restoring all the things </a:t>
            </a:r>
            <a:r>
              <a:rPr lang="en-US" sz="2800" dirty="0">
                <a:solidFill>
                  <a:schemeClr val="bg1"/>
                </a:solidFill>
              </a:rPr>
              <a:t>about which God spoke by the mouth of his holy prophets long ago.</a:t>
            </a:r>
          </a:p>
        </p:txBody>
      </p:sp>
    </p:spTree>
    <p:extLst>
      <p:ext uri="{BB962C8B-B14F-4D97-AF65-F5344CB8AC3E}">
        <p14:creationId xmlns:p14="http://schemas.microsoft.com/office/powerpoint/2010/main" val="75199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8447056" cy="646331"/>
          </a:xfrm>
          <a:prstGeom prst="rect">
            <a:avLst/>
          </a:prstGeom>
          <a:noFill/>
        </p:spPr>
        <p:txBody>
          <a:bodyPr wrap="none" rtlCol="0">
            <a:spAutoFit/>
          </a:bodyPr>
          <a:lstStyle/>
          <a:p>
            <a:r>
              <a:rPr lang="en-US" sz="3600" dirty="0">
                <a:solidFill>
                  <a:schemeClr val="bg1"/>
                </a:solidFill>
              </a:rPr>
              <a:t>Revelation 21:1-5 (English Standard Version)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5262979"/>
          </a:xfrm>
          <a:prstGeom prst="rect">
            <a:avLst/>
          </a:prstGeom>
          <a:noFill/>
        </p:spPr>
        <p:txBody>
          <a:bodyPr wrap="square" rtlCol="0">
            <a:spAutoFit/>
          </a:bodyPr>
          <a:lstStyle/>
          <a:p>
            <a:r>
              <a:rPr lang="en-US" sz="2800" dirty="0">
                <a:solidFill>
                  <a:schemeClr val="bg1"/>
                </a:solidFill>
              </a:rPr>
              <a:t>Then I saw a new heaven and a new earth, for the first heaven and the first earth had passed away, and the sea was no more. </a:t>
            </a:r>
          </a:p>
          <a:p>
            <a:r>
              <a:rPr lang="en-US" sz="2800" dirty="0">
                <a:solidFill>
                  <a:schemeClr val="bg1"/>
                </a:solidFill>
              </a:rPr>
              <a:t>And I saw the holy city, new Jerusalem, coming down out of heaven from God, prepared as a bride adorned for her husband. </a:t>
            </a:r>
          </a:p>
          <a:p>
            <a:r>
              <a:rPr lang="en-US" sz="2800" dirty="0">
                <a:solidFill>
                  <a:schemeClr val="bg1"/>
                </a:solidFill>
              </a:rPr>
              <a:t>And I heard a loud voice from the throne saying, “Behold, the dwelling place of God is with man. He will dwell with them, and they will be his people, and God himself will be with them as their God. </a:t>
            </a:r>
          </a:p>
          <a:p>
            <a:r>
              <a:rPr lang="en-US" sz="2800" dirty="0">
                <a:solidFill>
                  <a:srgbClr val="FFFF00"/>
                </a:solidFill>
              </a:rPr>
              <a:t>He will wipe away every tear from their eyes, and death shall be no more, neither shall there be mourning, nor crying, nor pain anymore, for the former things have passed away</a:t>
            </a:r>
            <a:r>
              <a:rPr lang="en-US" sz="2800" dirty="0">
                <a:solidFill>
                  <a:schemeClr val="bg1"/>
                </a:solidFill>
              </a:rPr>
              <a:t>.” And he who was seated on the throne said, </a:t>
            </a:r>
            <a:r>
              <a:rPr lang="en-US" sz="2800" dirty="0">
                <a:solidFill>
                  <a:srgbClr val="FFFF00"/>
                </a:solidFill>
              </a:rPr>
              <a:t>“Behold, I am making all things new.” </a:t>
            </a:r>
            <a:r>
              <a:rPr lang="en-US" sz="2800" dirty="0">
                <a:solidFill>
                  <a:schemeClr val="bg1"/>
                </a:solidFill>
              </a:rPr>
              <a:t>Also he said, “Write this down, for these words are trustworthy and true.”</a:t>
            </a:r>
          </a:p>
        </p:txBody>
      </p:sp>
    </p:spTree>
    <p:extLst>
      <p:ext uri="{BB962C8B-B14F-4D97-AF65-F5344CB8AC3E}">
        <p14:creationId xmlns:p14="http://schemas.microsoft.com/office/powerpoint/2010/main" val="120333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3" name="Picture 2" descr="A yellow car parked in front of a building&#10;&#10;Description generated with very high confidence">
            <a:extLst>
              <a:ext uri="{FF2B5EF4-FFF2-40B4-BE49-F238E27FC236}">
                <a16:creationId xmlns:a16="http://schemas.microsoft.com/office/drawing/2014/main" xmlns="" id="{DAA65054-5EFF-4077-AFBC-24D95D1970BB}"/>
              </a:ext>
            </a:extLst>
          </p:cNvPr>
          <p:cNvPicPr>
            <a:picLocks noChangeAspect="1"/>
          </p:cNvPicPr>
          <p:nvPr/>
        </p:nvPicPr>
        <p:blipFill rotWithShape="1">
          <a:blip r:embed="rId2">
            <a:extLst>
              <a:ext uri="{28A0092B-C50C-407E-A947-70E740481C1C}">
                <a14:useLocalDpi xmlns:a14="http://schemas.microsoft.com/office/drawing/2010/main" val="0"/>
              </a:ext>
            </a:extLst>
          </a:blip>
          <a:srcRect t="1898" b="1383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5BF6713D-1D96-48BA-83FB-4CAD9ADFCBD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752975"/>
            <a:ext cx="4610100" cy="1323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3DCE8CF-29CD-417C-88E8-3D6151555E23}"/>
              </a:ext>
            </a:extLst>
          </p:cNvPr>
          <p:cNvSpPr txBox="1"/>
          <p:nvPr/>
        </p:nvSpPr>
        <p:spPr>
          <a:xfrm>
            <a:off x="597805" y="4881562"/>
            <a:ext cx="3721989" cy="1066800"/>
          </a:xfrm>
          <a:prstGeom prst="rect">
            <a:avLst/>
          </a:prstGeom>
          <a:noFill/>
          <a:ln w="174625" cap="sq" cmpd="thinThick">
            <a:noFill/>
            <a:miter lim="800000"/>
          </a:ln>
        </p:spPr>
        <p:txBody>
          <a:bodyPr vert="horz" lIns="91440" tIns="45720" rIns="91440" bIns="45720" rtlCol="0" anchor="ctr">
            <a:normAutofit/>
          </a:bodyPr>
          <a:lstStyle/>
          <a:p>
            <a:pPr algn="r">
              <a:lnSpc>
                <a:spcPct val="90000"/>
              </a:lnSpc>
              <a:spcBef>
                <a:spcPct val="0"/>
              </a:spcBef>
              <a:spcAft>
                <a:spcPts val="600"/>
              </a:spcAft>
            </a:pPr>
            <a:r>
              <a:rPr lang="en-US" sz="3200" b="1" dirty="0">
                <a:solidFill>
                  <a:schemeClr val="bg1"/>
                </a:solidFill>
                <a:latin typeface="+mj-lt"/>
                <a:ea typeface="+mj-ea"/>
                <a:cs typeface="+mj-cs"/>
              </a:rPr>
              <a:t>One Day God Will Restore All Things</a:t>
            </a:r>
          </a:p>
        </p:txBody>
      </p:sp>
    </p:spTree>
    <p:extLst>
      <p:ext uri="{BB962C8B-B14F-4D97-AF65-F5344CB8AC3E}">
        <p14:creationId xmlns:p14="http://schemas.microsoft.com/office/powerpoint/2010/main" val="289427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55C4142-8818-4958-AFAF-5593F6433380}"/>
              </a:ext>
            </a:extLst>
          </p:cNvPr>
          <p:cNvSpPr txBox="1"/>
          <p:nvPr/>
        </p:nvSpPr>
        <p:spPr>
          <a:xfrm>
            <a:off x="477012" y="1381652"/>
            <a:ext cx="11237976"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The Grace of God</a:t>
            </a:r>
          </a:p>
        </p:txBody>
      </p:sp>
      <p:sp>
        <p:nvSpPr>
          <p:cNvPr id="7" name="TextBox 6">
            <a:extLst>
              <a:ext uri="{FF2B5EF4-FFF2-40B4-BE49-F238E27FC236}">
                <a16:creationId xmlns:a16="http://schemas.microsoft.com/office/drawing/2014/main" xmlns="" id="{BAE7876B-4F0F-4AEE-AC32-2A31ADCF0D4B}"/>
              </a:ext>
            </a:extLst>
          </p:cNvPr>
          <p:cNvSpPr txBox="1"/>
          <p:nvPr/>
        </p:nvSpPr>
        <p:spPr>
          <a:xfrm>
            <a:off x="6917635" y="5049741"/>
            <a:ext cx="4797353"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Matthew 20:1-16</a:t>
            </a:r>
          </a:p>
        </p:txBody>
      </p:sp>
      <p:pic>
        <p:nvPicPr>
          <p:cNvPr id="5" name="Picture 4">
            <a:extLst>
              <a:ext uri="{FF2B5EF4-FFF2-40B4-BE49-F238E27FC236}">
                <a16:creationId xmlns:a16="http://schemas.microsoft.com/office/drawing/2014/main" xmlns="" id="{B0BD9982-6DFB-484A-BA76-CF609A8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34" y="2692709"/>
            <a:ext cx="3472735" cy="3455371"/>
          </a:xfrm>
          <a:prstGeom prst="rect">
            <a:avLst/>
          </a:prstGeom>
        </p:spPr>
      </p:pic>
      <p:pic>
        <p:nvPicPr>
          <p:cNvPr id="11" name="Picture 10" descr="A picture containing indoor, sitting, table&#10;&#10;Description generated with high confidence">
            <a:extLst>
              <a:ext uri="{FF2B5EF4-FFF2-40B4-BE49-F238E27FC236}">
                <a16:creationId xmlns:a16="http://schemas.microsoft.com/office/drawing/2014/main" xmlns="" id="{06EC4C85-FE49-4228-BC67-E894A093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828E166A-4523-4096-94BC-C02F41B380B9}"/>
              </a:ext>
            </a:extLst>
          </p:cNvPr>
          <p:cNvSpPr txBox="1"/>
          <p:nvPr/>
        </p:nvSpPr>
        <p:spPr>
          <a:xfrm>
            <a:off x="7281617" y="5397132"/>
            <a:ext cx="4910383" cy="830997"/>
          </a:xfrm>
          <a:prstGeom prst="rect">
            <a:avLst/>
          </a:prstGeom>
          <a:solidFill>
            <a:schemeClr val="tx1">
              <a:alpha val="85000"/>
            </a:schemeClr>
          </a:solidFill>
        </p:spPr>
        <p:txBody>
          <a:bodyPr wrap="none" rtlCol="0">
            <a:spAutoFit/>
          </a:bodyPr>
          <a:lstStyle/>
          <a:p>
            <a:r>
              <a:rPr lang="en-US" sz="4800" b="1" dirty="0">
                <a:solidFill>
                  <a:schemeClr val="bg1"/>
                </a:solidFill>
              </a:rPr>
              <a:t>Matthew 18:21-35</a:t>
            </a:r>
          </a:p>
        </p:txBody>
      </p:sp>
      <p:sp>
        <p:nvSpPr>
          <p:cNvPr id="14" name="TextBox 13">
            <a:extLst>
              <a:ext uri="{FF2B5EF4-FFF2-40B4-BE49-F238E27FC236}">
                <a16:creationId xmlns:a16="http://schemas.microsoft.com/office/drawing/2014/main" xmlns="" id="{5A2F099D-268E-4E9D-B1EE-4D3C03B48261}"/>
              </a:ext>
            </a:extLst>
          </p:cNvPr>
          <p:cNvSpPr txBox="1"/>
          <p:nvPr/>
        </p:nvSpPr>
        <p:spPr>
          <a:xfrm>
            <a:off x="0" y="1043466"/>
            <a:ext cx="6249403" cy="1107996"/>
          </a:xfrm>
          <a:prstGeom prst="rect">
            <a:avLst/>
          </a:prstGeom>
          <a:solidFill>
            <a:schemeClr val="tx1">
              <a:alpha val="85000"/>
            </a:schemeClr>
          </a:solidFill>
        </p:spPr>
        <p:txBody>
          <a:bodyPr wrap="none" rtlCol="0">
            <a:spAutoFit/>
          </a:bodyPr>
          <a:lstStyle/>
          <a:p>
            <a:r>
              <a:rPr lang="en-US" sz="6600" b="1" dirty="0">
                <a:solidFill>
                  <a:schemeClr val="bg1"/>
                </a:solidFill>
              </a:rPr>
              <a:t>A Forgiving Heart</a:t>
            </a:r>
          </a:p>
        </p:txBody>
      </p:sp>
    </p:spTree>
    <p:extLst>
      <p:ext uri="{BB962C8B-B14F-4D97-AF65-F5344CB8AC3E}">
        <p14:creationId xmlns:p14="http://schemas.microsoft.com/office/powerpoint/2010/main" val="167472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55C4142-8818-4958-AFAF-5593F6433380}"/>
              </a:ext>
            </a:extLst>
          </p:cNvPr>
          <p:cNvSpPr txBox="1"/>
          <p:nvPr/>
        </p:nvSpPr>
        <p:spPr>
          <a:xfrm>
            <a:off x="477012" y="1381652"/>
            <a:ext cx="11237976" cy="830997"/>
          </a:xfrm>
          <a:prstGeom prst="rect">
            <a:avLst/>
          </a:prstGeom>
          <a:solidFill>
            <a:schemeClr val="accent2">
              <a:lumMod val="75000"/>
              <a:alpha val="68000"/>
            </a:schemeClr>
          </a:solidFill>
        </p:spPr>
        <p:txBody>
          <a:bodyPr wrap="square" rtlCol="0">
            <a:spAutoFit/>
          </a:bodyPr>
          <a:lstStyle/>
          <a:p>
            <a:pPr algn="ctr"/>
            <a:r>
              <a:rPr lang="en-US" sz="4800" b="1" dirty="0">
                <a:solidFill>
                  <a:schemeClr val="bg1"/>
                </a:solidFill>
              </a:rPr>
              <a:t>The Grace of God</a:t>
            </a:r>
          </a:p>
        </p:txBody>
      </p:sp>
      <p:sp>
        <p:nvSpPr>
          <p:cNvPr id="7" name="TextBox 6">
            <a:extLst>
              <a:ext uri="{FF2B5EF4-FFF2-40B4-BE49-F238E27FC236}">
                <a16:creationId xmlns:a16="http://schemas.microsoft.com/office/drawing/2014/main" xmlns="" id="{BAE7876B-4F0F-4AEE-AC32-2A31ADCF0D4B}"/>
              </a:ext>
            </a:extLst>
          </p:cNvPr>
          <p:cNvSpPr txBox="1"/>
          <p:nvPr/>
        </p:nvSpPr>
        <p:spPr>
          <a:xfrm>
            <a:off x="6917635" y="5049741"/>
            <a:ext cx="4797353" cy="830997"/>
          </a:xfrm>
          <a:prstGeom prst="rect">
            <a:avLst/>
          </a:prstGeom>
          <a:solidFill>
            <a:schemeClr val="accent2">
              <a:lumMod val="75000"/>
              <a:alpha val="68000"/>
            </a:schemeClr>
          </a:solidFill>
        </p:spPr>
        <p:txBody>
          <a:bodyPr wrap="square" rIns="274320" rtlCol="0">
            <a:spAutoFit/>
          </a:bodyPr>
          <a:lstStyle/>
          <a:p>
            <a:pPr algn="r"/>
            <a:r>
              <a:rPr lang="en-US" sz="4800" b="1" dirty="0">
                <a:solidFill>
                  <a:schemeClr val="bg1"/>
                </a:solidFill>
              </a:rPr>
              <a:t>Matthew 20:1-16</a:t>
            </a:r>
          </a:p>
        </p:txBody>
      </p:sp>
      <p:pic>
        <p:nvPicPr>
          <p:cNvPr id="5" name="Picture 4">
            <a:extLst>
              <a:ext uri="{FF2B5EF4-FFF2-40B4-BE49-F238E27FC236}">
                <a16:creationId xmlns:a16="http://schemas.microsoft.com/office/drawing/2014/main" xmlns="" id="{B0BD9982-6DFB-484A-BA76-CF609A8D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334" y="2692709"/>
            <a:ext cx="3472735" cy="3455371"/>
          </a:xfrm>
          <a:prstGeom prst="rect">
            <a:avLst/>
          </a:prstGeom>
        </p:spPr>
      </p:pic>
      <p:pic>
        <p:nvPicPr>
          <p:cNvPr id="11" name="Picture 10" descr="A picture containing indoor, sitting, table&#10;&#10;Description generated with high confidence">
            <a:extLst>
              <a:ext uri="{FF2B5EF4-FFF2-40B4-BE49-F238E27FC236}">
                <a16:creationId xmlns:a16="http://schemas.microsoft.com/office/drawing/2014/main" xmlns="" id="{06EC4C85-FE49-4228-BC67-E894A093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828E166A-4523-4096-94BC-C02F41B380B9}"/>
              </a:ext>
            </a:extLst>
          </p:cNvPr>
          <p:cNvSpPr txBox="1"/>
          <p:nvPr/>
        </p:nvSpPr>
        <p:spPr>
          <a:xfrm>
            <a:off x="6407075" y="5317083"/>
            <a:ext cx="5778248" cy="830997"/>
          </a:xfrm>
          <a:prstGeom prst="rect">
            <a:avLst/>
          </a:prstGeom>
          <a:solidFill>
            <a:schemeClr val="tx1">
              <a:alpha val="85000"/>
            </a:schemeClr>
          </a:solidFill>
        </p:spPr>
        <p:txBody>
          <a:bodyPr wrap="none" rtlCol="0">
            <a:spAutoFit/>
          </a:bodyPr>
          <a:lstStyle/>
          <a:p>
            <a:r>
              <a:rPr lang="en-US" sz="4800" b="1" dirty="0">
                <a:solidFill>
                  <a:schemeClr val="bg1"/>
                </a:solidFill>
              </a:rPr>
              <a:t>Note to Self – page 78</a:t>
            </a:r>
          </a:p>
        </p:txBody>
      </p:sp>
      <p:pic>
        <p:nvPicPr>
          <p:cNvPr id="1026" name="Picture 2" descr="Note to Self (Foreword by Sam Storms): The Discipline of Preaching to Yourself by [Thorn, Joe]">
            <a:extLst>
              <a:ext uri="{FF2B5EF4-FFF2-40B4-BE49-F238E27FC236}">
                <a16:creationId xmlns:a16="http://schemas.microsoft.com/office/drawing/2014/main" xmlns="" id="{A383CF02-AF86-420D-A3C2-FCAE050B2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17" y="500391"/>
            <a:ext cx="3841568" cy="538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6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8249374" cy="646331"/>
          </a:xfrm>
          <a:prstGeom prst="rect">
            <a:avLst/>
          </a:prstGeom>
          <a:noFill/>
        </p:spPr>
        <p:txBody>
          <a:bodyPr wrap="none" rtlCol="0">
            <a:spAutoFit/>
          </a:bodyPr>
          <a:lstStyle/>
          <a:p>
            <a:r>
              <a:rPr lang="en-US" sz="3600" dirty="0">
                <a:solidFill>
                  <a:schemeClr val="bg1"/>
                </a:solidFill>
              </a:rPr>
              <a:t>Matthew 18:21-35 (New Living Translation)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4401205"/>
          </a:xfrm>
          <a:prstGeom prst="rect">
            <a:avLst/>
          </a:prstGeom>
          <a:noFill/>
        </p:spPr>
        <p:txBody>
          <a:bodyPr wrap="square" rtlCol="0">
            <a:spAutoFit/>
          </a:bodyPr>
          <a:lstStyle/>
          <a:p>
            <a:r>
              <a:rPr lang="en-US" sz="2800" dirty="0">
                <a:solidFill>
                  <a:srgbClr val="FFFF00"/>
                </a:solidFill>
              </a:rPr>
              <a:t>21</a:t>
            </a:r>
            <a:r>
              <a:rPr lang="en-US" sz="2800" dirty="0">
                <a:solidFill>
                  <a:schemeClr val="bg1"/>
                </a:solidFill>
              </a:rPr>
              <a:t> Then Peter came to him and asked, “Lord, how often should I forgive someone who sins against me? Seven times?”</a:t>
            </a:r>
          </a:p>
          <a:p>
            <a:r>
              <a:rPr lang="en-US" sz="2800" dirty="0">
                <a:solidFill>
                  <a:srgbClr val="FFFF00"/>
                </a:solidFill>
              </a:rPr>
              <a:t>22</a:t>
            </a:r>
            <a:r>
              <a:rPr lang="en-US" sz="2800" dirty="0">
                <a:solidFill>
                  <a:schemeClr val="bg1"/>
                </a:solidFill>
              </a:rPr>
              <a:t> “No, not seven times,” Jesus replied, “but seventy times seven!</a:t>
            </a:r>
          </a:p>
          <a:p>
            <a:r>
              <a:rPr lang="en-US" sz="2800" dirty="0">
                <a:solidFill>
                  <a:srgbClr val="FFFF00"/>
                </a:solidFill>
              </a:rPr>
              <a:t>23</a:t>
            </a:r>
            <a:r>
              <a:rPr lang="en-US" sz="2800" dirty="0">
                <a:solidFill>
                  <a:schemeClr val="bg1"/>
                </a:solidFill>
              </a:rPr>
              <a:t> “Therefore, the Kingdom of Heaven can be compared to a king who decided to bring his accounts up to date with servants who had borrowed money from him. </a:t>
            </a:r>
          </a:p>
          <a:p>
            <a:r>
              <a:rPr lang="en-US" sz="2800" dirty="0">
                <a:solidFill>
                  <a:srgbClr val="FFFF00"/>
                </a:solidFill>
              </a:rPr>
              <a:t>24</a:t>
            </a:r>
            <a:r>
              <a:rPr lang="en-US" sz="2800" dirty="0">
                <a:solidFill>
                  <a:schemeClr val="bg1"/>
                </a:solidFill>
              </a:rPr>
              <a:t> In the process, one of his debtors was brought in who owed him millions of dollars. </a:t>
            </a:r>
            <a:r>
              <a:rPr lang="en-US" sz="2800" dirty="0">
                <a:solidFill>
                  <a:srgbClr val="FFFF00"/>
                </a:solidFill>
              </a:rPr>
              <a:t>25</a:t>
            </a:r>
            <a:r>
              <a:rPr lang="en-US" sz="2800" dirty="0">
                <a:solidFill>
                  <a:schemeClr val="bg1"/>
                </a:solidFill>
              </a:rPr>
              <a:t> He couldn’t pay, so his master ordered that he be sold—along with his wife, his children, and everything he owned—to pay the debt.</a:t>
            </a:r>
          </a:p>
        </p:txBody>
      </p:sp>
    </p:spTree>
    <p:extLst>
      <p:ext uri="{BB962C8B-B14F-4D97-AF65-F5344CB8AC3E}">
        <p14:creationId xmlns:p14="http://schemas.microsoft.com/office/powerpoint/2010/main" val="366271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8249374" cy="646331"/>
          </a:xfrm>
          <a:prstGeom prst="rect">
            <a:avLst/>
          </a:prstGeom>
          <a:noFill/>
        </p:spPr>
        <p:txBody>
          <a:bodyPr wrap="none" rtlCol="0">
            <a:spAutoFit/>
          </a:bodyPr>
          <a:lstStyle/>
          <a:p>
            <a:r>
              <a:rPr lang="en-US" sz="3600" dirty="0">
                <a:solidFill>
                  <a:schemeClr val="bg1"/>
                </a:solidFill>
              </a:rPr>
              <a:t>Matthew 18:21-35 (New Living Translation)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3539430"/>
          </a:xfrm>
          <a:prstGeom prst="rect">
            <a:avLst/>
          </a:prstGeom>
          <a:noFill/>
        </p:spPr>
        <p:txBody>
          <a:bodyPr wrap="square" rtlCol="0">
            <a:spAutoFit/>
          </a:bodyPr>
          <a:lstStyle/>
          <a:p>
            <a:r>
              <a:rPr lang="en-US" sz="2800" dirty="0">
                <a:solidFill>
                  <a:srgbClr val="FFFF00"/>
                </a:solidFill>
              </a:rPr>
              <a:t>26</a:t>
            </a:r>
            <a:r>
              <a:rPr lang="en-US" sz="2800" dirty="0">
                <a:solidFill>
                  <a:schemeClr val="bg1"/>
                </a:solidFill>
              </a:rPr>
              <a:t> “But the man fell down before his master and begged him, ‘Please, be patient with me, and I will pay it all.’ </a:t>
            </a:r>
          </a:p>
          <a:p>
            <a:r>
              <a:rPr lang="en-US" sz="2800" dirty="0">
                <a:solidFill>
                  <a:srgbClr val="FFFF00"/>
                </a:solidFill>
              </a:rPr>
              <a:t>27</a:t>
            </a:r>
            <a:r>
              <a:rPr lang="en-US" sz="2800" dirty="0">
                <a:solidFill>
                  <a:schemeClr val="bg1"/>
                </a:solidFill>
              </a:rPr>
              <a:t> Then his master was filled with pity for him, and he released him and forgave his debt.</a:t>
            </a:r>
          </a:p>
          <a:p>
            <a:r>
              <a:rPr lang="en-US" sz="2800" dirty="0">
                <a:solidFill>
                  <a:srgbClr val="FFFF00"/>
                </a:solidFill>
              </a:rPr>
              <a:t>28</a:t>
            </a:r>
            <a:r>
              <a:rPr lang="en-US" sz="2800" dirty="0">
                <a:solidFill>
                  <a:schemeClr val="bg1"/>
                </a:solidFill>
              </a:rPr>
              <a:t> “But when the man left the king, he went to a fellow servant who owed him a few thousand dollars. He grabbed him by the throat and demanded instant payment.</a:t>
            </a:r>
          </a:p>
          <a:p>
            <a:endParaRPr lang="en-US" sz="2800" dirty="0">
              <a:solidFill>
                <a:schemeClr val="bg1"/>
              </a:solidFill>
            </a:endParaRPr>
          </a:p>
        </p:txBody>
      </p:sp>
    </p:spTree>
    <p:extLst>
      <p:ext uri="{BB962C8B-B14F-4D97-AF65-F5344CB8AC3E}">
        <p14:creationId xmlns:p14="http://schemas.microsoft.com/office/powerpoint/2010/main" val="353154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3DCE8CF-29CD-417C-88E8-3D6151555E23}"/>
              </a:ext>
            </a:extLst>
          </p:cNvPr>
          <p:cNvSpPr txBox="1"/>
          <p:nvPr/>
        </p:nvSpPr>
        <p:spPr>
          <a:xfrm>
            <a:off x="407963" y="393895"/>
            <a:ext cx="8249374" cy="646331"/>
          </a:xfrm>
          <a:prstGeom prst="rect">
            <a:avLst/>
          </a:prstGeom>
          <a:noFill/>
        </p:spPr>
        <p:txBody>
          <a:bodyPr wrap="none" rtlCol="0">
            <a:spAutoFit/>
          </a:bodyPr>
          <a:lstStyle/>
          <a:p>
            <a:r>
              <a:rPr lang="en-US" sz="3600" dirty="0">
                <a:solidFill>
                  <a:schemeClr val="bg1"/>
                </a:solidFill>
              </a:rPr>
              <a:t>Matthew 18:21-35 (New Living Translation)</a:t>
            </a:r>
            <a:endParaRPr lang="en-US" dirty="0">
              <a:solidFill>
                <a:schemeClr val="bg1"/>
              </a:solidFill>
            </a:endParaRPr>
          </a:p>
        </p:txBody>
      </p:sp>
      <p:sp>
        <p:nvSpPr>
          <p:cNvPr id="5" name="TextBox 4">
            <a:extLst>
              <a:ext uri="{FF2B5EF4-FFF2-40B4-BE49-F238E27FC236}">
                <a16:creationId xmlns:a16="http://schemas.microsoft.com/office/drawing/2014/main" xmlns="" id="{58D02B44-D672-42DB-AB0A-7B80D5D6B9CF}"/>
              </a:ext>
            </a:extLst>
          </p:cNvPr>
          <p:cNvSpPr txBox="1"/>
          <p:nvPr/>
        </p:nvSpPr>
        <p:spPr>
          <a:xfrm>
            <a:off x="689317" y="1116036"/>
            <a:ext cx="10761784" cy="3970318"/>
          </a:xfrm>
          <a:prstGeom prst="rect">
            <a:avLst/>
          </a:prstGeom>
          <a:noFill/>
        </p:spPr>
        <p:txBody>
          <a:bodyPr wrap="square" rtlCol="0">
            <a:spAutoFit/>
          </a:bodyPr>
          <a:lstStyle/>
          <a:p>
            <a:r>
              <a:rPr lang="en-US" sz="2800" dirty="0">
                <a:solidFill>
                  <a:srgbClr val="FFFF00"/>
                </a:solidFill>
              </a:rPr>
              <a:t>29</a:t>
            </a:r>
            <a:r>
              <a:rPr lang="en-US" sz="2800" dirty="0">
                <a:solidFill>
                  <a:schemeClr val="bg1"/>
                </a:solidFill>
              </a:rPr>
              <a:t> “His fellow servant fell down before him and begged for a little more time. ‘Be patient with me, and I will pay it,’ he pleaded. </a:t>
            </a:r>
          </a:p>
          <a:p>
            <a:r>
              <a:rPr lang="en-US" sz="2800" dirty="0">
                <a:solidFill>
                  <a:srgbClr val="FFFF00"/>
                </a:solidFill>
              </a:rPr>
              <a:t>30</a:t>
            </a:r>
            <a:r>
              <a:rPr lang="en-US" sz="2800" dirty="0">
                <a:solidFill>
                  <a:schemeClr val="bg1"/>
                </a:solidFill>
              </a:rPr>
              <a:t> But his creditor wouldn’t wait. He had the man arrested and put in prison until the debt could be paid in full.</a:t>
            </a:r>
          </a:p>
          <a:p>
            <a:r>
              <a:rPr lang="en-US" sz="2800" dirty="0">
                <a:solidFill>
                  <a:srgbClr val="FFFF00"/>
                </a:solidFill>
              </a:rPr>
              <a:t>31</a:t>
            </a:r>
            <a:r>
              <a:rPr lang="en-US" sz="2800" dirty="0">
                <a:solidFill>
                  <a:schemeClr val="bg1"/>
                </a:solidFill>
              </a:rPr>
              <a:t> “When some of the other servants saw this, they were very upset. They went to the king and told him everything that had happened. </a:t>
            </a:r>
          </a:p>
          <a:p>
            <a:r>
              <a:rPr lang="en-US" sz="2800" dirty="0">
                <a:solidFill>
                  <a:srgbClr val="FFFF00"/>
                </a:solidFill>
              </a:rPr>
              <a:t>32</a:t>
            </a:r>
            <a:r>
              <a:rPr lang="en-US" sz="2800" dirty="0">
                <a:solidFill>
                  <a:schemeClr val="bg1"/>
                </a:solidFill>
              </a:rPr>
              <a:t> Then the king called in the man he had forgiven and said, ‘You evil servant! I forgave you that tremendous debt because you pleaded with me. </a:t>
            </a:r>
          </a:p>
        </p:txBody>
      </p:sp>
    </p:spTree>
    <p:extLst>
      <p:ext uri="{BB962C8B-B14F-4D97-AF65-F5344CB8AC3E}">
        <p14:creationId xmlns:p14="http://schemas.microsoft.com/office/powerpoint/2010/main" val="449948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779</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Andrea Allardice</cp:lastModifiedBy>
  <cp:revision>42</cp:revision>
  <cp:lastPrinted>2017-10-08T13:31:23Z</cp:lastPrinted>
  <dcterms:created xsi:type="dcterms:W3CDTF">2017-07-09T10:25:06Z</dcterms:created>
  <dcterms:modified xsi:type="dcterms:W3CDTF">2017-10-09T15:50:02Z</dcterms:modified>
</cp:coreProperties>
</file>