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16"/>
  </p:notesMasterIdLst>
  <p:handoutMasterIdLst>
    <p:handoutMasterId r:id="rId17"/>
  </p:handoutMasterIdLst>
  <p:sldIdLst>
    <p:sldId id="256" r:id="rId2"/>
    <p:sldId id="263" r:id="rId3"/>
    <p:sldId id="276" r:id="rId4"/>
    <p:sldId id="270" r:id="rId5"/>
    <p:sldId id="271" r:id="rId6"/>
    <p:sldId id="267" r:id="rId7"/>
    <p:sldId id="272" r:id="rId8"/>
    <p:sldId id="268" r:id="rId9"/>
    <p:sldId id="269" r:id="rId10"/>
    <p:sldId id="257" r:id="rId11"/>
    <p:sldId id="274" r:id="rId12"/>
    <p:sldId id="273" r:id="rId13"/>
    <p:sldId id="275" r:id="rId14"/>
    <p:sldId id="264"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886" autoAdjust="0"/>
  </p:normalViewPr>
  <p:slideViewPr>
    <p:cSldViewPr snapToGrid="0" showGuides="1">
      <p:cViewPr varScale="1">
        <p:scale>
          <a:sx n="65" d="100"/>
          <a:sy n="65" d="100"/>
        </p:scale>
        <p:origin x="930"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52B5204-8150-4B23-848E-46CFC0AFCA62}" type="datetimeFigureOut">
              <a:rPr lang="en-US" smtClean="0"/>
              <a:t>10/22/2017</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103DF81-66D8-443D-8763-A18B04F6D9AE}" type="slidenum">
              <a:rPr lang="en-US" smtClean="0"/>
              <a:t>‹#›</a:t>
            </a:fld>
            <a:endParaRPr lang="en-US"/>
          </a:p>
        </p:txBody>
      </p:sp>
    </p:spTree>
    <p:extLst>
      <p:ext uri="{BB962C8B-B14F-4D97-AF65-F5344CB8AC3E}">
        <p14:creationId xmlns:p14="http://schemas.microsoft.com/office/powerpoint/2010/main" val="3299168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75DC627-7AF5-4C48-990F-3C04832C0F3A}" type="datetimeFigureOut">
              <a:rPr lang="en-US" smtClean="0"/>
              <a:t>10/22/2017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69AA9A4-0945-4BB1-A81C-5DC4EED59EB1}" type="slidenum">
              <a:rPr lang="en-US" smtClean="0"/>
              <a:t>‹#›</a:t>
            </a:fld>
            <a:endParaRPr lang="en-US"/>
          </a:p>
        </p:txBody>
      </p:sp>
    </p:spTree>
    <p:extLst>
      <p:ext uri="{BB962C8B-B14F-4D97-AF65-F5344CB8AC3E}">
        <p14:creationId xmlns:p14="http://schemas.microsoft.com/office/powerpoint/2010/main" val="136608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This week is part two of a series from Nick Higgins and I…I just need to confess, his expectations of me are a bit over stated, as I don’t intend to cover the full </a:t>
            </a:r>
            <a:r>
              <a:rPr lang="en-US" dirty="0" err="1" smtClean="0"/>
              <a:t>armour</a:t>
            </a:r>
            <a:r>
              <a:rPr lang="en-US" dirty="0" smtClean="0"/>
              <a:t> of God this week, but just part of it…so lets fix that….</a:t>
            </a:r>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1</a:t>
            </a:fld>
            <a:endParaRPr lang="en-US"/>
          </a:p>
        </p:txBody>
      </p:sp>
    </p:spTree>
    <p:extLst>
      <p:ext uri="{BB962C8B-B14F-4D97-AF65-F5344CB8AC3E}">
        <p14:creationId xmlns:p14="http://schemas.microsoft.com/office/powerpoint/2010/main" val="205279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Jabez</a:t>
            </a:r>
            <a:endParaRPr lang="en-US" dirty="0" smtClean="0"/>
          </a:p>
          <a:p>
            <a:endParaRPr lang="en-US" dirty="0" smtClean="0"/>
          </a:p>
          <a:p>
            <a:r>
              <a:rPr lang="en-US" dirty="0" smtClean="0"/>
              <a:t>Davis</a:t>
            </a:r>
          </a:p>
          <a:p>
            <a:endParaRPr lang="en-US" dirty="0" smtClean="0"/>
          </a:p>
          <a:p>
            <a:r>
              <a:rPr lang="en-US" dirty="0" smtClean="0"/>
              <a:t>Hannah</a:t>
            </a:r>
          </a:p>
          <a:p>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11</a:t>
            </a:fld>
            <a:endParaRPr lang="en-US"/>
          </a:p>
        </p:txBody>
      </p:sp>
    </p:spTree>
    <p:extLst>
      <p:ext uri="{BB962C8B-B14F-4D97-AF65-F5344CB8AC3E}">
        <p14:creationId xmlns:p14="http://schemas.microsoft.com/office/powerpoint/2010/main" val="270566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p>
          <a:p>
            <a:endParaRPr lang="en-US" dirty="0" smtClean="0"/>
          </a:p>
          <a:p>
            <a:r>
              <a:rPr lang="en-US" dirty="0" smtClean="0"/>
              <a:t>Solomon</a:t>
            </a:r>
          </a:p>
          <a:p>
            <a:endParaRPr lang="en-US" dirty="0" smtClean="0"/>
          </a:p>
          <a:p>
            <a:r>
              <a:rPr lang="en-US" dirty="0" smtClean="0"/>
              <a:t>Jesus</a:t>
            </a:r>
          </a:p>
          <a:p>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12</a:t>
            </a:fld>
            <a:endParaRPr lang="en-US"/>
          </a:p>
        </p:txBody>
      </p:sp>
    </p:spTree>
    <p:extLst>
      <p:ext uri="{BB962C8B-B14F-4D97-AF65-F5344CB8AC3E}">
        <p14:creationId xmlns:p14="http://schemas.microsoft.com/office/powerpoint/2010/main" val="640400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US" dirty="0" smtClean="0"/>
          </a:p>
          <a:p>
            <a:r>
              <a:rPr lang="en-US" dirty="0" smtClean="0"/>
              <a:t>Paul</a:t>
            </a:r>
          </a:p>
          <a:p>
            <a:endParaRPr lang="en-US" dirty="0" smtClean="0"/>
          </a:p>
          <a:p>
            <a:r>
              <a:rPr lang="en-US" dirty="0" smtClean="0"/>
              <a:t>Story from </a:t>
            </a:r>
            <a:r>
              <a:rPr lang="en-US" dirty="0" err="1" smtClean="0"/>
              <a:t>Ironside</a:t>
            </a:r>
            <a:r>
              <a:rPr lang="en-US" dirty="0" smtClean="0"/>
              <a:t> about church who gave up corporate</a:t>
            </a:r>
            <a:r>
              <a:rPr lang="en-US" baseline="0" dirty="0" smtClean="0"/>
              <a:t> prayer as a </a:t>
            </a:r>
            <a:r>
              <a:rPr lang="en-US" baseline="0" dirty="0" err="1" smtClean="0"/>
              <a:t>challeneg</a:t>
            </a:r>
            <a:endParaRPr lang="en-US" dirty="0" smtClean="0"/>
          </a:p>
          <a:p>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13</a:t>
            </a:fld>
            <a:endParaRPr lang="en-US"/>
          </a:p>
        </p:txBody>
      </p:sp>
    </p:spTree>
    <p:extLst>
      <p:ext uri="{BB962C8B-B14F-4D97-AF65-F5344CB8AC3E}">
        <p14:creationId xmlns:p14="http://schemas.microsoft.com/office/powerpoint/2010/main" val="372892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AA9A4-0945-4BB1-A81C-5DC4EED59EB1}" type="slidenum">
              <a:rPr lang="en-US" smtClean="0"/>
              <a:t>14</a:t>
            </a:fld>
            <a:endParaRPr lang="en-US"/>
          </a:p>
        </p:txBody>
      </p:sp>
    </p:spTree>
    <p:extLst>
      <p:ext uri="{BB962C8B-B14F-4D97-AF65-F5344CB8AC3E}">
        <p14:creationId xmlns:p14="http://schemas.microsoft.com/office/powerpoint/2010/main" val="61946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Nick Higgins talked about </a:t>
            </a:r>
            <a:r>
              <a:rPr lang="en-US" dirty="0" err="1" smtClean="0"/>
              <a:t>maintinaing</a:t>
            </a:r>
            <a:r>
              <a:rPr lang="en-US" dirty="0" smtClean="0"/>
              <a:t> “air superiority</a:t>
            </a:r>
            <a:r>
              <a:rPr lang="en-US" baseline="0" dirty="0" smtClean="0"/>
              <a:t> against the true enemy of us, Satan, the Devil, the Angel of light, or possibly the guy who invented that plastic packaging that is used in so many retail packages…cant use a knife, scissors, blow torch…but you can see what you bought!</a:t>
            </a:r>
          </a:p>
          <a:p>
            <a:endParaRPr lang="en-US" baseline="0" dirty="0" smtClean="0"/>
          </a:p>
          <a:p>
            <a:r>
              <a:rPr lang="en-US" baseline="0" dirty="0" smtClean="0"/>
              <a:t>If you missed last week, I’d encourage you to go back and listen to the message that Nick offered. HE started off our series in Ephesians 6, reviewing vs 10-13. Nick gave us recon and capability report of who we are fighting with…he was not implying “the devil made me do it” is reasonable assertion of our sin lives. Satan is a liar. He’s an influencer. But he’s no greater than us…who can also influence and lie. He’s created by God so he’s a welter weight taking a swing at a super heavy weight by bothering us…and he is competing with Christians to win the hearts of our friends and family. His attacks aren’t aimed to destroy you but to make us ineffective in reaching our friends with the gospel. That is why vs 13 ends with “stand firm”</a:t>
            </a:r>
          </a:p>
          <a:p>
            <a:endParaRPr lang="en-US" baseline="0" dirty="0" smtClean="0"/>
          </a:p>
          <a:p>
            <a:r>
              <a:rPr lang="en-US" baseline="0" dirty="0" smtClean="0"/>
              <a:t>So lets open with prayer and jump in.</a:t>
            </a:r>
          </a:p>
          <a:p>
            <a:endParaRPr lang="en-US" baseline="0" dirty="0" smtClean="0"/>
          </a:p>
          <a:p>
            <a:r>
              <a:rPr lang="en-US" baseline="0" dirty="0" smtClean="0"/>
              <a:t>Prayer</a:t>
            </a:r>
          </a:p>
          <a:p>
            <a:endParaRPr lang="en-US" baseline="0" dirty="0" smtClean="0"/>
          </a:p>
          <a:p>
            <a:r>
              <a:rPr lang="en-US" baseline="0" dirty="0" smtClean="0"/>
              <a:t>So last week, Nick shared about his career and showed these really cool planes…I want to start out talking about ….</a:t>
            </a:r>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2</a:t>
            </a:fld>
            <a:endParaRPr lang="en-US"/>
          </a:p>
        </p:txBody>
      </p:sp>
    </p:spTree>
    <p:extLst>
      <p:ext uri="{BB962C8B-B14F-4D97-AF65-F5344CB8AC3E}">
        <p14:creationId xmlns:p14="http://schemas.microsoft.com/office/powerpoint/2010/main" val="424767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I’ve been in my career</a:t>
            </a:r>
            <a:r>
              <a:rPr lang="en-US" baseline="0" dirty="0" smtClean="0"/>
              <a:t> a little longer than Nick has been in his career (I help sell food and drugs to people) And for most of my career, I’ve been dress pants, shirt and tie…Then a couple of years ago ties went away except for meetings and store visits…then ties went away, but required a jacket at times….and now jeans are becoming more of a requirement to remove barriers some how.</a:t>
            </a:r>
          </a:p>
          <a:p>
            <a:endParaRPr lang="en-US" baseline="0" dirty="0" smtClean="0"/>
          </a:p>
          <a:p>
            <a:r>
              <a:rPr lang="en-US" baseline="0" dirty="0" smtClean="0"/>
              <a:t>But, run of the mill Kohl’s jeans don’t cut it…as a mature man of my stature, I should wear jeans that represent quality and taste…and I must admit, higher end jeans do feel good.</a:t>
            </a:r>
          </a:p>
          <a:p>
            <a:endParaRPr lang="en-US" baseline="0" dirty="0" smtClean="0"/>
          </a:p>
          <a:p>
            <a:r>
              <a:rPr lang="en-US" baseline="0" dirty="0" smtClean="0"/>
              <a:t>So I got a couple of pairs of the new world jeans, and simultaneously was losing weight…and, well, I got to wear a belt. Or I’m pulling my pants up all the time. Without the belt, I can’t focus on presentations, conversations, move quickly while carrying items…I become less effective. So that’s where we jump in this morning, standing firm with the belt of truth.</a:t>
            </a:r>
          </a:p>
          <a:p>
            <a:endParaRPr lang="en-US" baseline="0" dirty="0" smtClean="0"/>
          </a:p>
          <a:p>
            <a:r>
              <a:rPr lang="en-US" baseline="0" dirty="0" smtClean="0"/>
              <a:t>You are welcomed to look at all sorts of sites about the belt of truth to learn about the origins and purpose of the warrior’s belt, but I don’t want to spend time on history today…in fact I’m pretty sure you can look back in our old messages on the analogies of the WHOLE armor of God…today I just am touching on the partial armor of God</a:t>
            </a:r>
          </a:p>
          <a:p>
            <a:endParaRPr lang="en-US" baseline="0" dirty="0" smtClean="0"/>
          </a:p>
          <a:p>
            <a:r>
              <a:rPr lang="en-US" baseline="0" dirty="0" smtClean="0"/>
              <a:t>It is important that the war is explained to the Ephesians AFTER Paul writes about how we ought to live with other people. The breakdown of civilization is ignoring the truth, misapplication of the truth, or making a new truth.</a:t>
            </a:r>
          </a:p>
          <a:p>
            <a:endParaRPr lang="en-US" baseline="0" dirty="0" smtClean="0"/>
          </a:p>
          <a:p>
            <a:r>
              <a:rPr lang="en-US" baseline="0" dirty="0" smtClean="0"/>
              <a:t>Why take a stand? Make the devil flee. He is wanting to influence you to make you ineffective in reaching others for Christ…you got to take a stand…and </a:t>
            </a:r>
            <a:r>
              <a:rPr lang="en-US" baseline="0" dirty="0" err="1" smtClean="0"/>
              <a:t>reist</a:t>
            </a:r>
            <a:r>
              <a:rPr lang="en-US" baseline="0" dirty="0" smtClean="0"/>
              <a:t> him</a:t>
            </a:r>
          </a:p>
          <a:p>
            <a:endParaRPr lang="en-US" baseline="0" dirty="0" smtClean="0"/>
          </a:p>
          <a:p>
            <a:r>
              <a:rPr lang="en-US" baseline="0" dirty="0" smtClean="0"/>
              <a:t>The belt s the belt of truth…made up of, re[presenting truth In John 18:37-38 we read this interaction between Jesus and Pilate: </a:t>
            </a:r>
          </a:p>
          <a:p>
            <a:r>
              <a:rPr lang="en-US" baseline="0" dirty="0" smtClean="0"/>
              <a:t>For this reason, I say truth is more than the word of God, but the word of God is truth. It’s understanding the things of God. It’s living a life that emulates those things…either your with Jesus or </a:t>
            </a:r>
            <a:r>
              <a:rPr lang="en-US" baseline="0" dirty="0" err="1" smtClean="0"/>
              <a:t>youre</a:t>
            </a:r>
            <a:r>
              <a:rPr lang="en-US" baseline="0" dirty="0" smtClean="0"/>
              <a:t> not.</a:t>
            </a:r>
          </a:p>
          <a:p>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4</a:t>
            </a:fld>
            <a:endParaRPr lang="en-US"/>
          </a:p>
        </p:txBody>
      </p:sp>
    </p:spTree>
    <p:extLst>
      <p:ext uri="{BB962C8B-B14F-4D97-AF65-F5344CB8AC3E}">
        <p14:creationId xmlns:p14="http://schemas.microsoft.com/office/powerpoint/2010/main" val="238433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Yeah…belts surround us. They are close to our center of balance. They can pull pants up and shirts down…and this is God’s belt Jesus, praying for his followers said in John 17:17. </a:t>
            </a:r>
          </a:p>
          <a:p>
            <a:endParaRPr lang="en-US" dirty="0" smtClean="0"/>
          </a:p>
          <a:p>
            <a:r>
              <a:rPr lang="en-US" dirty="0" smtClean="0"/>
              <a:t>Not knowledge, life changing</a:t>
            </a:r>
          </a:p>
          <a:p>
            <a:endParaRPr lang="en-US" baseline="0" dirty="0" smtClean="0"/>
          </a:p>
          <a:p>
            <a:r>
              <a:rPr lang="en-US" baseline="0" dirty="0" err="1" smtClean="0"/>
              <a:t>Substitues</a:t>
            </a:r>
            <a:r>
              <a:rPr lang="en-US" baseline="0" dirty="0" smtClean="0"/>
              <a:t> can be more stylish, but they don’t surround us and you can’t really hang swords and </a:t>
            </a:r>
            <a:r>
              <a:rPr lang="en-US" baseline="0" dirty="0" err="1" smtClean="0"/>
              <a:t>opther</a:t>
            </a:r>
            <a:r>
              <a:rPr lang="en-US" baseline="0" dirty="0" smtClean="0"/>
              <a:t> things on them</a:t>
            </a:r>
          </a:p>
          <a:p>
            <a:endParaRPr lang="en-US" baseline="0" dirty="0" smtClean="0"/>
          </a:p>
          <a:p>
            <a:r>
              <a:rPr lang="en-US" baseline="0" dirty="0" smtClean="0"/>
              <a:t>Ata pastor’s conference, John Piper offered news….True Christianity is growing, </a:t>
            </a:r>
            <a:r>
              <a:rPr lang="en-US" b="1" i="1" baseline="0" dirty="0" smtClean="0"/>
              <a:t>popularity </a:t>
            </a:r>
            <a:r>
              <a:rPr lang="en-US" b="0" i="0" baseline="0" dirty="0" smtClean="0"/>
              <a:t>is waning, in spite of what Satan would have us believe:</a:t>
            </a:r>
            <a:endParaRPr lang="en-US" b="1" i="1" baseline="0" dirty="0" smtClean="0"/>
          </a:p>
          <a:p>
            <a:pPr fontAlgn="base"/>
            <a:r>
              <a:rPr lang="en-US" sz="1200" b="0" i="0" kern="1200" dirty="0" smtClean="0">
                <a:solidFill>
                  <a:schemeClr val="tx1"/>
                </a:solidFill>
                <a:effectLst/>
                <a:latin typeface="+mn-lt"/>
                <a:ea typeface="+mn-ea"/>
                <a:cs typeface="+mn-cs"/>
              </a:rPr>
              <a:t> only 45 percent of those raised in the Mainline Protestant tradition remain in Mainline churches. These are people who once identified themselves as affiliated with the mainline churches, which gave inflated numbers of Christian Protestant strength, but who believed and practiced very little true Christianity. </a:t>
            </a:r>
            <a:r>
              <a:rPr lang="en-US" sz="1200" b="0" i="0" kern="1200" dirty="0" err="1" smtClean="0">
                <a:solidFill>
                  <a:schemeClr val="tx1"/>
                </a:solidFill>
                <a:effectLst/>
                <a:latin typeface="+mn-lt"/>
                <a:ea typeface="+mn-ea"/>
                <a:cs typeface="+mn-cs"/>
              </a:rPr>
              <a:t>Stetzer</a:t>
            </a:r>
            <a:r>
              <a:rPr lang="en-US" sz="1200" b="0" i="0" kern="1200" dirty="0" smtClean="0">
                <a:solidFill>
                  <a:schemeClr val="tx1"/>
                </a:solidFill>
                <a:effectLst/>
                <a:latin typeface="+mn-lt"/>
                <a:ea typeface="+mn-ea"/>
                <a:cs typeface="+mn-cs"/>
              </a:rPr>
              <a:t> adds, “If Mainline Protestantism continues its trajectory, it is only a couple of generations from virtual extinction.”</a:t>
            </a:r>
          </a:p>
          <a:p>
            <a:pPr fontAlgn="base"/>
            <a:r>
              <a:rPr lang="en-US" sz="1200" b="0" i="0" kern="1200" dirty="0" smtClean="0">
                <a:solidFill>
                  <a:schemeClr val="tx1"/>
                </a:solidFill>
                <a:effectLst/>
                <a:latin typeface="+mn-lt"/>
                <a:ea typeface="+mn-ea"/>
                <a:cs typeface="+mn-cs"/>
              </a:rPr>
              <a:t>But, of course, there are nominal Christians in every church and denomination. And increasingly those who used to check “affiliated” on the surveys are now checking “none” — no affiliation. Here are </a:t>
            </a:r>
            <a:r>
              <a:rPr lang="en-US" sz="1200" b="0" i="0" kern="1200" dirty="0" err="1" smtClean="0">
                <a:solidFill>
                  <a:schemeClr val="tx1"/>
                </a:solidFill>
                <a:effectLst/>
                <a:latin typeface="+mn-lt"/>
                <a:ea typeface="+mn-ea"/>
                <a:cs typeface="+mn-cs"/>
              </a:rPr>
              <a:t>Stetzer’s</a:t>
            </a:r>
            <a:r>
              <a:rPr lang="en-US" sz="1200" b="0" i="0" kern="1200" dirty="0" smtClean="0">
                <a:solidFill>
                  <a:schemeClr val="tx1"/>
                </a:solidFill>
                <a:effectLst/>
                <a:latin typeface="+mn-lt"/>
                <a:ea typeface="+mn-ea"/>
                <a:cs typeface="+mn-cs"/>
              </a:rPr>
              <a:t> conclusions from the most recent surveys:</a:t>
            </a:r>
          </a:p>
          <a:p>
            <a:pPr fontAlgn="base"/>
            <a:r>
              <a:rPr lang="en-US" sz="1200" kern="1200" dirty="0" smtClean="0">
                <a:solidFill>
                  <a:schemeClr val="tx1"/>
                </a:solidFill>
                <a:effectLst/>
                <a:latin typeface="+mn-lt"/>
                <a:ea typeface="+mn-ea"/>
                <a:cs typeface="+mn-cs"/>
              </a:rPr>
              <a:t>Americans whose Christianity was nominal — in name only — are casting aside the name. They are now aligning publicly with what they’ve actually not believed all along.</a:t>
            </a:r>
          </a:p>
          <a:p>
            <a:pPr fontAlgn="base"/>
            <a:r>
              <a:rPr lang="en-US" sz="1200" kern="1200" dirty="0" smtClean="0">
                <a:solidFill>
                  <a:schemeClr val="tx1"/>
                </a:solidFill>
                <a:effectLst/>
                <a:latin typeface="+mn-lt"/>
                <a:ea typeface="+mn-ea"/>
                <a:cs typeface="+mn-cs"/>
              </a:rPr>
              <a:t>The percentage of convictional Christians remains rather steady, but because the nominal Christians now are unaffiliated the overall percentage of self-identified Christians is decline. This overall decline is what Pew shows — and I expect it to accelerate.</a:t>
            </a:r>
            <a:r>
              <a:rPr lang="en-US" sz="1200" b="0" i="0" kern="1200" dirty="0" smtClean="0">
                <a:solidFill>
                  <a:schemeClr val="tx1"/>
                </a:solidFill>
                <a:effectLst/>
                <a:latin typeface="+mn-lt"/>
                <a:ea typeface="+mn-ea"/>
                <a:cs typeface="+mn-cs"/>
              </a:rPr>
              <a:t> What we see from Pew is not the death-knell of Christianity, but another indication that Christianity in America is being refined.</a:t>
            </a:r>
          </a:p>
          <a:p>
            <a:pPr fontAlgn="base"/>
            <a:r>
              <a:rPr lang="en-US" sz="1200" b="0" i="0" kern="1200" dirty="0" smtClean="0">
                <a:solidFill>
                  <a:schemeClr val="tx1"/>
                </a:solidFill>
                <a:effectLst/>
                <a:latin typeface="+mn-lt"/>
                <a:ea typeface="+mn-ea"/>
                <a:cs typeface="+mn-cs"/>
              </a:rPr>
              <a:t>From 2007 to 2014, the number of evangelicals in America rose from 59.8 million to 62.2 million. Christianity isn’t dying and no research says it is; the statistics about Christians in America are simply starting to show a clearer picture of what American Christianity is becoming — less nominal, more defined, and more outside of the mainstream of American culture. The cultural cost of calling yourself “Christian” is starting to outweigh the cultural benefit, so those who do not identify as a “Christian” according to their convictions are starting to identify as “</a:t>
            </a:r>
            <a:r>
              <a:rPr lang="en-US" sz="1200" b="0" i="0" kern="1200" dirty="0" err="1" smtClean="0">
                <a:solidFill>
                  <a:schemeClr val="tx1"/>
                </a:solidFill>
                <a:effectLst/>
                <a:latin typeface="+mn-lt"/>
                <a:ea typeface="+mn-ea"/>
                <a:cs typeface="+mn-cs"/>
              </a:rPr>
              <a:t>nones</a:t>
            </a:r>
            <a:r>
              <a:rPr lang="en-US" sz="1200" b="0" i="0" kern="1200" dirty="0" smtClean="0">
                <a:solidFill>
                  <a:schemeClr val="tx1"/>
                </a:solidFill>
                <a:effectLst/>
                <a:latin typeface="+mn-lt"/>
                <a:ea typeface="+mn-ea"/>
                <a:cs typeface="+mn-cs"/>
              </a:rPr>
              <a:t>” because it’s more culturally savvy.</a:t>
            </a:r>
          </a:p>
          <a:p>
            <a:pPr fontAlgn="base"/>
            <a:r>
              <a:rPr lang="en-US" sz="1200" b="0" i="0" kern="1200" dirty="0" smtClean="0">
                <a:solidFill>
                  <a:schemeClr val="tx1"/>
                </a:solidFill>
                <a:effectLst/>
                <a:latin typeface="+mn-lt"/>
                <a:ea typeface="+mn-ea"/>
                <a:cs typeface="+mn-cs"/>
              </a:rPr>
              <a:t>Christianity is losing, and will continue to lose, its home field advantage; no one can (or should) deny this. However, the numerical decline of self-identified American Christianity is more of a purifying bloodletting than it is an arrow to the heart of the church. So if you picture a continuum with the mere absence of cultural benefits for Christians on one end, and the aggressive persecution of Christians on the other end, Christianity in America is now on that continuum and is moving from indifference to derision to exclusion to hostility.</a:t>
            </a:r>
          </a:p>
          <a:p>
            <a:pPr fontAlgn="base"/>
            <a:endParaRPr lang="en-US" sz="1200" b="0" i="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What’s exciting is that millennials are seemingly less superficial</a:t>
            </a:r>
            <a:r>
              <a:rPr lang="en-US" sz="1200" kern="1200" baseline="0" dirty="0" smtClean="0">
                <a:solidFill>
                  <a:schemeClr val="tx1"/>
                </a:solidFill>
                <a:effectLst/>
                <a:latin typeface="+mn-lt"/>
                <a:ea typeface="+mn-ea"/>
                <a:cs typeface="+mn-cs"/>
              </a:rPr>
              <a:t> as their needs are met</a:t>
            </a:r>
            <a:r>
              <a:rPr lang="en-US" sz="1200" kern="1200" dirty="0" smtClean="0">
                <a:solidFill>
                  <a:schemeClr val="tx1"/>
                </a:solidFill>
                <a:effectLst/>
                <a:latin typeface="+mn-lt"/>
                <a:ea typeface="+mn-ea"/>
                <a:cs typeface="+mn-cs"/>
              </a:rPr>
              <a:t>. We see that as more companies start defining “purpose” and “mission” vs “value” and</a:t>
            </a:r>
            <a:r>
              <a:rPr lang="en-US" sz="1200" kern="1200" baseline="0" dirty="0" smtClean="0">
                <a:solidFill>
                  <a:schemeClr val="tx1"/>
                </a:solidFill>
                <a:effectLst/>
                <a:latin typeface="+mn-lt"/>
                <a:ea typeface="+mn-ea"/>
                <a:cs typeface="+mn-cs"/>
              </a:rPr>
              <a:t> “experience.” They are less “religious,” but they are also less interested in non-religious institutions. They ARE very interested in truth, purpose, and mission, and what is greater than that of the mission, truth, and purpose from Jesus Christ…who </a:t>
            </a:r>
            <a:r>
              <a:rPr lang="en-US" sz="1200" kern="1200" baseline="0" dirty="0" err="1" smtClean="0">
                <a:solidFill>
                  <a:schemeClr val="tx1"/>
                </a:solidFill>
                <a:effectLst/>
                <a:latin typeface="+mn-lt"/>
                <a:ea typeface="+mn-ea"/>
                <a:cs typeface="+mn-cs"/>
              </a:rPr>
              <a:t>incidently</a:t>
            </a:r>
            <a:r>
              <a:rPr lang="en-US" sz="1200" kern="1200" baseline="0" dirty="0" smtClean="0">
                <a:solidFill>
                  <a:schemeClr val="tx1"/>
                </a:solidFill>
                <a:effectLst/>
                <a:latin typeface="+mn-lt"/>
                <a:ea typeface="+mn-ea"/>
                <a:cs typeface="+mn-cs"/>
              </a:rPr>
              <a:t> was also antireligious….surround yourself with truth</a:t>
            </a:r>
            <a:endParaRPr lang="en-US" sz="1200" kern="1200" dirty="0" smtClean="0">
              <a:solidFill>
                <a:schemeClr val="tx1"/>
              </a:solidFill>
              <a:effectLst/>
              <a:latin typeface="+mn-lt"/>
              <a:ea typeface="+mn-ea"/>
              <a:cs typeface="+mn-cs"/>
            </a:endParaRPr>
          </a:p>
          <a:p>
            <a:endParaRPr lang="en-US" baseline="0" dirty="0" smtClean="0"/>
          </a:p>
          <a:p>
            <a:r>
              <a:rPr lang="en-US" baseline="0" dirty="0" err="1" smtClean="0"/>
              <a:t>Incidently</a:t>
            </a:r>
            <a:r>
              <a:rPr lang="en-US" baseline="0" dirty="0" smtClean="0"/>
              <a:t>, when someone asks you about this that or the other, how do you form your answer? What does God’s word, creation, and Holy </a:t>
            </a:r>
            <a:r>
              <a:rPr lang="en-US" baseline="0" smtClean="0"/>
              <a:t>spirit tell you </a:t>
            </a:r>
            <a:r>
              <a:rPr lang="en-US" baseline="0" dirty="0" smtClean="0"/>
              <a:t>about this that and the other?</a:t>
            </a:r>
          </a:p>
          <a:p>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5</a:t>
            </a:fld>
            <a:endParaRPr lang="en-US"/>
          </a:p>
        </p:txBody>
      </p:sp>
    </p:spTree>
    <p:extLst>
      <p:ext uri="{BB962C8B-B14F-4D97-AF65-F5344CB8AC3E}">
        <p14:creationId xmlns:p14="http://schemas.microsoft.com/office/powerpoint/2010/main" val="76319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Adter</a:t>
            </a:r>
            <a:r>
              <a:rPr lang="en-US" dirty="0" smtClean="0"/>
              <a:t> the belt, of</a:t>
            </a:r>
            <a:r>
              <a:rPr lang="en-US" baseline="0" dirty="0" smtClean="0"/>
              <a:t> truth comes the </a:t>
            </a:r>
            <a:r>
              <a:rPr lang="en-US" baseline="0" dirty="0" err="1" smtClean="0"/>
              <a:t>breastplat</a:t>
            </a:r>
            <a:r>
              <a:rPr lang="en-US" baseline="0" dirty="0" smtClean="0"/>
              <a:t> of righteousness.. It’s what friends and foe see, as it is so big, covering vital organs.  This </a:t>
            </a:r>
            <a:r>
              <a:rPr lang="en-US" baseline="0" dirty="0" err="1" smtClean="0"/>
              <a:t>righteouseness</a:t>
            </a:r>
            <a:r>
              <a:rPr lang="en-US" baseline="0" dirty="0" smtClean="0"/>
              <a:t> is not the righteousness described in 1 </a:t>
            </a:r>
            <a:r>
              <a:rPr lang="en-US" baseline="0" dirty="0" err="1" smtClean="0"/>
              <a:t>Coritnthians</a:t>
            </a:r>
            <a:r>
              <a:rPr lang="en-US" baseline="0" dirty="0" smtClean="0"/>
              <a:t> 1:30…imputed </a:t>
            </a:r>
            <a:r>
              <a:rPr lang="en-US" baseline="0" dirty="0" err="1" smtClean="0"/>
              <a:t>righteouseness</a:t>
            </a:r>
            <a:r>
              <a:rPr lang="en-US" baseline="0" dirty="0" smtClean="0"/>
              <a:t> that gets us into heaven…but the rightness of God described in Isaiah 59:16-18</a:t>
            </a:r>
          </a:p>
          <a:p>
            <a:endParaRPr lang="en-US" baseline="0" dirty="0" smtClean="0"/>
          </a:p>
          <a:p>
            <a:r>
              <a:rPr lang="en-US" baseline="0" dirty="0" smtClean="0"/>
              <a:t>So, we need to live in a way that represents a God-designed, holy lifestyle. Knowing truth is key. To live that way we protect the heart and our gut, with the armor of God, not self-</a:t>
            </a:r>
            <a:r>
              <a:rPr lang="en-US" baseline="0" dirty="0" err="1" smtClean="0"/>
              <a:t>righteouseness</a:t>
            </a:r>
            <a:r>
              <a:rPr lang="en-US" baseline="0" dirty="0" smtClean="0"/>
              <a:t> Philippians:</a:t>
            </a:r>
          </a:p>
          <a:p>
            <a:r>
              <a:rPr lang="en-US" baseline="0" dirty="0" smtClean="0"/>
              <a:t>Circumcised-Israelite, God’s chosen people</a:t>
            </a:r>
          </a:p>
          <a:p>
            <a:r>
              <a:rPr lang="en-US" baseline="0" dirty="0" err="1" smtClean="0"/>
              <a:t>Benjamanite</a:t>
            </a:r>
            <a:r>
              <a:rPr lang="en-US" baseline="0" dirty="0" smtClean="0"/>
              <a:t>-Joseph’s favorite brother; son of Jacobs favored wife</a:t>
            </a:r>
          </a:p>
          <a:p>
            <a:r>
              <a:rPr lang="en-US" baseline="0" dirty="0" smtClean="0"/>
              <a:t>Pharisee-highly educated, legal mind</a:t>
            </a:r>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6</a:t>
            </a:fld>
            <a:endParaRPr lang="en-US"/>
          </a:p>
        </p:txBody>
      </p:sp>
    </p:spTree>
    <p:extLst>
      <p:ext uri="{BB962C8B-B14F-4D97-AF65-F5344CB8AC3E}">
        <p14:creationId xmlns:p14="http://schemas.microsoft.com/office/powerpoint/2010/main" val="35749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soldier, the breastplate, body armor, whatever isn’t so much to protect</a:t>
            </a:r>
            <a:r>
              <a:rPr lang="en-US" baseline="0" dirty="0" smtClean="0"/>
              <a:t> you from the foe you are engaged with, but from that unseen arrow, dart, bullet. Your </a:t>
            </a:r>
            <a:r>
              <a:rPr lang="en-US" baseline="0" dirty="0" err="1" smtClean="0"/>
              <a:t>righteouseness</a:t>
            </a:r>
            <a:r>
              <a:rPr lang="en-US" baseline="0" dirty="0" smtClean="0"/>
              <a:t> protects your reputation and that of your savior</a:t>
            </a:r>
          </a:p>
          <a:p>
            <a:endParaRPr lang="en-US" baseline="0" dirty="0" smtClean="0"/>
          </a:p>
          <a:p>
            <a:r>
              <a:rPr lang="en-US" baseline="0" dirty="0" smtClean="0"/>
              <a:t>Heart represents how we think, apply effort,  </a:t>
            </a:r>
          </a:p>
          <a:p>
            <a:endParaRPr lang="en-US" baseline="0" dirty="0" smtClean="0"/>
          </a:p>
          <a:p>
            <a:r>
              <a:rPr lang="en-US" baseline="0" dirty="0" smtClean="0"/>
              <a:t>Gut-feelings, emotions</a:t>
            </a:r>
          </a:p>
          <a:p>
            <a:r>
              <a:rPr lang="en-US" baseline="0" dirty="0" smtClean="0"/>
              <a:t>NOTE “TRUTH”</a:t>
            </a:r>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7</a:t>
            </a:fld>
            <a:endParaRPr lang="en-US"/>
          </a:p>
        </p:txBody>
      </p:sp>
    </p:spTree>
    <p:extLst>
      <p:ext uri="{BB962C8B-B14F-4D97-AF65-F5344CB8AC3E}">
        <p14:creationId xmlns:p14="http://schemas.microsoft.com/office/powerpoint/2010/main" val="116100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AA9A4-0945-4BB1-A81C-5DC4EED59EB1}" type="slidenum">
              <a:rPr lang="en-US" smtClean="0"/>
              <a:t>8</a:t>
            </a:fld>
            <a:endParaRPr lang="en-US"/>
          </a:p>
        </p:txBody>
      </p:sp>
    </p:spTree>
    <p:extLst>
      <p:ext uri="{BB962C8B-B14F-4D97-AF65-F5344CB8AC3E}">
        <p14:creationId xmlns:p14="http://schemas.microsoft.com/office/powerpoint/2010/main" val="65397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Mark 9 17-29 17A man in the crowd answered, “Teacher, I brought you my son, who is possessed by a spirit that has robbed him of speech. 18Whenever it seizes him, it throws him to the ground. He foams at the mouth, gnashes his teeth and becomes rigid. I asked your disciples to drive out the spirit, but they could not.”</a:t>
            </a:r>
          </a:p>
          <a:p>
            <a:r>
              <a:rPr lang="en-US" sz="1200" b="0" i="0" kern="1200" dirty="0" smtClean="0">
                <a:solidFill>
                  <a:schemeClr val="tx1"/>
                </a:solidFill>
                <a:effectLst/>
                <a:latin typeface="+mn-lt"/>
                <a:ea typeface="+mn-ea"/>
                <a:cs typeface="+mn-cs"/>
              </a:rPr>
              <a:t>19 “You unbelieving </a:t>
            </a:r>
            <a:r>
              <a:rPr lang="en-US" sz="1200" b="0" i="0" kern="1200" dirty="0" err="1" smtClean="0">
                <a:solidFill>
                  <a:schemeClr val="tx1"/>
                </a:solidFill>
                <a:effectLst/>
                <a:latin typeface="+mn-lt"/>
                <a:ea typeface="+mn-ea"/>
                <a:cs typeface="+mn-cs"/>
              </a:rPr>
              <a:t>generation,”Jesus</a:t>
            </a:r>
            <a:r>
              <a:rPr lang="en-US" sz="1200" b="0" i="0" kern="1200" dirty="0" smtClean="0">
                <a:solidFill>
                  <a:schemeClr val="tx1"/>
                </a:solidFill>
                <a:effectLst/>
                <a:latin typeface="+mn-lt"/>
                <a:ea typeface="+mn-ea"/>
                <a:cs typeface="+mn-cs"/>
              </a:rPr>
              <a:t> replied, “how long shall I stay with you? How long shall I put up with you? Bring the boy to me.”</a:t>
            </a:r>
          </a:p>
          <a:p>
            <a:r>
              <a:rPr lang="en-US" sz="1200" b="0" i="0" kern="1200" dirty="0" smtClean="0">
                <a:solidFill>
                  <a:schemeClr val="tx1"/>
                </a:solidFill>
                <a:effectLst/>
                <a:latin typeface="+mn-lt"/>
                <a:ea typeface="+mn-ea"/>
                <a:cs typeface="+mn-cs"/>
              </a:rPr>
              <a:t>20So they brought him. When the spirit saw Jesus, it immediately threw the boy into a convulsion. He fell to the ground and rolled around, foaming at the mouth.</a:t>
            </a:r>
          </a:p>
          <a:p>
            <a:r>
              <a:rPr lang="en-US" sz="1200" b="0" i="0" kern="1200" dirty="0" smtClean="0">
                <a:solidFill>
                  <a:schemeClr val="tx1"/>
                </a:solidFill>
                <a:effectLst/>
                <a:latin typeface="+mn-lt"/>
                <a:ea typeface="+mn-ea"/>
                <a:cs typeface="+mn-cs"/>
              </a:rPr>
              <a:t>21Jesus asked the boy’s father, “How long has he been like this?”</a:t>
            </a:r>
          </a:p>
          <a:p>
            <a:r>
              <a:rPr lang="en-US" sz="1200" b="0" i="0" kern="1200" dirty="0" smtClean="0">
                <a:solidFill>
                  <a:schemeClr val="tx1"/>
                </a:solidFill>
                <a:effectLst/>
                <a:latin typeface="+mn-lt"/>
                <a:ea typeface="+mn-ea"/>
                <a:cs typeface="+mn-cs"/>
              </a:rPr>
              <a:t>“From childhood,” he answered. 22“It has often thrown him into fire or water to kill him. But if you can do anything, take pity on us and help us.”</a:t>
            </a:r>
          </a:p>
          <a:p>
            <a:r>
              <a:rPr lang="en-US" sz="1200" b="0" i="0" kern="1200" dirty="0" smtClean="0">
                <a:solidFill>
                  <a:schemeClr val="tx1"/>
                </a:solidFill>
                <a:effectLst/>
                <a:latin typeface="+mn-lt"/>
                <a:ea typeface="+mn-ea"/>
                <a:cs typeface="+mn-cs"/>
              </a:rPr>
              <a:t>23 “ ‘If you </a:t>
            </a:r>
            <a:r>
              <a:rPr lang="en-US" sz="1200" b="0" i="0" kern="1200" dirty="0" err="1" smtClean="0">
                <a:solidFill>
                  <a:schemeClr val="tx1"/>
                </a:solidFill>
                <a:effectLst/>
                <a:latin typeface="+mn-lt"/>
                <a:ea typeface="+mn-ea"/>
                <a:cs typeface="+mn-cs"/>
              </a:rPr>
              <a:t>can’?”said</a:t>
            </a:r>
            <a:r>
              <a:rPr lang="en-US" sz="1200" b="0" i="0" kern="1200" dirty="0" smtClean="0">
                <a:solidFill>
                  <a:schemeClr val="tx1"/>
                </a:solidFill>
                <a:effectLst/>
                <a:latin typeface="+mn-lt"/>
                <a:ea typeface="+mn-ea"/>
                <a:cs typeface="+mn-cs"/>
              </a:rPr>
              <a:t> Jesus. “Everything is possible for one who believes.”</a:t>
            </a:r>
          </a:p>
          <a:p>
            <a:r>
              <a:rPr lang="en-US" sz="1200" b="0" i="0" kern="1200" dirty="0" smtClean="0">
                <a:solidFill>
                  <a:schemeClr val="tx1"/>
                </a:solidFill>
                <a:effectLst/>
                <a:latin typeface="+mn-lt"/>
                <a:ea typeface="+mn-ea"/>
                <a:cs typeface="+mn-cs"/>
              </a:rPr>
              <a:t>24Immediately the boy’s father exclaimed, “I do believe; help me overcome my unbelief!”</a:t>
            </a:r>
          </a:p>
          <a:p>
            <a:r>
              <a:rPr lang="en-US" sz="1200" b="0" i="0" kern="1200" dirty="0" smtClean="0">
                <a:solidFill>
                  <a:schemeClr val="tx1"/>
                </a:solidFill>
                <a:effectLst/>
                <a:latin typeface="+mn-lt"/>
                <a:ea typeface="+mn-ea"/>
                <a:cs typeface="+mn-cs"/>
              </a:rPr>
              <a:t>25When Jesus saw that a crowd was running to the scene, he rebuked the impure spirit. “You deaf and mute </a:t>
            </a:r>
            <a:r>
              <a:rPr lang="en-US" sz="1200" b="0" i="0" kern="1200" dirty="0" err="1" smtClean="0">
                <a:solidFill>
                  <a:schemeClr val="tx1"/>
                </a:solidFill>
                <a:effectLst/>
                <a:latin typeface="+mn-lt"/>
                <a:ea typeface="+mn-ea"/>
                <a:cs typeface="+mn-cs"/>
              </a:rPr>
              <a:t>spirit,”he</a:t>
            </a:r>
            <a:r>
              <a:rPr lang="en-US" sz="1200" b="0" i="0" kern="1200" dirty="0" smtClean="0">
                <a:solidFill>
                  <a:schemeClr val="tx1"/>
                </a:solidFill>
                <a:effectLst/>
                <a:latin typeface="+mn-lt"/>
                <a:ea typeface="+mn-ea"/>
                <a:cs typeface="+mn-cs"/>
              </a:rPr>
              <a:t> said, “I command you, come out of him and never enter him again.”</a:t>
            </a:r>
          </a:p>
          <a:p>
            <a:r>
              <a:rPr lang="en-US" sz="1200" b="0" i="0" kern="1200" dirty="0" smtClean="0">
                <a:solidFill>
                  <a:schemeClr val="tx1"/>
                </a:solidFill>
                <a:effectLst/>
                <a:latin typeface="+mn-lt"/>
                <a:ea typeface="+mn-ea"/>
                <a:cs typeface="+mn-cs"/>
              </a:rPr>
              <a:t>26The spirit shrieked, convulsed him violently and came out. The boy looked so much like a corpse that many said, “He’s dead.” 27But Jesus took him by the hand and lifted him to his feet, and he stood up.</a:t>
            </a:r>
          </a:p>
          <a:p>
            <a:r>
              <a:rPr lang="en-US" sz="1200" b="0" i="0" kern="1200" dirty="0" smtClean="0">
                <a:solidFill>
                  <a:schemeClr val="tx1"/>
                </a:solidFill>
                <a:effectLst/>
                <a:latin typeface="+mn-lt"/>
                <a:ea typeface="+mn-ea"/>
                <a:cs typeface="+mn-cs"/>
              </a:rPr>
              <a:t>28After Jesus had gone indoors, his disciples asked him privately, “Why couldn’t we drive it out?”</a:t>
            </a:r>
          </a:p>
          <a:p>
            <a:r>
              <a:rPr lang="en-US" sz="1200" b="0" i="0" kern="1200" dirty="0" smtClean="0">
                <a:solidFill>
                  <a:schemeClr val="tx1"/>
                </a:solidFill>
                <a:effectLst/>
                <a:latin typeface="+mn-lt"/>
                <a:ea typeface="+mn-ea"/>
                <a:cs typeface="+mn-cs"/>
              </a:rPr>
              <a:t>29He replied, “This kind can come out only by prayer.</a:t>
            </a:r>
          </a:p>
          <a:p>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9</a:t>
            </a:fld>
            <a:endParaRPr lang="en-US"/>
          </a:p>
        </p:txBody>
      </p:sp>
    </p:spTree>
    <p:extLst>
      <p:ext uri="{BB962C8B-B14F-4D97-AF65-F5344CB8AC3E}">
        <p14:creationId xmlns:p14="http://schemas.microsoft.com/office/powerpoint/2010/main" val="25968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Nehemiah 1-2:9</a:t>
            </a:r>
            <a:endParaRPr lang="en-US" dirty="0"/>
          </a:p>
        </p:txBody>
      </p:sp>
      <p:sp>
        <p:nvSpPr>
          <p:cNvPr id="4" name="Slide Number Placeholder 3"/>
          <p:cNvSpPr>
            <a:spLocks noGrp="1"/>
          </p:cNvSpPr>
          <p:nvPr>
            <p:ph type="sldNum" sz="quarter" idx="10"/>
          </p:nvPr>
        </p:nvSpPr>
        <p:spPr/>
        <p:txBody>
          <a:bodyPr/>
          <a:lstStyle/>
          <a:p>
            <a:fld id="{A69AA9A4-0945-4BB1-A81C-5DC4EED59EB1}" type="slidenum">
              <a:rPr lang="en-US" smtClean="0"/>
              <a:t>10</a:t>
            </a:fld>
            <a:endParaRPr lang="en-US"/>
          </a:p>
        </p:txBody>
      </p:sp>
    </p:spTree>
    <p:extLst>
      <p:ext uri="{BB962C8B-B14F-4D97-AF65-F5344CB8AC3E}">
        <p14:creationId xmlns:p14="http://schemas.microsoft.com/office/powerpoint/2010/main" val="134408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319650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24B33-18F8-4435-A8AA-35B54B67E464}"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128896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3741856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141496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300062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1979876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85304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278929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72916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299465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24B33-18F8-4435-A8AA-35B54B67E46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213792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C24B33-18F8-4435-A8AA-35B54B67E464}"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319713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C24B33-18F8-4435-A8AA-35B54B67E464}"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20375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C24B33-18F8-4435-A8AA-35B54B67E464}"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411440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24B33-18F8-4435-A8AA-35B54B67E464}"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150239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24B33-18F8-4435-A8AA-35B54B67E464}"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259808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24B33-18F8-4435-A8AA-35B54B67E464}"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3AB07-D553-4F4F-B815-6C72FBDF6DD2}" type="slidenum">
              <a:rPr lang="en-US" smtClean="0"/>
              <a:t>‹#›</a:t>
            </a:fld>
            <a:endParaRPr lang="en-US"/>
          </a:p>
        </p:txBody>
      </p:sp>
    </p:spTree>
    <p:extLst>
      <p:ext uri="{BB962C8B-B14F-4D97-AF65-F5344CB8AC3E}">
        <p14:creationId xmlns:p14="http://schemas.microsoft.com/office/powerpoint/2010/main" val="48667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C24B33-18F8-4435-A8AA-35B54B67E464}" type="datetimeFigureOut">
              <a:rPr lang="en-US" smtClean="0"/>
              <a:t>10/22/2017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C3AB07-D553-4F4F-B815-6C72FBDF6DD2}" type="slidenum">
              <a:rPr lang="en-US" smtClean="0"/>
              <a:t>‹#›</a:t>
            </a:fld>
            <a:endParaRPr lang="en-US"/>
          </a:p>
        </p:txBody>
      </p:sp>
    </p:spTree>
    <p:extLst>
      <p:ext uri="{BB962C8B-B14F-4D97-AF65-F5344CB8AC3E}">
        <p14:creationId xmlns:p14="http://schemas.microsoft.com/office/powerpoint/2010/main" val="20836642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John+17:11&amp;version=NIV#fen-NIV-26771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Ephesians+1:15-23&amp;version=NIV#fen-NIV-29224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effectLst>
                  <a:outerShdw blurRad="50800" dist="38100" dir="2700000" algn="tl" rotWithShape="0">
                    <a:prstClr val="black">
                      <a:alpha val="40000"/>
                    </a:prstClr>
                  </a:outerShdw>
                </a:effectLst>
              </a:rPr>
              <a:t>The Full Armor of God</a:t>
            </a:r>
            <a:endParaRPr lang="en-US" b="1" dirty="0">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p:txBody>
          <a:bodyPr/>
          <a:lstStyle/>
          <a:p>
            <a:r>
              <a:rPr lang="en-US" dirty="0" smtClean="0"/>
              <a:t>Ephesians 6:14; 18</a:t>
            </a:r>
            <a:endParaRPr lang="en-US" dirty="0"/>
          </a:p>
        </p:txBody>
      </p:sp>
      <p:sp>
        <p:nvSpPr>
          <p:cNvPr id="5" name="Freeform 4"/>
          <p:cNvSpPr/>
          <p:nvPr/>
        </p:nvSpPr>
        <p:spPr>
          <a:xfrm>
            <a:off x="5627077" y="2848708"/>
            <a:ext cx="1137138" cy="1125415"/>
          </a:xfrm>
          <a:custGeom>
            <a:avLst/>
            <a:gdLst>
              <a:gd name="connsiteX0" fmla="*/ 0 w 1137138"/>
              <a:gd name="connsiteY0" fmla="*/ 0 h 1125415"/>
              <a:gd name="connsiteX1" fmla="*/ 93785 w 1137138"/>
              <a:gd name="connsiteY1" fmla="*/ 70338 h 1125415"/>
              <a:gd name="connsiteX2" fmla="*/ 222738 w 1137138"/>
              <a:gd name="connsiteY2" fmla="*/ 152400 h 1125415"/>
              <a:gd name="connsiteX3" fmla="*/ 246185 w 1137138"/>
              <a:gd name="connsiteY3" fmla="*/ 175846 h 1125415"/>
              <a:gd name="connsiteX4" fmla="*/ 281354 w 1137138"/>
              <a:gd name="connsiteY4" fmla="*/ 187569 h 1125415"/>
              <a:gd name="connsiteX5" fmla="*/ 304800 w 1137138"/>
              <a:gd name="connsiteY5" fmla="*/ 222738 h 1125415"/>
              <a:gd name="connsiteX6" fmla="*/ 351692 w 1137138"/>
              <a:gd name="connsiteY6" fmla="*/ 257907 h 1125415"/>
              <a:gd name="connsiteX7" fmla="*/ 422031 w 1137138"/>
              <a:gd name="connsiteY7" fmla="*/ 304800 h 1125415"/>
              <a:gd name="connsiteX8" fmla="*/ 468923 w 1137138"/>
              <a:gd name="connsiteY8" fmla="*/ 375138 h 1125415"/>
              <a:gd name="connsiteX9" fmla="*/ 527538 w 1137138"/>
              <a:gd name="connsiteY9" fmla="*/ 433754 h 1125415"/>
              <a:gd name="connsiteX10" fmla="*/ 550985 w 1137138"/>
              <a:gd name="connsiteY10" fmla="*/ 457200 h 1125415"/>
              <a:gd name="connsiteX11" fmla="*/ 574431 w 1137138"/>
              <a:gd name="connsiteY11" fmla="*/ 492369 h 1125415"/>
              <a:gd name="connsiteX12" fmla="*/ 621323 w 1137138"/>
              <a:gd name="connsiteY12" fmla="*/ 515815 h 1125415"/>
              <a:gd name="connsiteX13" fmla="*/ 691661 w 1137138"/>
              <a:gd name="connsiteY13" fmla="*/ 586154 h 1125415"/>
              <a:gd name="connsiteX14" fmla="*/ 715108 w 1137138"/>
              <a:gd name="connsiteY14" fmla="*/ 609600 h 1125415"/>
              <a:gd name="connsiteX15" fmla="*/ 762000 w 1137138"/>
              <a:gd name="connsiteY15" fmla="*/ 679938 h 1125415"/>
              <a:gd name="connsiteX16" fmla="*/ 785446 w 1137138"/>
              <a:gd name="connsiteY16" fmla="*/ 715107 h 1125415"/>
              <a:gd name="connsiteX17" fmla="*/ 808892 w 1137138"/>
              <a:gd name="connsiteY17" fmla="*/ 738554 h 1125415"/>
              <a:gd name="connsiteX18" fmla="*/ 855785 w 1137138"/>
              <a:gd name="connsiteY18" fmla="*/ 820615 h 1125415"/>
              <a:gd name="connsiteX19" fmla="*/ 879231 w 1137138"/>
              <a:gd name="connsiteY19" fmla="*/ 855784 h 1125415"/>
              <a:gd name="connsiteX20" fmla="*/ 926123 w 1137138"/>
              <a:gd name="connsiteY20" fmla="*/ 926123 h 1125415"/>
              <a:gd name="connsiteX21" fmla="*/ 937846 w 1137138"/>
              <a:gd name="connsiteY21" fmla="*/ 961292 h 1125415"/>
              <a:gd name="connsiteX22" fmla="*/ 1019908 w 1137138"/>
              <a:gd name="connsiteY22" fmla="*/ 1055077 h 1125415"/>
              <a:gd name="connsiteX23" fmla="*/ 1101969 w 1137138"/>
              <a:gd name="connsiteY23" fmla="*/ 1101969 h 1125415"/>
              <a:gd name="connsiteX24" fmla="*/ 1137138 w 1137138"/>
              <a:gd name="connsiteY24" fmla="*/ 1125415 h 11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7138" h="1125415">
                <a:moveTo>
                  <a:pt x="0" y="0"/>
                </a:moveTo>
                <a:cubicBezTo>
                  <a:pt x="152506" y="122005"/>
                  <a:pt x="-8879" y="-4327"/>
                  <a:pt x="93785" y="70338"/>
                </a:cubicBezTo>
                <a:cubicBezTo>
                  <a:pt x="203438" y="150086"/>
                  <a:pt x="148605" y="127689"/>
                  <a:pt x="222738" y="152400"/>
                </a:cubicBezTo>
                <a:cubicBezTo>
                  <a:pt x="230554" y="160215"/>
                  <a:pt x="236707" y="170159"/>
                  <a:pt x="246185" y="175846"/>
                </a:cubicBezTo>
                <a:cubicBezTo>
                  <a:pt x="256781" y="182204"/>
                  <a:pt x="271705" y="179850"/>
                  <a:pt x="281354" y="187569"/>
                </a:cubicBezTo>
                <a:cubicBezTo>
                  <a:pt x="292356" y="196371"/>
                  <a:pt x="294837" y="212775"/>
                  <a:pt x="304800" y="222738"/>
                </a:cubicBezTo>
                <a:cubicBezTo>
                  <a:pt x="318616" y="236554"/>
                  <a:pt x="335686" y="246702"/>
                  <a:pt x="351692" y="257907"/>
                </a:cubicBezTo>
                <a:cubicBezTo>
                  <a:pt x="374777" y="274067"/>
                  <a:pt x="422031" y="304800"/>
                  <a:pt x="422031" y="304800"/>
                </a:cubicBezTo>
                <a:cubicBezTo>
                  <a:pt x="437662" y="328246"/>
                  <a:pt x="448998" y="355213"/>
                  <a:pt x="468923" y="375138"/>
                </a:cubicBezTo>
                <a:lnTo>
                  <a:pt x="527538" y="433754"/>
                </a:lnTo>
                <a:cubicBezTo>
                  <a:pt x="535354" y="441570"/>
                  <a:pt x="544854" y="448004"/>
                  <a:pt x="550985" y="457200"/>
                </a:cubicBezTo>
                <a:cubicBezTo>
                  <a:pt x="558800" y="468923"/>
                  <a:pt x="563607" y="483349"/>
                  <a:pt x="574431" y="492369"/>
                </a:cubicBezTo>
                <a:cubicBezTo>
                  <a:pt x="587856" y="503557"/>
                  <a:pt x="607677" y="504898"/>
                  <a:pt x="621323" y="515815"/>
                </a:cubicBezTo>
                <a:cubicBezTo>
                  <a:pt x="647215" y="536529"/>
                  <a:pt x="668215" y="562708"/>
                  <a:pt x="691661" y="586154"/>
                </a:cubicBezTo>
                <a:cubicBezTo>
                  <a:pt x="699477" y="593970"/>
                  <a:pt x="708977" y="600404"/>
                  <a:pt x="715108" y="609600"/>
                </a:cubicBezTo>
                <a:lnTo>
                  <a:pt x="762000" y="679938"/>
                </a:lnTo>
                <a:cubicBezTo>
                  <a:pt x="769815" y="691661"/>
                  <a:pt x="775484" y="705144"/>
                  <a:pt x="785446" y="715107"/>
                </a:cubicBezTo>
                <a:cubicBezTo>
                  <a:pt x="793261" y="722923"/>
                  <a:pt x="801987" y="729923"/>
                  <a:pt x="808892" y="738554"/>
                </a:cubicBezTo>
                <a:cubicBezTo>
                  <a:pt x="837452" y="774255"/>
                  <a:pt x="831717" y="778497"/>
                  <a:pt x="855785" y="820615"/>
                </a:cubicBezTo>
                <a:cubicBezTo>
                  <a:pt x="862775" y="832848"/>
                  <a:pt x="871416" y="844061"/>
                  <a:pt x="879231" y="855784"/>
                </a:cubicBezTo>
                <a:cubicBezTo>
                  <a:pt x="907105" y="939408"/>
                  <a:pt x="867581" y="838310"/>
                  <a:pt x="926123" y="926123"/>
                </a:cubicBezTo>
                <a:cubicBezTo>
                  <a:pt x="932978" y="936405"/>
                  <a:pt x="931845" y="950490"/>
                  <a:pt x="937846" y="961292"/>
                </a:cubicBezTo>
                <a:cubicBezTo>
                  <a:pt x="982578" y="1041809"/>
                  <a:pt x="966280" y="1016771"/>
                  <a:pt x="1019908" y="1055077"/>
                </a:cubicBezTo>
                <a:cubicBezTo>
                  <a:pt x="1152191" y="1149565"/>
                  <a:pt x="1000510" y="1051240"/>
                  <a:pt x="1101969" y="1101969"/>
                </a:cubicBezTo>
                <a:cubicBezTo>
                  <a:pt x="1114571" y="1108270"/>
                  <a:pt x="1137138" y="1125415"/>
                  <a:pt x="1137138" y="1125415"/>
                </a:cubicBezTo>
              </a:path>
            </a:pathLst>
          </a:cu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709138" y="2954215"/>
            <a:ext cx="1395047" cy="996462"/>
          </a:xfrm>
          <a:custGeom>
            <a:avLst/>
            <a:gdLst>
              <a:gd name="connsiteX0" fmla="*/ 0 w 1395047"/>
              <a:gd name="connsiteY0" fmla="*/ 996462 h 996462"/>
              <a:gd name="connsiteX1" fmla="*/ 105508 w 1395047"/>
              <a:gd name="connsiteY1" fmla="*/ 973016 h 996462"/>
              <a:gd name="connsiteX2" fmla="*/ 175847 w 1395047"/>
              <a:gd name="connsiteY2" fmla="*/ 914400 h 996462"/>
              <a:gd name="connsiteX3" fmla="*/ 246185 w 1395047"/>
              <a:gd name="connsiteY3" fmla="*/ 879231 h 996462"/>
              <a:gd name="connsiteX4" fmla="*/ 281354 w 1395047"/>
              <a:gd name="connsiteY4" fmla="*/ 844062 h 996462"/>
              <a:gd name="connsiteX5" fmla="*/ 304800 w 1395047"/>
              <a:gd name="connsiteY5" fmla="*/ 808893 h 996462"/>
              <a:gd name="connsiteX6" fmla="*/ 375139 w 1395047"/>
              <a:gd name="connsiteY6" fmla="*/ 762000 h 996462"/>
              <a:gd name="connsiteX7" fmla="*/ 457200 w 1395047"/>
              <a:gd name="connsiteY7" fmla="*/ 668216 h 996462"/>
              <a:gd name="connsiteX8" fmla="*/ 515816 w 1395047"/>
              <a:gd name="connsiteY8" fmla="*/ 609600 h 996462"/>
              <a:gd name="connsiteX9" fmla="*/ 550985 w 1395047"/>
              <a:gd name="connsiteY9" fmla="*/ 597877 h 996462"/>
              <a:gd name="connsiteX10" fmla="*/ 621324 w 1395047"/>
              <a:gd name="connsiteY10" fmla="*/ 550985 h 996462"/>
              <a:gd name="connsiteX11" fmla="*/ 656493 w 1395047"/>
              <a:gd name="connsiteY11" fmla="*/ 539262 h 996462"/>
              <a:gd name="connsiteX12" fmla="*/ 691662 w 1395047"/>
              <a:gd name="connsiteY12" fmla="*/ 515816 h 996462"/>
              <a:gd name="connsiteX13" fmla="*/ 738554 w 1395047"/>
              <a:gd name="connsiteY13" fmla="*/ 492370 h 996462"/>
              <a:gd name="connsiteX14" fmla="*/ 820616 w 1395047"/>
              <a:gd name="connsiteY14" fmla="*/ 445477 h 996462"/>
              <a:gd name="connsiteX15" fmla="*/ 855785 w 1395047"/>
              <a:gd name="connsiteY15" fmla="*/ 375139 h 996462"/>
              <a:gd name="connsiteX16" fmla="*/ 890954 w 1395047"/>
              <a:gd name="connsiteY16" fmla="*/ 351693 h 996462"/>
              <a:gd name="connsiteX17" fmla="*/ 926124 w 1395047"/>
              <a:gd name="connsiteY17" fmla="*/ 339970 h 996462"/>
              <a:gd name="connsiteX18" fmla="*/ 1019908 w 1395047"/>
              <a:gd name="connsiteY18" fmla="*/ 257908 h 996462"/>
              <a:gd name="connsiteX19" fmla="*/ 1055077 w 1395047"/>
              <a:gd name="connsiteY19" fmla="*/ 222739 h 996462"/>
              <a:gd name="connsiteX20" fmla="*/ 1125416 w 1395047"/>
              <a:gd name="connsiteY20" fmla="*/ 199293 h 996462"/>
              <a:gd name="connsiteX21" fmla="*/ 1160585 w 1395047"/>
              <a:gd name="connsiteY21" fmla="*/ 164123 h 996462"/>
              <a:gd name="connsiteX22" fmla="*/ 1184031 w 1395047"/>
              <a:gd name="connsiteY22" fmla="*/ 128954 h 996462"/>
              <a:gd name="connsiteX23" fmla="*/ 1242647 w 1395047"/>
              <a:gd name="connsiteY23" fmla="*/ 117231 h 996462"/>
              <a:gd name="connsiteX24" fmla="*/ 1324708 w 1395047"/>
              <a:gd name="connsiteY24" fmla="*/ 70339 h 996462"/>
              <a:gd name="connsiteX25" fmla="*/ 1348154 w 1395047"/>
              <a:gd name="connsiteY25" fmla="*/ 35170 h 996462"/>
              <a:gd name="connsiteX26" fmla="*/ 1395047 w 1395047"/>
              <a:gd name="connsiteY26" fmla="*/ 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5047" h="996462">
                <a:moveTo>
                  <a:pt x="0" y="996462"/>
                </a:moveTo>
                <a:cubicBezTo>
                  <a:pt x="27015" y="991960"/>
                  <a:pt x="76648" y="987446"/>
                  <a:pt x="105508" y="973016"/>
                </a:cubicBezTo>
                <a:cubicBezTo>
                  <a:pt x="149167" y="951187"/>
                  <a:pt x="136957" y="946808"/>
                  <a:pt x="175847" y="914400"/>
                </a:cubicBezTo>
                <a:cubicBezTo>
                  <a:pt x="206147" y="889150"/>
                  <a:pt x="210937" y="890980"/>
                  <a:pt x="246185" y="879231"/>
                </a:cubicBezTo>
                <a:cubicBezTo>
                  <a:pt x="257908" y="867508"/>
                  <a:pt x="270740" y="856798"/>
                  <a:pt x="281354" y="844062"/>
                </a:cubicBezTo>
                <a:cubicBezTo>
                  <a:pt x="290374" y="833238"/>
                  <a:pt x="294197" y="818171"/>
                  <a:pt x="304800" y="808893"/>
                </a:cubicBezTo>
                <a:cubicBezTo>
                  <a:pt x="326007" y="790337"/>
                  <a:pt x="375139" y="762000"/>
                  <a:pt x="375139" y="762000"/>
                </a:cubicBezTo>
                <a:cubicBezTo>
                  <a:pt x="468923" y="621324"/>
                  <a:pt x="379047" y="736600"/>
                  <a:pt x="457200" y="668216"/>
                </a:cubicBezTo>
                <a:cubicBezTo>
                  <a:pt x="477995" y="650020"/>
                  <a:pt x="489602" y="618338"/>
                  <a:pt x="515816" y="609600"/>
                </a:cubicBezTo>
                <a:cubicBezTo>
                  <a:pt x="527539" y="605692"/>
                  <a:pt x="540183" y="603878"/>
                  <a:pt x="550985" y="597877"/>
                </a:cubicBezTo>
                <a:cubicBezTo>
                  <a:pt x="575618" y="584192"/>
                  <a:pt x="594591" y="559896"/>
                  <a:pt x="621324" y="550985"/>
                </a:cubicBezTo>
                <a:cubicBezTo>
                  <a:pt x="633047" y="547077"/>
                  <a:pt x="645440" y="544788"/>
                  <a:pt x="656493" y="539262"/>
                </a:cubicBezTo>
                <a:cubicBezTo>
                  <a:pt x="669095" y="532961"/>
                  <a:pt x="679429" y="522806"/>
                  <a:pt x="691662" y="515816"/>
                </a:cubicBezTo>
                <a:cubicBezTo>
                  <a:pt x="706835" y="507146"/>
                  <a:pt x="723381" y="501040"/>
                  <a:pt x="738554" y="492370"/>
                </a:cubicBezTo>
                <a:cubicBezTo>
                  <a:pt x="854543" y="426090"/>
                  <a:pt x="678916" y="516327"/>
                  <a:pt x="820616" y="445477"/>
                </a:cubicBezTo>
                <a:cubicBezTo>
                  <a:pt x="830151" y="416873"/>
                  <a:pt x="833060" y="397864"/>
                  <a:pt x="855785" y="375139"/>
                </a:cubicBezTo>
                <a:cubicBezTo>
                  <a:pt x="865748" y="365176"/>
                  <a:pt x="878352" y="357994"/>
                  <a:pt x="890954" y="351693"/>
                </a:cubicBezTo>
                <a:cubicBezTo>
                  <a:pt x="902007" y="346167"/>
                  <a:pt x="914401" y="343878"/>
                  <a:pt x="926124" y="339970"/>
                </a:cubicBezTo>
                <a:cubicBezTo>
                  <a:pt x="992552" y="240325"/>
                  <a:pt x="883144" y="394672"/>
                  <a:pt x="1019908" y="257908"/>
                </a:cubicBezTo>
                <a:cubicBezTo>
                  <a:pt x="1031631" y="246185"/>
                  <a:pt x="1040584" y="230790"/>
                  <a:pt x="1055077" y="222739"/>
                </a:cubicBezTo>
                <a:cubicBezTo>
                  <a:pt x="1076681" y="210737"/>
                  <a:pt x="1125416" y="199293"/>
                  <a:pt x="1125416" y="199293"/>
                </a:cubicBezTo>
                <a:cubicBezTo>
                  <a:pt x="1137139" y="187570"/>
                  <a:pt x="1149971" y="176859"/>
                  <a:pt x="1160585" y="164123"/>
                </a:cubicBezTo>
                <a:cubicBezTo>
                  <a:pt x="1169605" y="153299"/>
                  <a:pt x="1171798" y="135944"/>
                  <a:pt x="1184031" y="128954"/>
                </a:cubicBezTo>
                <a:cubicBezTo>
                  <a:pt x="1201331" y="119068"/>
                  <a:pt x="1223108" y="121139"/>
                  <a:pt x="1242647" y="117231"/>
                </a:cubicBezTo>
                <a:cubicBezTo>
                  <a:pt x="1261036" y="108036"/>
                  <a:pt x="1308138" y="86909"/>
                  <a:pt x="1324708" y="70339"/>
                </a:cubicBezTo>
                <a:cubicBezTo>
                  <a:pt x="1334671" y="60376"/>
                  <a:pt x="1337152" y="43971"/>
                  <a:pt x="1348154" y="35170"/>
                </a:cubicBezTo>
                <a:cubicBezTo>
                  <a:pt x="1408513" y="-13117"/>
                  <a:pt x="1365848" y="58401"/>
                  <a:pt x="1395047" y="0"/>
                </a:cubicBezTo>
              </a:path>
            </a:pathLst>
          </a:custGeom>
          <a:noFill/>
          <a:ln w="79375">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457609">
            <a:off x="5070574" y="2272668"/>
            <a:ext cx="2938625" cy="830997"/>
          </a:xfrm>
          <a:prstGeom prst="rect">
            <a:avLst/>
          </a:prstGeom>
          <a:noFill/>
        </p:spPr>
        <p:txBody>
          <a:bodyPr wrap="none" rtlCol="0">
            <a:spAutoFit/>
          </a:bodyPr>
          <a:lstStyle/>
          <a:p>
            <a:r>
              <a:rPr lang="en-US" sz="4800" b="1" dirty="0" smtClean="0">
                <a:solidFill>
                  <a:srgbClr val="FF0000"/>
                </a:solidFill>
                <a:latin typeface="Cracked Johnnie" panose="00000400000000000000" pitchFamily="2" charset="0"/>
              </a:rPr>
              <a:t>Partial</a:t>
            </a:r>
            <a:endParaRPr lang="en-US" sz="4800" b="1" dirty="0">
              <a:solidFill>
                <a:srgbClr val="FF0000"/>
              </a:solidFill>
              <a:latin typeface="Cracked Johnnie" panose="00000400000000000000" pitchFamily="2" charset="0"/>
            </a:endParaRPr>
          </a:p>
        </p:txBody>
      </p:sp>
    </p:spTree>
    <p:extLst>
      <p:ext uri="{BB962C8B-B14F-4D97-AF65-F5344CB8AC3E}">
        <p14:creationId xmlns:p14="http://schemas.microsoft.com/office/powerpoint/2010/main" val="57078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71004" y="6359610"/>
            <a:ext cx="3136557" cy="434547"/>
          </a:xfrm>
        </p:spPr>
        <p:txBody>
          <a:bodyPr>
            <a:normAutofit fontScale="90000"/>
          </a:bodyPr>
          <a:lstStyle/>
          <a:p>
            <a:r>
              <a:rPr lang="en-US" sz="2400" i="1" dirty="0" smtClean="0"/>
              <a:t>Stand Firm in the Truth</a:t>
            </a:r>
            <a:endParaRPr lang="en-US" sz="2400" i="1" dirty="0"/>
          </a:p>
        </p:txBody>
      </p:sp>
      <p:sp>
        <p:nvSpPr>
          <p:cNvPr id="3" name="Content Placeholder 2"/>
          <p:cNvSpPr>
            <a:spLocks noGrp="1"/>
          </p:cNvSpPr>
          <p:nvPr>
            <p:ph idx="1"/>
          </p:nvPr>
        </p:nvSpPr>
        <p:spPr>
          <a:xfrm>
            <a:off x="2158791" y="-1514621"/>
            <a:ext cx="10820400" cy="4024125"/>
          </a:xfrm>
        </p:spPr>
        <p:txBody>
          <a:bodyPr>
            <a:normAutofit/>
          </a:bodyPr>
          <a:lstStyle/>
          <a:p>
            <a:pPr marL="0" indent="0">
              <a:buNone/>
            </a:pPr>
            <a:r>
              <a:rPr lang="en-US" sz="3600" b="1" dirty="0" smtClean="0"/>
              <a:t>Great Prayers</a:t>
            </a:r>
            <a:endParaRPr lang="en-US" sz="3600" b="1" u="sng" dirty="0" smtClean="0"/>
          </a:p>
        </p:txBody>
      </p:sp>
      <p:sp>
        <p:nvSpPr>
          <p:cNvPr id="5" name="Rectangle 4"/>
          <p:cNvSpPr/>
          <p:nvPr/>
        </p:nvSpPr>
        <p:spPr>
          <a:xfrm>
            <a:off x="1875692" y="1100023"/>
            <a:ext cx="9261229" cy="4247317"/>
          </a:xfrm>
          <a:prstGeom prst="rect">
            <a:avLst/>
          </a:prstGeom>
        </p:spPr>
        <p:txBody>
          <a:bodyPr wrap="square">
            <a:spAutoFit/>
          </a:bodyPr>
          <a:lstStyle/>
          <a:p>
            <a:r>
              <a:rPr lang="en-US" dirty="0">
                <a:solidFill>
                  <a:srgbClr val="000000"/>
                </a:solidFill>
                <a:latin typeface="Helvetica Neue"/>
              </a:rPr>
              <a:t>“</a:t>
            </a:r>
            <a:r>
              <a:rPr lang="en-US" cap="small" dirty="0">
                <a:solidFill>
                  <a:srgbClr val="000000"/>
                </a:solidFill>
                <a:latin typeface="Helvetica Neue"/>
              </a:rPr>
              <a:t>Lord</a:t>
            </a:r>
            <a:r>
              <a:rPr lang="en-US" dirty="0">
                <a:solidFill>
                  <a:srgbClr val="000000"/>
                </a:solidFill>
                <a:latin typeface="Helvetica Neue"/>
              </a:rPr>
              <a:t>, the God of heaven, the great and awesome God, who keeps his covenant of love with those who love him and keep his commandments, </a:t>
            </a:r>
            <a:r>
              <a:rPr lang="en-US" b="1" baseline="30000" dirty="0">
                <a:solidFill>
                  <a:srgbClr val="000000"/>
                </a:solidFill>
                <a:latin typeface="Arial" panose="020B0604020202020204" pitchFamily="34" charset="0"/>
              </a:rPr>
              <a:t>6 </a:t>
            </a:r>
            <a:r>
              <a:rPr lang="en-US" dirty="0">
                <a:solidFill>
                  <a:srgbClr val="000000"/>
                </a:solidFill>
                <a:latin typeface="Helvetica Neue"/>
              </a:rPr>
              <a:t>let your ear be attentive and your eyes open to </a:t>
            </a:r>
            <a:r>
              <a:rPr lang="en-US" dirty="0" smtClean="0">
                <a:solidFill>
                  <a:srgbClr val="000000"/>
                </a:solidFill>
                <a:latin typeface="Helvetica Neue"/>
              </a:rPr>
              <a:t>hear the </a:t>
            </a:r>
            <a:r>
              <a:rPr lang="en-US" dirty="0">
                <a:solidFill>
                  <a:srgbClr val="000000"/>
                </a:solidFill>
                <a:latin typeface="Helvetica Neue"/>
              </a:rPr>
              <a:t>prayer your servant is praying before you day and night for your servants, the people of Israel. I confess the sins we Israelites, including myself and my father’s family, have committed against you.</a:t>
            </a:r>
            <a:r>
              <a:rPr lang="en-US" b="1" baseline="30000" dirty="0">
                <a:solidFill>
                  <a:srgbClr val="000000"/>
                </a:solidFill>
                <a:latin typeface="Arial" panose="020B0604020202020204" pitchFamily="34" charset="0"/>
              </a:rPr>
              <a:t>7 </a:t>
            </a:r>
            <a:r>
              <a:rPr lang="en-US" dirty="0">
                <a:solidFill>
                  <a:srgbClr val="000000"/>
                </a:solidFill>
                <a:latin typeface="Helvetica Neue"/>
              </a:rPr>
              <a:t>We have acted very wickedly toward you. We have not obeyed the commands, decrees and laws you gave your servant Moses.</a:t>
            </a:r>
          </a:p>
          <a:p>
            <a:r>
              <a:rPr lang="en-US" b="1" baseline="30000" dirty="0">
                <a:solidFill>
                  <a:srgbClr val="000000"/>
                </a:solidFill>
                <a:latin typeface="Arial" panose="020B0604020202020204" pitchFamily="34" charset="0"/>
              </a:rPr>
              <a:t>8 </a:t>
            </a:r>
            <a:r>
              <a:rPr lang="en-US" dirty="0">
                <a:solidFill>
                  <a:srgbClr val="000000"/>
                </a:solidFill>
                <a:latin typeface="Helvetica Neue"/>
              </a:rPr>
              <a:t>“Remember the instruction you gave your servant Moses, saying, ‘If you are unfaithful, I will scatter you among the nations, </a:t>
            </a:r>
            <a:r>
              <a:rPr lang="en-US" b="1" baseline="30000" dirty="0">
                <a:solidFill>
                  <a:srgbClr val="000000"/>
                </a:solidFill>
                <a:latin typeface="Arial" panose="020B0604020202020204" pitchFamily="34" charset="0"/>
              </a:rPr>
              <a:t>9 </a:t>
            </a:r>
            <a:r>
              <a:rPr lang="en-US" dirty="0">
                <a:solidFill>
                  <a:srgbClr val="000000"/>
                </a:solidFill>
                <a:latin typeface="Helvetica Neue"/>
              </a:rPr>
              <a:t>but if you return to me and obey my commands, then even if your exiled people are at the farthest horizon, I will gather them from there and bring them to the place I have chosen as a dwelling for my Name.’</a:t>
            </a:r>
          </a:p>
          <a:p>
            <a:r>
              <a:rPr lang="en-US" b="1" baseline="30000" dirty="0">
                <a:solidFill>
                  <a:srgbClr val="000000"/>
                </a:solidFill>
                <a:latin typeface="Arial" panose="020B0604020202020204" pitchFamily="34" charset="0"/>
              </a:rPr>
              <a:t>10 </a:t>
            </a:r>
            <a:r>
              <a:rPr lang="en-US" dirty="0">
                <a:solidFill>
                  <a:srgbClr val="000000"/>
                </a:solidFill>
                <a:latin typeface="Helvetica Neue"/>
              </a:rPr>
              <a:t>“They are your servants and your people, whom you redeemed by your great strength and your mighty hand. </a:t>
            </a:r>
            <a:r>
              <a:rPr lang="en-US" b="1" baseline="30000" dirty="0">
                <a:solidFill>
                  <a:srgbClr val="000000"/>
                </a:solidFill>
                <a:latin typeface="Arial" panose="020B0604020202020204" pitchFamily="34" charset="0"/>
              </a:rPr>
              <a:t>11 </a:t>
            </a:r>
            <a:r>
              <a:rPr lang="en-US" dirty="0">
                <a:solidFill>
                  <a:srgbClr val="000000"/>
                </a:solidFill>
                <a:latin typeface="Helvetica Neue"/>
              </a:rPr>
              <a:t>Lord, let your ear be attentive to the prayer of this your servant and to the prayer of your servants who delight in revering your name. Give your servant success today by granting him favor in the presence of this man.”</a:t>
            </a:r>
            <a:endParaRPr lang="en-US" b="0" i="0" dirty="0">
              <a:solidFill>
                <a:srgbClr val="000000"/>
              </a:solidFill>
              <a:effectLst/>
              <a:latin typeface="Helvetica Neue"/>
            </a:endParaRPr>
          </a:p>
        </p:txBody>
      </p:sp>
    </p:spTree>
    <p:extLst>
      <p:ext uri="{BB962C8B-B14F-4D97-AF65-F5344CB8AC3E}">
        <p14:creationId xmlns:p14="http://schemas.microsoft.com/office/powerpoint/2010/main" val="2264866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71004" y="6359610"/>
            <a:ext cx="3136557" cy="434547"/>
          </a:xfrm>
        </p:spPr>
        <p:txBody>
          <a:bodyPr>
            <a:normAutofit fontScale="90000"/>
          </a:bodyPr>
          <a:lstStyle/>
          <a:p>
            <a:r>
              <a:rPr lang="en-US" sz="2400" i="1" dirty="0" smtClean="0"/>
              <a:t>Stand Firm in the Truth</a:t>
            </a:r>
            <a:endParaRPr lang="en-US" sz="2400" i="1" dirty="0"/>
          </a:p>
        </p:txBody>
      </p:sp>
      <p:sp>
        <p:nvSpPr>
          <p:cNvPr id="3" name="Content Placeholder 2"/>
          <p:cNvSpPr>
            <a:spLocks noGrp="1"/>
          </p:cNvSpPr>
          <p:nvPr>
            <p:ph idx="1"/>
          </p:nvPr>
        </p:nvSpPr>
        <p:spPr>
          <a:xfrm>
            <a:off x="2158791" y="-1514621"/>
            <a:ext cx="10820400" cy="4024125"/>
          </a:xfrm>
        </p:spPr>
        <p:txBody>
          <a:bodyPr>
            <a:normAutofit/>
          </a:bodyPr>
          <a:lstStyle/>
          <a:p>
            <a:pPr marL="0" indent="0">
              <a:buNone/>
            </a:pPr>
            <a:r>
              <a:rPr lang="en-US" sz="3600" b="1" dirty="0" smtClean="0"/>
              <a:t>Great Prayers</a:t>
            </a:r>
            <a:endParaRPr lang="en-US" sz="3600" b="1" u="sng" dirty="0" smtClean="0"/>
          </a:p>
        </p:txBody>
      </p:sp>
      <p:sp>
        <p:nvSpPr>
          <p:cNvPr id="2" name="Rectangle 1"/>
          <p:cNvSpPr/>
          <p:nvPr/>
        </p:nvSpPr>
        <p:spPr>
          <a:xfrm>
            <a:off x="1723293" y="929698"/>
            <a:ext cx="10070122" cy="923330"/>
          </a:xfrm>
          <a:prstGeom prst="rect">
            <a:avLst/>
          </a:prstGeom>
        </p:spPr>
        <p:txBody>
          <a:bodyPr wrap="square">
            <a:spAutoFit/>
          </a:bodyPr>
          <a:lstStyle/>
          <a:p>
            <a:r>
              <a:rPr lang="en-US" dirty="0" err="1">
                <a:solidFill>
                  <a:srgbClr val="000000"/>
                </a:solidFill>
                <a:latin typeface="Helvetica Neue"/>
              </a:rPr>
              <a:t>Jabez</a:t>
            </a:r>
            <a:r>
              <a:rPr lang="en-US" dirty="0">
                <a:solidFill>
                  <a:srgbClr val="000000"/>
                </a:solidFill>
                <a:latin typeface="Helvetica Neue"/>
              </a:rPr>
              <a:t> cried out to the God of Israel, “Oh, that you would bless me and enlarge my territory! Let your hand be with me, and keep me from harm so that I will be free from pain.” And God granted his request.</a:t>
            </a:r>
            <a:endParaRPr lang="en-US" dirty="0"/>
          </a:p>
        </p:txBody>
      </p:sp>
      <p:sp>
        <p:nvSpPr>
          <p:cNvPr id="5" name="Rectangle 4"/>
          <p:cNvSpPr/>
          <p:nvPr/>
        </p:nvSpPr>
        <p:spPr>
          <a:xfrm>
            <a:off x="2158791" y="2039815"/>
            <a:ext cx="9601200" cy="2031325"/>
          </a:xfrm>
          <a:prstGeom prst="rect">
            <a:avLst/>
          </a:prstGeom>
        </p:spPr>
        <p:txBody>
          <a:bodyPr wrap="square">
            <a:spAutoFit/>
          </a:bodyPr>
          <a:lstStyle/>
          <a:p>
            <a:r>
              <a:rPr lang="en-US" cap="small" dirty="0">
                <a:solidFill>
                  <a:srgbClr val="000000"/>
                </a:solidFill>
                <a:latin typeface="Helvetica Neue"/>
              </a:rPr>
              <a:t>Lord</a:t>
            </a:r>
            <a:r>
              <a:rPr lang="en-US" dirty="0">
                <a:solidFill>
                  <a:srgbClr val="000000"/>
                </a:solidFill>
                <a:latin typeface="Helvetica Neue"/>
              </a:rPr>
              <a:t>, how many are my </a:t>
            </a:r>
            <a:r>
              <a:rPr lang="en-US" dirty="0" smtClean="0">
                <a:solidFill>
                  <a:srgbClr val="000000"/>
                </a:solidFill>
                <a:latin typeface="Helvetica Neue"/>
              </a:rPr>
              <a:t>foes! How </a:t>
            </a:r>
            <a:r>
              <a:rPr lang="en-US" dirty="0">
                <a:solidFill>
                  <a:srgbClr val="000000"/>
                </a:solidFill>
                <a:latin typeface="Helvetica Neue"/>
              </a:rPr>
              <a:t>many rise up against me</a:t>
            </a:r>
            <a:r>
              <a:rPr lang="en-US" dirty="0" smtClean="0">
                <a:solidFill>
                  <a:srgbClr val="000000"/>
                </a:solidFill>
                <a:latin typeface="Helvetica Neue"/>
              </a:rPr>
              <a:t>! </a:t>
            </a:r>
            <a:r>
              <a:rPr lang="en-US" b="1" baseline="30000" dirty="0">
                <a:solidFill>
                  <a:srgbClr val="000000"/>
                </a:solidFill>
                <a:latin typeface="Arial" panose="020B0604020202020204" pitchFamily="34" charset="0"/>
              </a:rPr>
              <a:t> </a:t>
            </a:r>
            <a:r>
              <a:rPr lang="en-US" dirty="0">
                <a:solidFill>
                  <a:srgbClr val="000000"/>
                </a:solidFill>
                <a:latin typeface="Helvetica Neue"/>
              </a:rPr>
              <a:t>Many are saying of me,</a:t>
            </a:r>
            <a:br>
              <a:rPr lang="en-US" dirty="0">
                <a:solidFill>
                  <a:srgbClr val="000000"/>
                </a:solidFill>
                <a:latin typeface="Helvetica Neue"/>
              </a:rPr>
            </a:br>
            <a:r>
              <a:rPr lang="en-US" dirty="0">
                <a:solidFill>
                  <a:srgbClr val="000000"/>
                </a:solidFill>
                <a:latin typeface="Courier New" panose="02070309020205020404" pitchFamily="49" charset="0"/>
              </a:rPr>
              <a:t>    </a:t>
            </a:r>
            <a:r>
              <a:rPr lang="en-US" dirty="0">
                <a:solidFill>
                  <a:srgbClr val="000000"/>
                </a:solidFill>
                <a:latin typeface="Helvetica Neue"/>
              </a:rPr>
              <a:t>“God will not deliver him</a:t>
            </a:r>
            <a:r>
              <a:rPr lang="en-US" dirty="0" smtClean="0">
                <a:solidFill>
                  <a:srgbClr val="000000"/>
                </a:solidFill>
                <a:latin typeface="Helvetica Neue"/>
              </a:rPr>
              <a:t>.”</a:t>
            </a:r>
            <a:r>
              <a:rPr lang="en-US" b="1" baseline="30000" dirty="0">
                <a:solidFill>
                  <a:srgbClr val="000000"/>
                </a:solidFill>
                <a:latin typeface="Arial" panose="020B0604020202020204" pitchFamily="34" charset="0"/>
              </a:rPr>
              <a:t> </a:t>
            </a:r>
            <a:r>
              <a:rPr lang="en-US" dirty="0">
                <a:solidFill>
                  <a:srgbClr val="000000"/>
                </a:solidFill>
                <a:latin typeface="Helvetica Neue"/>
              </a:rPr>
              <a:t>But you, </a:t>
            </a:r>
            <a:r>
              <a:rPr lang="en-US" cap="small" dirty="0">
                <a:solidFill>
                  <a:srgbClr val="000000"/>
                </a:solidFill>
                <a:latin typeface="Helvetica Neue"/>
              </a:rPr>
              <a:t>Lord</a:t>
            </a:r>
            <a:r>
              <a:rPr lang="en-US" dirty="0">
                <a:solidFill>
                  <a:srgbClr val="000000"/>
                </a:solidFill>
                <a:latin typeface="Helvetica Neue"/>
              </a:rPr>
              <a:t>, are a shield around </a:t>
            </a:r>
            <a:r>
              <a:rPr lang="en-US" dirty="0" smtClean="0">
                <a:solidFill>
                  <a:srgbClr val="000000"/>
                </a:solidFill>
                <a:latin typeface="Helvetica Neue"/>
              </a:rPr>
              <a:t>me, my </a:t>
            </a:r>
            <a:r>
              <a:rPr lang="en-US" dirty="0">
                <a:solidFill>
                  <a:srgbClr val="000000"/>
                </a:solidFill>
                <a:latin typeface="Helvetica Neue"/>
              </a:rPr>
              <a:t>glory, the One who lifts my head </a:t>
            </a:r>
            <a:r>
              <a:rPr lang="en-US" dirty="0" smtClean="0">
                <a:solidFill>
                  <a:srgbClr val="000000"/>
                </a:solidFill>
                <a:latin typeface="Helvetica Neue"/>
              </a:rPr>
              <a:t>high. I </a:t>
            </a:r>
            <a:r>
              <a:rPr lang="en-US" dirty="0">
                <a:solidFill>
                  <a:srgbClr val="000000"/>
                </a:solidFill>
                <a:latin typeface="Helvetica Neue"/>
              </a:rPr>
              <a:t>call out to the </a:t>
            </a:r>
            <a:r>
              <a:rPr lang="en-US" cap="small" dirty="0">
                <a:solidFill>
                  <a:srgbClr val="000000"/>
                </a:solidFill>
                <a:latin typeface="Helvetica Neue"/>
              </a:rPr>
              <a:t>Lord</a:t>
            </a:r>
            <a:r>
              <a:rPr lang="en-US" dirty="0" smtClean="0">
                <a:solidFill>
                  <a:srgbClr val="000000"/>
                </a:solidFill>
                <a:latin typeface="Helvetica Neue"/>
              </a:rPr>
              <a:t>, and </a:t>
            </a:r>
            <a:r>
              <a:rPr lang="en-US" dirty="0">
                <a:solidFill>
                  <a:srgbClr val="000000"/>
                </a:solidFill>
                <a:latin typeface="Helvetica Neue"/>
              </a:rPr>
              <a:t>he answers me from his holy mountain.</a:t>
            </a:r>
          </a:p>
          <a:p>
            <a:r>
              <a:rPr lang="en-US" b="1" baseline="30000" dirty="0">
                <a:solidFill>
                  <a:srgbClr val="000000"/>
                </a:solidFill>
                <a:latin typeface="Arial" panose="020B0604020202020204" pitchFamily="34" charset="0"/>
              </a:rPr>
              <a:t> </a:t>
            </a:r>
            <a:r>
              <a:rPr lang="en-US" dirty="0">
                <a:solidFill>
                  <a:srgbClr val="000000"/>
                </a:solidFill>
                <a:latin typeface="Helvetica Neue"/>
              </a:rPr>
              <a:t>I lie down and </a:t>
            </a:r>
            <a:r>
              <a:rPr lang="en-US" dirty="0" smtClean="0">
                <a:solidFill>
                  <a:srgbClr val="000000"/>
                </a:solidFill>
                <a:latin typeface="Helvetica Neue"/>
              </a:rPr>
              <a:t>sleep; I </a:t>
            </a:r>
            <a:r>
              <a:rPr lang="en-US" dirty="0">
                <a:solidFill>
                  <a:srgbClr val="000000"/>
                </a:solidFill>
                <a:latin typeface="Helvetica Neue"/>
              </a:rPr>
              <a:t>wake again, because the </a:t>
            </a:r>
            <a:r>
              <a:rPr lang="en-US" cap="small" dirty="0">
                <a:solidFill>
                  <a:srgbClr val="000000"/>
                </a:solidFill>
                <a:latin typeface="Helvetica Neue"/>
              </a:rPr>
              <a:t>Lord</a:t>
            </a:r>
            <a:r>
              <a:rPr lang="en-US" dirty="0">
                <a:solidFill>
                  <a:srgbClr val="000000"/>
                </a:solidFill>
                <a:latin typeface="Helvetica Neue"/>
              </a:rPr>
              <a:t> sustains </a:t>
            </a:r>
            <a:r>
              <a:rPr lang="en-US" dirty="0" smtClean="0">
                <a:solidFill>
                  <a:srgbClr val="000000"/>
                </a:solidFill>
                <a:latin typeface="Helvetica Neue"/>
              </a:rPr>
              <a:t>me.</a:t>
            </a:r>
            <a:r>
              <a:rPr lang="en-US" b="1" baseline="30000" dirty="0">
                <a:solidFill>
                  <a:srgbClr val="000000"/>
                </a:solidFill>
                <a:latin typeface="Arial" panose="020B0604020202020204" pitchFamily="34" charset="0"/>
              </a:rPr>
              <a:t> </a:t>
            </a:r>
            <a:r>
              <a:rPr lang="en-US" dirty="0">
                <a:solidFill>
                  <a:srgbClr val="000000"/>
                </a:solidFill>
                <a:latin typeface="Helvetica Neue"/>
              </a:rPr>
              <a:t>I will not fear though tens of </a:t>
            </a:r>
            <a:r>
              <a:rPr lang="en-US" dirty="0" smtClean="0">
                <a:solidFill>
                  <a:srgbClr val="000000"/>
                </a:solidFill>
                <a:latin typeface="Helvetica Neue"/>
              </a:rPr>
              <a:t>thousands assail </a:t>
            </a:r>
            <a:r>
              <a:rPr lang="en-US" dirty="0">
                <a:solidFill>
                  <a:srgbClr val="000000"/>
                </a:solidFill>
                <a:latin typeface="Helvetica Neue"/>
              </a:rPr>
              <a:t>me on every side</a:t>
            </a:r>
            <a:r>
              <a:rPr lang="en-US" dirty="0" smtClean="0">
                <a:solidFill>
                  <a:srgbClr val="000000"/>
                </a:solidFill>
                <a:latin typeface="Helvetica Neue"/>
              </a:rPr>
              <a:t>. </a:t>
            </a:r>
            <a:r>
              <a:rPr lang="en-US" b="1" baseline="30000" dirty="0">
                <a:solidFill>
                  <a:srgbClr val="000000"/>
                </a:solidFill>
                <a:latin typeface="Arial" panose="020B0604020202020204" pitchFamily="34" charset="0"/>
              </a:rPr>
              <a:t> </a:t>
            </a:r>
            <a:r>
              <a:rPr lang="en-US" dirty="0">
                <a:solidFill>
                  <a:srgbClr val="000000"/>
                </a:solidFill>
                <a:latin typeface="Helvetica Neue"/>
              </a:rPr>
              <a:t>Arise, </a:t>
            </a:r>
            <a:r>
              <a:rPr lang="en-US" cap="small" dirty="0">
                <a:solidFill>
                  <a:srgbClr val="000000"/>
                </a:solidFill>
                <a:latin typeface="Helvetica Neue"/>
              </a:rPr>
              <a:t>Lord</a:t>
            </a:r>
            <a:r>
              <a:rPr lang="en-US" dirty="0" smtClean="0">
                <a:solidFill>
                  <a:srgbClr val="000000"/>
                </a:solidFill>
                <a:latin typeface="Helvetica Neue"/>
              </a:rPr>
              <a:t>! Deliver </a:t>
            </a:r>
            <a:r>
              <a:rPr lang="en-US" dirty="0">
                <a:solidFill>
                  <a:srgbClr val="000000"/>
                </a:solidFill>
                <a:latin typeface="Helvetica Neue"/>
              </a:rPr>
              <a:t>me, my God!</a:t>
            </a:r>
            <a:br>
              <a:rPr lang="en-US" dirty="0">
                <a:solidFill>
                  <a:srgbClr val="000000"/>
                </a:solidFill>
                <a:latin typeface="Helvetica Neue"/>
              </a:rPr>
            </a:br>
            <a:r>
              <a:rPr lang="en-US" dirty="0">
                <a:solidFill>
                  <a:srgbClr val="000000"/>
                </a:solidFill>
                <a:latin typeface="Helvetica Neue"/>
              </a:rPr>
              <a:t>Strike all my enemies on the </a:t>
            </a:r>
            <a:r>
              <a:rPr lang="en-US" dirty="0" smtClean="0">
                <a:solidFill>
                  <a:srgbClr val="000000"/>
                </a:solidFill>
                <a:latin typeface="Helvetica Neue"/>
              </a:rPr>
              <a:t>jaw; break </a:t>
            </a:r>
            <a:r>
              <a:rPr lang="en-US" dirty="0">
                <a:solidFill>
                  <a:srgbClr val="000000"/>
                </a:solidFill>
                <a:latin typeface="Helvetica Neue"/>
              </a:rPr>
              <a:t>the teeth of the </a:t>
            </a:r>
            <a:r>
              <a:rPr lang="en-US" dirty="0" smtClean="0">
                <a:solidFill>
                  <a:srgbClr val="000000"/>
                </a:solidFill>
                <a:latin typeface="Helvetica Neue"/>
              </a:rPr>
              <a:t>wicked.</a:t>
            </a:r>
            <a:r>
              <a:rPr lang="en-US" b="1" baseline="30000" dirty="0">
                <a:solidFill>
                  <a:srgbClr val="000000"/>
                </a:solidFill>
                <a:latin typeface="Arial" panose="020B0604020202020204" pitchFamily="34" charset="0"/>
              </a:rPr>
              <a:t> </a:t>
            </a:r>
            <a:r>
              <a:rPr lang="en-US" dirty="0">
                <a:solidFill>
                  <a:srgbClr val="000000"/>
                </a:solidFill>
                <a:latin typeface="Helvetica Neue"/>
              </a:rPr>
              <a:t>From the </a:t>
            </a:r>
            <a:r>
              <a:rPr lang="en-US" cap="small" dirty="0">
                <a:solidFill>
                  <a:srgbClr val="000000"/>
                </a:solidFill>
                <a:latin typeface="Helvetica Neue"/>
              </a:rPr>
              <a:t>Lord</a:t>
            </a:r>
            <a:r>
              <a:rPr lang="en-US" dirty="0">
                <a:solidFill>
                  <a:srgbClr val="000000"/>
                </a:solidFill>
                <a:latin typeface="Helvetica Neue"/>
              </a:rPr>
              <a:t> comes </a:t>
            </a:r>
            <a:r>
              <a:rPr lang="en-US" dirty="0" err="1" smtClean="0">
                <a:solidFill>
                  <a:srgbClr val="000000"/>
                </a:solidFill>
                <a:latin typeface="Helvetica Neue"/>
              </a:rPr>
              <a:t>deliverance.May</a:t>
            </a:r>
            <a:r>
              <a:rPr lang="en-US" dirty="0" smtClean="0">
                <a:solidFill>
                  <a:srgbClr val="000000"/>
                </a:solidFill>
                <a:latin typeface="Helvetica Neue"/>
              </a:rPr>
              <a:t> </a:t>
            </a:r>
            <a:r>
              <a:rPr lang="en-US" dirty="0">
                <a:solidFill>
                  <a:srgbClr val="000000"/>
                </a:solidFill>
                <a:latin typeface="Helvetica Neue"/>
              </a:rPr>
              <a:t>your blessing be on your people.</a:t>
            </a:r>
            <a:endParaRPr lang="en-US" b="0" i="0" dirty="0">
              <a:solidFill>
                <a:srgbClr val="000000"/>
              </a:solidFill>
              <a:effectLst/>
              <a:latin typeface="Helvetica Neue"/>
            </a:endParaRPr>
          </a:p>
        </p:txBody>
      </p:sp>
      <p:sp>
        <p:nvSpPr>
          <p:cNvPr id="6" name="Rectangle 5"/>
          <p:cNvSpPr/>
          <p:nvPr/>
        </p:nvSpPr>
        <p:spPr>
          <a:xfrm>
            <a:off x="1828799" y="4529483"/>
            <a:ext cx="8464061" cy="923330"/>
          </a:xfrm>
          <a:prstGeom prst="rect">
            <a:avLst/>
          </a:prstGeom>
        </p:spPr>
        <p:txBody>
          <a:bodyPr wrap="square">
            <a:spAutoFit/>
          </a:bodyPr>
          <a:lstStyle/>
          <a:p>
            <a:r>
              <a:rPr lang="en-US" dirty="0">
                <a:solidFill>
                  <a:srgbClr val="000000"/>
                </a:solidFill>
                <a:latin typeface="Helvetica Neue"/>
              </a:rPr>
              <a:t>My heart rejoices in the </a:t>
            </a:r>
            <a:r>
              <a:rPr lang="en-US" cap="small" dirty="0" smtClean="0">
                <a:solidFill>
                  <a:srgbClr val="000000"/>
                </a:solidFill>
                <a:latin typeface="Helvetica Neue"/>
              </a:rPr>
              <a:t>Lord</a:t>
            </a:r>
            <a:r>
              <a:rPr lang="en-US" dirty="0" smtClean="0">
                <a:solidFill>
                  <a:srgbClr val="000000"/>
                </a:solidFill>
                <a:latin typeface="Helvetica Neue"/>
              </a:rPr>
              <a:t>; in </a:t>
            </a:r>
            <a:r>
              <a:rPr lang="en-US" dirty="0">
                <a:solidFill>
                  <a:srgbClr val="000000"/>
                </a:solidFill>
                <a:latin typeface="Helvetica Neue"/>
              </a:rPr>
              <a:t>the </a:t>
            </a:r>
            <a:r>
              <a:rPr lang="en-US" cap="small" dirty="0">
                <a:solidFill>
                  <a:srgbClr val="000000"/>
                </a:solidFill>
                <a:latin typeface="Helvetica Neue"/>
              </a:rPr>
              <a:t>Lord</a:t>
            </a:r>
            <a:r>
              <a:rPr lang="en-US" dirty="0">
                <a:solidFill>
                  <a:srgbClr val="000000"/>
                </a:solidFill>
                <a:latin typeface="Helvetica Neue"/>
              </a:rPr>
              <a:t> my </a:t>
            </a:r>
            <a:r>
              <a:rPr lang="en-US" dirty="0" smtClean="0">
                <a:solidFill>
                  <a:srgbClr val="000000"/>
                </a:solidFill>
                <a:latin typeface="Helvetica Neue"/>
              </a:rPr>
              <a:t>horn</a:t>
            </a:r>
            <a:r>
              <a:rPr lang="en-US" dirty="0">
                <a:solidFill>
                  <a:srgbClr val="000000"/>
                </a:solidFill>
                <a:latin typeface="Helvetica Neue"/>
              </a:rPr>
              <a:t> is lifted </a:t>
            </a:r>
            <a:r>
              <a:rPr lang="en-US" dirty="0" smtClean="0">
                <a:solidFill>
                  <a:srgbClr val="000000"/>
                </a:solidFill>
                <a:latin typeface="Helvetica Neue"/>
              </a:rPr>
              <a:t>high. My </a:t>
            </a:r>
            <a:r>
              <a:rPr lang="en-US" dirty="0">
                <a:solidFill>
                  <a:srgbClr val="000000"/>
                </a:solidFill>
                <a:latin typeface="Helvetica Neue"/>
              </a:rPr>
              <a:t>mouth boasts over my enemies</a:t>
            </a:r>
            <a:r>
              <a:rPr lang="en-US" dirty="0" smtClean="0">
                <a:solidFill>
                  <a:srgbClr val="000000"/>
                </a:solidFill>
                <a:latin typeface="Helvetica Neue"/>
              </a:rPr>
              <a:t>,</a:t>
            </a:r>
            <a:r>
              <a:rPr lang="en-US" dirty="0">
                <a:solidFill>
                  <a:srgbClr val="000000"/>
                </a:solidFill>
                <a:latin typeface="Courier New" panose="02070309020205020404" pitchFamily="49" charset="0"/>
              </a:rPr>
              <a:t> </a:t>
            </a:r>
            <a:r>
              <a:rPr lang="en-US" dirty="0">
                <a:solidFill>
                  <a:srgbClr val="000000"/>
                </a:solidFill>
                <a:latin typeface="Helvetica Neue"/>
              </a:rPr>
              <a:t>for I delight in your </a:t>
            </a:r>
            <a:r>
              <a:rPr lang="en-US" dirty="0" smtClean="0">
                <a:solidFill>
                  <a:srgbClr val="000000"/>
                </a:solidFill>
                <a:latin typeface="Helvetica Neue"/>
              </a:rPr>
              <a:t>deliverance.</a:t>
            </a:r>
            <a:r>
              <a:rPr lang="en-US" b="1" baseline="30000" dirty="0">
                <a:solidFill>
                  <a:srgbClr val="000000"/>
                </a:solidFill>
                <a:latin typeface="Arial" panose="020B0604020202020204" pitchFamily="34" charset="0"/>
              </a:rPr>
              <a:t> </a:t>
            </a:r>
            <a:r>
              <a:rPr lang="en-US" dirty="0">
                <a:solidFill>
                  <a:srgbClr val="000000"/>
                </a:solidFill>
                <a:latin typeface="Helvetica Neue"/>
              </a:rPr>
              <a:t>“There is no one holy like the </a:t>
            </a:r>
            <a:r>
              <a:rPr lang="en-US" cap="small" dirty="0" smtClean="0">
                <a:solidFill>
                  <a:srgbClr val="000000"/>
                </a:solidFill>
                <a:latin typeface="Helvetica Neue"/>
              </a:rPr>
              <a:t>Lord</a:t>
            </a:r>
            <a:r>
              <a:rPr lang="en-US" dirty="0" smtClean="0">
                <a:solidFill>
                  <a:srgbClr val="000000"/>
                </a:solidFill>
                <a:latin typeface="Helvetica Neue"/>
              </a:rPr>
              <a:t>; there </a:t>
            </a:r>
            <a:r>
              <a:rPr lang="en-US" dirty="0">
                <a:solidFill>
                  <a:srgbClr val="000000"/>
                </a:solidFill>
                <a:latin typeface="Helvetica Neue"/>
              </a:rPr>
              <a:t>is no one besides you</a:t>
            </a:r>
            <a:r>
              <a:rPr lang="en-US" dirty="0" smtClean="0">
                <a:solidFill>
                  <a:srgbClr val="000000"/>
                </a:solidFill>
                <a:latin typeface="Helvetica Neue"/>
              </a:rPr>
              <a:t>;</a:t>
            </a:r>
            <a:r>
              <a:rPr lang="en-US" dirty="0">
                <a:solidFill>
                  <a:srgbClr val="000000"/>
                </a:solidFill>
                <a:latin typeface="Courier New" panose="02070309020205020404" pitchFamily="49" charset="0"/>
              </a:rPr>
              <a:t> </a:t>
            </a:r>
            <a:r>
              <a:rPr lang="en-US" dirty="0">
                <a:solidFill>
                  <a:srgbClr val="000000"/>
                </a:solidFill>
                <a:latin typeface="Helvetica Neue"/>
              </a:rPr>
              <a:t>there is no Rock like our God.</a:t>
            </a:r>
            <a:endParaRPr lang="en-US" b="0" i="0" dirty="0">
              <a:solidFill>
                <a:srgbClr val="000000"/>
              </a:solidFill>
              <a:effectLst/>
              <a:latin typeface="Helvetica Neue"/>
            </a:endParaRPr>
          </a:p>
        </p:txBody>
      </p:sp>
    </p:spTree>
    <p:extLst>
      <p:ext uri="{BB962C8B-B14F-4D97-AF65-F5344CB8AC3E}">
        <p14:creationId xmlns:p14="http://schemas.microsoft.com/office/powerpoint/2010/main" val="3937156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71004" y="6359610"/>
            <a:ext cx="3136557" cy="434547"/>
          </a:xfrm>
        </p:spPr>
        <p:txBody>
          <a:bodyPr>
            <a:normAutofit fontScale="90000"/>
          </a:bodyPr>
          <a:lstStyle/>
          <a:p>
            <a:r>
              <a:rPr lang="en-US" sz="2400" i="1" dirty="0" smtClean="0"/>
              <a:t>Stand Firm in the Truth</a:t>
            </a:r>
            <a:endParaRPr lang="en-US" sz="2400" i="1" dirty="0"/>
          </a:p>
        </p:txBody>
      </p:sp>
      <p:sp>
        <p:nvSpPr>
          <p:cNvPr id="3" name="Content Placeholder 2"/>
          <p:cNvSpPr>
            <a:spLocks noGrp="1"/>
          </p:cNvSpPr>
          <p:nvPr>
            <p:ph idx="1"/>
          </p:nvPr>
        </p:nvSpPr>
        <p:spPr>
          <a:xfrm>
            <a:off x="2158791" y="-1514621"/>
            <a:ext cx="10820400" cy="4024125"/>
          </a:xfrm>
        </p:spPr>
        <p:txBody>
          <a:bodyPr>
            <a:normAutofit/>
          </a:bodyPr>
          <a:lstStyle/>
          <a:p>
            <a:pPr marL="0" indent="0">
              <a:buNone/>
            </a:pPr>
            <a:r>
              <a:rPr lang="en-US" sz="3600" b="1" dirty="0" smtClean="0"/>
              <a:t>Great Prayers</a:t>
            </a:r>
            <a:endParaRPr lang="en-US" sz="3600" b="1" u="sng" dirty="0" smtClean="0"/>
          </a:p>
        </p:txBody>
      </p:sp>
      <p:sp>
        <p:nvSpPr>
          <p:cNvPr id="7" name="Rectangle 6"/>
          <p:cNvSpPr/>
          <p:nvPr/>
        </p:nvSpPr>
        <p:spPr>
          <a:xfrm>
            <a:off x="1781908" y="1283427"/>
            <a:ext cx="8370276" cy="646331"/>
          </a:xfrm>
          <a:prstGeom prst="rect">
            <a:avLst/>
          </a:prstGeom>
        </p:spPr>
        <p:txBody>
          <a:bodyPr wrap="square">
            <a:spAutoFit/>
          </a:bodyPr>
          <a:lstStyle/>
          <a:p>
            <a:r>
              <a:rPr lang="en-US" dirty="0">
                <a:solidFill>
                  <a:srgbClr val="000000"/>
                </a:solidFill>
                <a:latin typeface="Helvetica Neue"/>
              </a:rPr>
              <a:t>Create in me a pure heart, O </a:t>
            </a:r>
            <a:r>
              <a:rPr lang="en-US" dirty="0" err="1" smtClean="0">
                <a:solidFill>
                  <a:srgbClr val="000000"/>
                </a:solidFill>
                <a:latin typeface="Helvetica Neue"/>
              </a:rPr>
              <a:t>God,and</a:t>
            </a:r>
            <a:r>
              <a:rPr lang="en-US" dirty="0" smtClean="0">
                <a:solidFill>
                  <a:srgbClr val="000000"/>
                </a:solidFill>
                <a:latin typeface="Helvetica Neue"/>
              </a:rPr>
              <a:t> </a:t>
            </a:r>
            <a:r>
              <a:rPr lang="en-US" dirty="0">
                <a:solidFill>
                  <a:srgbClr val="000000"/>
                </a:solidFill>
                <a:latin typeface="Helvetica Neue"/>
              </a:rPr>
              <a:t>renew a steadfast spirit within me.</a:t>
            </a:r>
            <a:r>
              <a:rPr lang="en-US" dirty="0"/>
              <a:t/>
            </a:r>
            <a:br>
              <a:rPr lang="en-US" dirty="0"/>
            </a:br>
            <a:r>
              <a:rPr lang="en-US" dirty="0" smtClean="0">
                <a:solidFill>
                  <a:srgbClr val="000000"/>
                </a:solidFill>
                <a:latin typeface="Helvetica Neue"/>
              </a:rPr>
              <a:t>Do </a:t>
            </a:r>
            <a:r>
              <a:rPr lang="en-US" dirty="0">
                <a:solidFill>
                  <a:srgbClr val="000000"/>
                </a:solidFill>
                <a:latin typeface="Helvetica Neue"/>
              </a:rPr>
              <a:t>not cast me from your </a:t>
            </a:r>
            <a:r>
              <a:rPr lang="en-US" dirty="0" smtClean="0">
                <a:solidFill>
                  <a:srgbClr val="000000"/>
                </a:solidFill>
                <a:latin typeface="Helvetica Neue"/>
              </a:rPr>
              <a:t>presence or </a:t>
            </a:r>
            <a:r>
              <a:rPr lang="en-US" dirty="0">
                <a:solidFill>
                  <a:srgbClr val="000000"/>
                </a:solidFill>
                <a:latin typeface="Helvetica Neue"/>
              </a:rPr>
              <a:t>take your Holy Spirit from me.</a:t>
            </a:r>
            <a:endParaRPr lang="en-US" dirty="0"/>
          </a:p>
        </p:txBody>
      </p:sp>
      <p:sp>
        <p:nvSpPr>
          <p:cNvPr id="8" name="Rectangle 7"/>
          <p:cNvSpPr/>
          <p:nvPr/>
        </p:nvSpPr>
        <p:spPr>
          <a:xfrm>
            <a:off x="2063262" y="2154535"/>
            <a:ext cx="9624646" cy="1754326"/>
          </a:xfrm>
          <a:prstGeom prst="rect">
            <a:avLst/>
          </a:prstGeom>
        </p:spPr>
        <p:txBody>
          <a:bodyPr wrap="square">
            <a:spAutoFit/>
          </a:bodyPr>
          <a:lstStyle/>
          <a:p>
            <a:r>
              <a:rPr lang="en-US" dirty="0" smtClean="0">
                <a:solidFill>
                  <a:srgbClr val="000000"/>
                </a:solidFill>
                <a:latin typeface="Helvetica Neue"/>
              </a:rPr>
              <a:t>…give </a:t>
            </a:r>
            <a:r>
              <a:rPr lang="en-US" dirty="0">
                <a:solidFill>
                  <a:srgbClr val="000000"/>
                </a:solidFill>
                <a:latin typeface="Helvetica Neue"/>
              </a:rPr>
              <a:t>attention to your servant’s prayer and his plea for mercy, </a:t>
            </a:r>
            <a:r>
              <a:rPr lang="en-US" cap="small" dirty="0">
                <a:solidFill>
                  <a:srgbClr val="000000"/>
                </a:solidFill>
                <a:latin typeface="Helvetica Neue"/>
              </a:rPr>
              <a:t>Lord</a:t>
            </a:r>
            <a:r>
              <a:rPr lang="en-US" dirty="0">
                <a:solidFill>
                  <a:srgbClr val="000000"/>
                </a:solidFill>
                <a:latin typeface="Helvetica Neue"/>
              </a:rPr>
              <a:t> my God. Hear the cry and the prayer that your servant is praying in your presence this day. </a:t>
            </a:r>
            <a:r>
              <a:rPr lang="en-US" b="1" baseline="30000" dirty="0">
                <a:solidFill>
                  <a:srgbClr val="000000"/>
                </a:solidFill>
                <a:latin typeface="Arial" panose="020B0604020202020204" pitchFamily="34" charset="0"/>
              </a:rPr>
              <a:t> </a:t>
            </a:r>
            <a:r>
              <a:rPr lang="en-US" dirty="0">
                <a:solidFill>
                  <a:srgbClr val="000000"/>
                </a:solidFill>
                <a:latin typeface="Helvetica Neue"/>
              </a:rPr>
              <a:t>May your eyes be open toward this temple night and day, this place of which you said, ‘My Name shall be there,’ so that you will hear the prayer your servant prays toward this </a:t>
            </a:r>
            <a:r>
              <a:rPr lang="en-US" dirty="0" smtClean="0">
                <a:solidFill>
                  <a:srgbClr val="000000"/>
                </a:solidFill>
                <a:latin typeface="Helvetica Neue"/>
              </a:rPr>
              <a:t>place.</a:t>
            </a:r>
            <a:r>
              <a:rPr lang="en-US" b="1" baseline="30000" dirty="0">
                <a:solidFill>
                  <a:srgbClr val="000000"/>
                </a:solidFill>
                <a:latin typeface="Arial" panose="020B0604020202020204" pitchFamily="34" charset="0"/>
              </a:rPr>
              <a:t> </a:t>
            </a:r>
            <a:r>
              <a:rPr lang="en-US" dirty="0">
                <a:solidFill>
                  <a:srgbClr val="000000"/>
                </a:solidFill>
                <a:latin typeface="Helvetica Neue"/>
              </a:rPr>
              <a:t>Hear the supplication of your servant and of your people Israel when they pray toward this place. Hear from heaven, your dwelling place, and when you hear, forgive.</a:t>
            </a:r>
            <a:endParaRPr lang="en-US" dirty="0"/>
          </a:p>
        </p:txBody>
      </p:sp>
      <p:sp>
        <p:nvSpPr>
          <p:cNvPr id="9" name="Rectangle 8"/>
          <p:cNvSpPr/>
          <p:nvPr/>
        </p:nvSpPr>
        <p:spPr>
          <a:xfrm>
            <a:off x="1641229" y="4133638"/>
            <a:ext cx="9237786" cy="923330"/>
          </a:xfrm>
          <a:prstGeom prst="rect">
            <a:avLst/>
          </a:prstGeom>
        </p:spPr>
        <p:txBody>
          <a:bodyPr wrap="square">
            <a:spAutoFit/>
          </a:bodyPr>
          <a:lstStyle/>
          <a:p>
            <a:r>
              <a:rPr lang="en-US" dirty="0">
                <a:solidFill>
                  <a:srgbClr val="000000"/>
                </a:solidFill>
                <a:latin typeface="Helvetica Neue"/>
              </a:rPr>
              <a:t>I will remain in the world no longer, but they are still in the </a:t>
            </a:r>
            <a:r>
              <a:rPr lang="en-US" dirty="0" err="1">
                <a:solidFill>
                  <a:srgbClr val="000000"/>
                </a:solidFill>
                <a:latin typeface="Helvetica Neue"/>
              </a:rPr>
              <a:t>world,and</a:t>
            </a:r>
            <a:r>
              <a:rPr lang="en-US" dirty="0">
                <a:solidFill>
                  <a:srgbClr val="000000"/>
                </a:solidFill>
                <a:latin typeface="Helvetica Neue"/>
              </a:rPr>
              <a:t> I am coming to you. Holy Father, protect them by the power of</a:t>
            </a:r>
            <a:r>
              <a:rPr lang="en-US" baseline="30000" dirty="0">
                <a:solidFill>
                  <a:srgbClr val="000000"/>
                </a:solidFill>
                <a:latin typeface="Helvetica Neue"/>
              </a:rPr>
              <a:t>[</a:t>
            </a:r>
            <a:r>
              <a:rPr lang="en-US" baseline="30000" dirty="0">
                <a:solidFill>
                  <a:srgbClr val="B34B2C"/>
                </a:solidFill>
                <a:latin typeface="Helvetica Neue"/>
                <a:hlinkClick r:id="rId3" tooltip="See footnote a"/>
              </a:rPr>
              <a:t>a</a:t>
            </a:r>
            <a:r>
              <a:rPr lang="en-US" baseline="30000" dirty="0">
                <a:solidFill>
                  <a:srgbClr val="000000"/>
                </a:solidFill>
                <a:latin typeface="Helvetica Neue"/>
              </a:rPr>
              <a:t>]</a:t>
            </a:r>
            <a:r>
              <a:rPr lang="en-US" dirty="0">
                <a:solidFill>
                  <a:srgbClr val="000000"/>
                </a:solidFill>
                <a:latin typeface="Helvetica Neue"/>
              </a:rPr>
              <a:t>your name, the name you gave me, so that they may be one as we are one.</a:t>
            </a:r>
            <a:endParaRPr lang="en-US" dirty="0"/>
          </a:p>
        </p:txBody>
      </p:sp>
    </p:spTree>
    <p:extLst>
      <p:ext uri="{BB962C8B-B14F-4D97-AF65-F5344CB8AC3E}">
        <p14:creationId xmlns:p14="http://schemas.microsoft.com/office/powerpoint/2010/main" val="3201208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71004" y="6359610"/>
            <a:ext cx="3136557" cy="434547"/>
          </a:xfrm>
        </p:spPr>
        <p:txBody>
          <a:bodyPr>
            <a:normAutofit fontScale="90000"/>
          </a:bodyPr>
          <a:lstStyle/>
          <a:p>
            <a:r>
              <a:rPr lang="en-US" sz="2400" i="1" dirty="0" smtClean="0"/>
              <a:t>Stand Firm in the Truth</a:t>
            </a:r>
            <a:endParaRPr lang="en-US" sz="2400" i="1" dirty="0"/>
          </a:p>
        </p:txBody>
      </p:sp>
      <p:sp>
        <p:nvSpPr>
          <p:cNvPr id="3" name="Content Placeholder 2"/>
          <p:cNvSpPr>
            <a:spLocks noGrp="1"/>
          </p:cNvSpPr>
          <p:nvPr>
            <p:ph idx="1"/>
          </p:nvPr>
        </p:nvSpPr>
        <p:spPr>
          <a:xfrm>
            <a:off x="2158791" y="-1514621"/>
            <a:ext cx="10820400" cy="4024125"/>
          </a:xfrm>
        </p:spPr>
        <p:txBody>
          <a:bodyPr>
            <a:normAutofit/>
          </a:bodyPr>
          <a:lstStyle/>
          <a:p>
            <a:pPr marL="0" indent="0">
              <a:buNone/>
            </a:pPr>
            <a:r>
              <a:rPr lang="en-US" sz="3600" b="1" dirty="0" smtClean="0"/>
              <a:t>Great Prayers</a:t>
            </a:r>
            <a:endParaRPr lang="en-US" sz="3600" b="1" u="sng" dirty="0" smtClean="0"/>
          </a:p>
        </p:txBody>
      </p:sp>
      <p:sp>
        <p:nvSpPr>
          <p:cNvPr id="2" name="Rectangle 1"/>
          <p:cNvSpPr/>
          <p:nvPr/>
        </p:nvSpPr>
        <p:spPr>
          <a:xfrm>
            <a:off x="1559168" y="811631"/>
            <a:ext cx="10199077" cy="1477328"/>
          </a:xfrm>
          <a:prstGeom prst="rect">
            <a:avLst/>
          </a:prstGeom>
        </p:spPr>
        <p:txBody>
          <a:bodyPr wrap="square">
            <a:spAutoFit/>
          </a:bodyPr>
          <a:lstStyle/>
          <a:p>
            <a:r>
              <a:rPr lang="en-US" dirty="0">
                <a:solidFill>
                  <a:srgbClr val="000000"/>
                </a:solidFill>
                <a:latin typeface="Helvetica Neue"/>
              </a:rPr>
              <a:t>I have not stopped giving thanks for you, remembering you in my prayers. </a:t>
            </a:r>
            <a:r>
              <a:rPr lang="en-US" b="1" baseline="30000" dirty="0">
                <a:solidFill>
                  <a:srgbClr val="000000"/>
                </a:solidFill>
                <a:latin typeface="Arial" panose="020B0604020202020204" pitchFamily="34" charset="0"/>
              </a:rPr>
              <a:t> </a:t>
            </a:r>
            <a:r>
              <a:rPr lang="en-US" dirty="0">
                <a:solidFill>
                  <a:srgbClr val="000000"/>
                </a:solidFill>
                <a:latin typeface="Helvetica Neue"/>
              </a:rPr>
              <a:t>I keep asking that the God of our Lord Jesus Christ, the glorious Father, may give you the Spirit</a:t>
            </a:r>
            <a:r>
              <a:rPr lang="en-US" baseline="30000" dirty="0">
                <a:solidFill>
                  <a:srgbClr val="000000"/>
                </a:solidFill>
                <a:latin typeface="Helvetica Neue"/>
              </a:rPr>
              <a:t>[</a:t>
            </a:r>
            <a:r>
              <a:rPr lang="en-US" baseline="30000" dirty="0">
                <a:solidFill>
                  <a:srgbClr val="B34B2C"/>
                </a:solidFill>
                <a:latin typeface="Helvetica Neue"/>
                <a:hlinkClick r:id="rId3" tooltip="See footnote a"/>
              </a:rPr>
              <a:t>a</a:t>
            </a:r>
            <a:r>
              <a:rPr lang="en-US" baseline="30000" dirty="0">
                <a:solidFill>
                  <a:srgbClr val="000000"/>
                </a:solidFill>
                <a:latin typeface="Helvetica Neue"/>
              </a:rPr>
              <a:t>]</a:t>
            </a:r>
            <a:r>
              <a:rPr lang="en-US" dirty="0">
                <a:solidFill>
                  <a:srgbClr val="000000"/>
                </a:solidFill>
                <a:latin typeface="Helvetica Neue"/>
              </a:rPr>
              <a:t> of wisdom and revelation, so that you may know him better. </a:t>
            </a:r>
            <a:r>
              <a:rPr lang="en-US" b="1" baseline="30000" dirty="0">
                <a:solidFill>
                  <a:srgbClr val="000000"/>
                </a:solidFill>
                <a:latin typeface="Arial" panose="020B0604020202020204" pitchFamily="34" charset="0"/>
              </a:rPr>
              <a:t> </a:t>
            </a:r>
            <a:r>
              <a:rPr lang="en-US" dirty="0">
                <a:solidFill>
                  <a:srgbClr val="000000"/>
                </a:solidFill>
                <a:latin typeface="Helvetica Neue"/>
              </a:rPr>
              <a:t>I pray that the eyes of your heart may be enlightened in order that you may know the hope to which he has called you, the riches of his glorious inheritance in his holy people, </a:t>
            </a:r>
            <a:r>
              <a:rPr lang="en-US" b="1" baseline="30000" dirty="0">
                <a:solidFill>
                  <a:srgbClr val="000000"/>
                </a:solidFill>
                <a:latin typeface="Arial" panose="020B0604020202020204" pitchFamily="34" charset="0"/>
              </a:rPr>
              <a:t> </a:t>
            </a:r>
            <a:r>
              <a:rPr lang="en-US" dirty="0">
                <a:solidFill>
                  <a:srgbClr val="000000"/>
                </a:solidFill>
                <a:latin typeface="Helvetica Neue"/>
              </a:rPr>
              <a:t>and his incomparably great power for us who believe</a:t>
            </a:r>
            <a:endParaRPr lang="en-US" dirty="0"/>
          </a:p>
        </p:txBody>
      </p:sp>
      <p:sp>
        <p:nvSpPr>
          <p:cNvPr id="5" name="Rectangle 4"/>
          <p:cNvSpPr/>
          <p:nvPr/>
        </p:nvSpPr>
        <p:spPr>
          <a:xfrm>
            <a:off x="1359877" y="2520139"/>
            <a:ext cx="9835662" cy="2031325"/>
          </a:xfrm>
          <a:prstGeom prst="rect">
            <a:avLst/>
          </a:prstGeom>
        </p:spPr>
        <p:txBody>
          <a:bodyPr wrap="square">
            <a:spAutoFit/>
          </a:bodyPr>
          <a:lstStyle/>
          <a:p>
            <a:r>
              <a:rPr lang="en-US" dirty="0">
                <a:solidFill>
                  <a:srgbClr val="000000"/>
                </a:solidFill>
                <a:latin typeface="Helvetica Neue"/>
              </a:rPr>
              <a:t>I pray that out of his glorious riches he may strengthen you with power through his Spirit in your inner being, </a:t>
            </a:r>
            <a:r>
              <a:rPr lang="en-US" b="1" baseline="30000" dirty="0">
                <a:solidFill>
                  <a:srgbClr val="000000"/>
                </a:solidFill>
                <a:latin typeface="Arial" panose="020B0604020202020204" pitchFamily="34" charset="0"/>
              </a:rPr>
              <a:t> </a:t>
            </a:r>
            <a:r>
              <a:rPr lang="en-US" dirty="0">
                <a:solidFill>
                  <a:srgbClr val="000000"/>
                </a:solidFill>
                <a:latin typeface="Helvetica Neue"/>
              </a:rPr>
              <a:t>so that Christ may dwell in your hearts through faith. And I pray that you, being rooted and established in love, </a:t>
            </a:r>
            <a:r>
              <a:rPr lang="en-US" b="1" baseline="30000" dirty="0">
                <a:solidFill>
                  <a:srgbClr val="000000"/>
                </a:solidFill>
                <a:latin typeface="Arial" panose="020B0604020202020204" pitchFamily="34" charset="0"/>
              </a:rPr>
              <a:t> </a:t>
            </a:r>
            <a:r>
              <a:rPr lang="en-US" dirty="0">
                <a:solidFill>
                  <a:srgbClr val="000000"/>
                </a:solidFill>
                <a:latin typeface="Helvetica Neue"/>
              </a:rPr>
              <a:t>may have power, together with all the Lord’s holy people, to grasp how wide and long and high and deep is the love of Christ, </a:t>
            </a:r>
            <a:r>
              <a:rPr lang="en-US" b="1" baseline="30000" dirty="0">
                <a:solidFill>
                  <a:srgbClr val="000000"/>
                </a:solidFill>
                <a:latin typeface="Arial" panose="020B0604020202020204" pitchFamily="34" charset="0"/>
              </a:rPr>
              <a:t> </a:t>
            </a:r>
            <a:r>
              <a:rPr lang="en-US" dirty="0">
                <a:solidFill>
                  <a:srgbClr val="000000"/>
                </a:solidFill>
                <a:latin typeface="Helvetica Neue"/>
              </a:rPr>
              <a:t>and to know this love that surpasses knowledge—that you may be filled to the measure of all the fullness of God.</a:t>
            </a:r>
          </a:p>
          <a:p>
            <a:r>
              <a:rPr lang="en-US" b="1" baseline="30000" dirty="0">
                <a:solidFill>
                  <a:srgbClr val="000000"/>
                </a:solidFill>
                <a:latin typeface="Arial" panose="020B0604020202020204" pitchFamily="34" charset="0"/>
              </a:rPr>
              <a:t>20 </a:t>
            </a:r>
            <a:r>
              <a:rPr lang="en-US" dirty="0">
                <a:solidFill>
                  <a:srgbClr val="000000"/>
                </a:solidFill>
                <a:latin typeface="Helvetica Neue"/>
              </a:rPr>
              <a:t>Now to him who is able to do immeasurably more than all we ask or imagine, according to his power that is at work within us,</a:t>
            </a:r>
            <a:endParaRPr lang="en-US" b="0" i="0" dirty="0">
              <a:solidFill>
                <a:srgbClr val="000000"/>
              </a:solidFill>
              <a:effectLst/>
              <a:latin typeface="Helvetica Neue"/>
            </a:endParaRPr>
          </a:p>
        </p:txBody>
      </p:sp>
      <p:sp>
        <p:nvSpPr>
          <p:cNvPr id="6" name="Rectangle 5"/>
          <p:cNvSpPr/>
          <p:nvPr/>
        </p:nvSpPr>
        <p:spPr>
          <a:xfrm>
            <a:off x="1746739" y="4661737"/>
            <a:ext cx="10199077" cy="1200329"/>
          </a:xfrm>
          <a:prstGeom prst="rect">
            <a:avLst/>
          </a:prstGeom>
        </p:spPr>
        <p:txBody>
          <a:bodyPr wrap="square">
            <a:spAutoFit/>
          </a:bodyPr>
          <a:lstStyle/>
          <a:p>
            <a:r>
              <a:rPr lang="en-US" dirty="0">
                <a:solidFill>
                  <a:srgbClr val="000000"/>
                </a:solidFill>
                <a:latin typeface="Helvetica Neue"/>
              </a:rPr>
              <a:t>We continually ask God to fill you with the knowledge of his will through all the wisdom and understanding that the Spirit </a:t>
            </a:r>
            <a:r>
              <a:rPr lang="en-US" dirty="0" smtClean="0">
                <a:solidFill>
                  <a:srgbClr val="000000"/>
                </a:solidFill>
                <a:latin typeface="Helvetica Neue"/>
              </a:rPr>
              <a:t>gives,</a:t>
            </a:r>
            <a:r>
              <a:rPr lang="en-US" b="1" baseline="30000" dirty="0">
                <a:solidFill>
                  <a:srgbClr val="000000"/>
                </a:solidFill>
                <a:latin typeface="Arial" panose="020B0604020202020204" pitchFamily="34" charset="0"/>
              </a:rPr>
              <a:t> </a:t>
            </a:r>
            <a:r>
              <a:rPr lang="en-US" dirty="0">
                <a:solidFill>
                  <a:srgbClr val="000000"/>
                </a:solidFill>
                <a:latin typeface="Helvetica Neue"/>
              </a:rPr>
              <a:t>so that you may live a life worthy of the Lord and please him in every way: bearing fruit in every good work, growing in the knowledge of God, </a:t>
            </a:r>
            <a:r>
              <a:rPr lang="en-US" dirty="0" smtClean="0">
                <a:solidFill>
                  <a:srgbClr val="000000"/>
                </a:solidFill>
                <a:latin typeface="Helvetica Neue"/>
              </a:rPr>
              <a:t>being </a:t>
            </a:r>
            <a:r>
              <a:rPr lang="en-US" dirty="0">
                <a:solidFill>
                  <a:srgbClr val="000000"/>
                </a:solidFill>
                <a:latin typeface="Helvetica Neue"/>
              </a:rPr>
              <a:t>strengthened with all power according to his glorious might so that you may have great endurance and patience</a:t>
            </a:r>
            <a:endParaRPr lang="en-US" dirty="0"/>
          </a:p>
        </p:txBody>
      </p:sp>
    </p:spTree>
    <p:extLst>
      <p:ext uri="{BB962C8B-B14F-4D97-AF65-F5344CB8AC3E}">
        <p14:creationId xmlns:p14="http://schemas.microsoft.com/office/powerpoint/2010/main" val="4213257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71004" y="6359610"/>
            <a:ext cx="3136557" cy="434547"/>
          </a:xfrm>
        </p:spPr>
        <p:txBody>
          <a:bodyPr>
            <a:normAutofit fontScale="90000"/>
          </a:bodyPr>
          <a:lstStyle/>
          <a:p>
            <a:r>
              <a:rPr lang="en-US" sz="2400" i="1" dirty="0" smtClean="0"/>
              <a:t>Stand Firm in the Truth</a:t>
            </a:r>
            <a:endParaRPr lang="en-US" sz="2400" i="1" dirty="0"/>
          </a:p>
        </p:txBody>
      </p:sp>
      <p:sp>
        <p:nvSpPr>
          <p:cNvPr id="3" name="Content Placeholder 2"/>
          <p:cNvSpPr>
            <a:spLocks noGrp="1"/>
          </p:cNvSpPr>
          <p:nvPr>
            <p:ph idx="1"/>
          </p:nvPr>
        </p:nvSpPr>
        <p:spPr>
          <a:xfrm>
            <a:off x="1371600" y="-352723"/>
            <a:ext cx="10820400" cy="4024125"/>
          </a:xfrm>
        </p:spPr>
        <p:txBody>
          <a:bodyPr>
            <a:normAutofit/>
          </a:bodyPr>
          <a:lstStyle/>
          <a:p>
            <a:pPr marL="0" indent="0">
              <a:buNone/>
            </a:pPr>
            <a:r>
              <a:rPr lang="en-US" sz="6000" i="1" dirty="0" smtClean="0"/>
              <a:t>Truth 			Righteousness 			Prayer</a:t>
            </a:r>
            <a:endParaRPr lang="en-US" sz="6000" i="1" dirty="0"/>
          </a:p>
        </p:txBody>
      </p:sp>
      <p:sp>
        <p:nvSpPr>
          <p:cNvPr id="2" name="TextBox 1"/>
          <p:cNvSpPr txBox="1"/>
          <p:nvPr/>
        </p:nvSpPr>
        <p:spPr>
          <a:xfrm>
            <a:off x="1811178" y="2084406"/>
            <a:ext cx="1204176" cy="954107"/>
          </a:xfrm>
          <a:prstGeom prst="rect">
            <a:avLst/>
          </a:prstGeom>
          <a:noFill/>
        </p:spPr>
        <p:txBody>
          <a:bodyPr wrap="none" rtlCol="0">
            <a:spAutoFit/>
          </a:bodyPr>
          <a:lstStyle/>
          <a:p>
            <a:r>
              <a:rPr lang="en-US" sz="2800" b="1" i="1" dirty="0" smtClean="0"/>
              <a:t>Seek it</a:t>
            </a:r>
          </a:p>
          <a:p>
            <a:r>
              <a:rPr lang="en-US" sz="2800" b="1" i="1" dirty="0" smtClean="0"/>
              <a:t>Test it</a:t>
            </a:r>
            <a:endParaRPr lang="en-US" sz="2800" b="1" i="1" dirty="0"/>
          </a:p>
        </p:txBody>
      </p:sp>
      <p:sp>
        <p:nvSpPr>
          <p:cNvPr id="5" name="TextBox 4"/>
          <p:cNvSpPr txBox="1"/>
          <p:nvPr/>
        </p:nvSpPr>
        <p:spPr>
          <a:xfrm>
            <a:off x="5791201" y="2107126"/>
            <a:ext cx="1461810" cy="954107"/>
          </a:xfrm>
          <a:prstGeom prst="rect">
            <a:avLst/>
          </a:prstGeom>
          <a:noFill/>
        </p:spPr>
        <p:txBody>
          <a:bodyPr wrap="none" rtlCol="0">
            <a:spAutoFit/>
          </a:bodyPr>
          <a:lstStyle/>
          <a:p>
            <a:r>
              <a:rPr lang="en-US" sz="2800" b="1" i="1" dirty="0" smtClean="0"/>
              <a:t>Put it on</a:t>
            </a:r>
          </a:p>
          <a:p>
            <a:r>
              <a:rPr lang="en-US" sz="2800" b="1" i="1" dirty="0" smtClean="0"/>
              <a:t>Live it</a:t>
            </a:r>
            <a:endParaRPr lang="en-US" sz="2800" b="1" i="1" dirty="0"/>
          </a:p>
        </p:txBody>
      </p:sp>
      <p:sp>
        <p:nvSpPr>
          <p:cNvPr id="6" name="TextBox 5"/>
          <p:cNvSpPr txBox="1"/>
          <p:nvPr/>
        </p:nvSpPr>
        <p:spPr>
          <a:xfrm>
            <a:off x="10317798" y="2084406"/>
            <a:ext cx="798617" cy="1384995"/>
          </a:xfrm>
          <a:prstGeom prst="rect">
            <a:avLst/>
          </a:prstGeom>
          <a:noFill/>
        </p:spPr>
        <p:txBody>
          <a:bodyPr wrap="none" rtlCol="0">
            <a:spAutoFit/>
          </a:bodyPr>
          <a:lstStyle/>
          <a:p>
            <a:r>
              <a:rPr lang="en-US" sz="2800" b="1" i="1" dirty="0" smtClean="0"/>
              <a:t>Just</a:t>
            </a:r>
          </a:p>
          <a:p>
            <a:r>
              <a:rPr lang="en-US" sz="2800" b="1" i="1" dirty="0" smtClean="0"/>
              <a:t>Do</a:t>
            </a:r>
          </a:p>
          <a:p>
            <a:r>
              <a:rPr lang="en-US" sz="2800" b="1" i="1" dirty="0" smtClean="0"/>
              <a:t>It </a:t>
            </a:r>
            <a:endParaRPr lang="en-US" sz="2800" b="1" i="1" dirty="0"/>
          </a:p>
        </p:txBody>
      </p:sp>
      <p:sp>
        <p:nvSpPr>
          <p:cNvPr id="7" name="Rectangle 6"/>
          <p:cNvSpPr/>
          <p:nvPr/>
        </p:nvSpPr>
        <p:spPr>
          <a:xfrm>
            <a:off x="678428" y="3775586"/>
            <a:ext cx="11494141" cy="2308324"/>
          </a:xfrm>
          <a:prstGeom prst="rect">
            <a:avLst/>
          </a:prstGeom>
        </p:spPr>
        <p:txBody>
          <a:bodyPr wrap="square">
            <a:spAutoFit/>
          </a:bodyPr>
          <a:lstStyle/>
          <a:p>
            <a:pPr algn="ctr"/>
            <a:r>
              <a:rPr lang="en-US" sz="3600" dirty="0" smtClean="0">
                <a:solidFill>
                  <a:srgbClr val="000000"/>
                </a:solidFill>
                <a:latin typeface="Helvetica Neue"/>
              </a:rPr>
              <a:t>James 5:16 Therefore </a:t>
            </a:r>
            <a:r>
              <a:rPr lang="en-US" sz="3600" dirty="0">
                <a:solidFill>
                  <a:srgbClr val="000000"/>
                </a:solidFill>
                <a:latin typeface="Helvetica Neue"/>
              </a:rPr>
              <a:t>confess your sins to each other and </a:t>
            </a:r>
            <a:r>
              <a:rPr lang="en-US" sz="3600" b="1" dirty="0">
                <a:solidFill>
                  <a:srgbClr val="000000"/>
                </a:solidFill>
                <a:latin typeface="Helvetica Neue"/>
              </a:rPr>
              <a:t>pray</a:t>
            </a:r>
            <a:r>
              <a:rPr lang="en-US" sz="3600" dirty="0">
                <a:solidFill>
                  <a:srgbClr val="000000"/>
                </a:solidFill>
                <a:latin typeface="Helvetica Neue"/>
              </a:rPr>
              <a:t> for each other so that you may be healed. </a:t>
            </a:r>
            <a:r>
              <a:rPr lang="en-US" sz="3600" b="1" i="1" dirty="0">
                <a:solidFill>
                  <a:srgbClr val="000000"/>
                </a:solidFill>
                <a:latin typeface="Helvetica Neue"/>
              </a:rPr>
              <a:t>The prayer of a righteous person is powerful and effective</a:t>
            </a:r>
            <a:r>
              <a:rPr lang="en-US" sz="3600" dirty="0">
                <a:solidFill>
                  <a:srgbClr val="000000"/>
                </a:solidFill>
                <a:latin typeface="Helvetica Neue"/>
              </a:rPr>
              <a:t>.</a:t>
            </a:r>
            <a:endParaRPr lang="en-US" sz="3600" dirty="0"/>
          </a:p>
        </p:txBody>
      </p:sp>
    </p:spTree>
    <p:extLst>
      <p:ext uri="{BB962C8B-B14F-4D97-AF65-F5344CB8AC3E}">
        <p14:creationId xmlns:p14="http://schemas.microsoft.com/office/powerpoint/2010/main" val="79951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52303" y="281459"/>
            <a:ext cx="6310183" cy="420678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1902941" y="2390517"/>
            <a:ext cx="5601730" cy="35010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2776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568128" y="-3142637"/>
            <a:ext cx="19328256" cy="12080160"/>
          </a:xfrm>
          <a:prstGeom prst="rect">
            <a:avLst/>
          </a:prstGeom>
        </p:spPr>
      </p:pic>
    </p:spTree>
    <p:extLst>
      <p:ext uri="{BB962C8B-B14F-4D97-AF65-F5344CB8AC3E}">
        <p14:creationId xmlns:p14="http://schemas.microsoft.com/office/powerpoint/2010/main" val="2685238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90493" y="1605239"/>
            <a:ext cx="6195157" cy="3539430"/>
          </a:xfrm>
          <a:prstGeom prst="rect">
            <a:avLst/>
          </a:prstGeom>
          <a:noFill/>
        </p:spPr>
        <p:txBody>
          <a:bodyPr wrap="none" rtlCol="0">
            <a:spAutoFit/>
          </a:bodyPr>
          <a:lstStyle/>
          <a:p>
            <a:r>
              <a:rPr lang="en-US" sz="2800" dirty="0" smtClean="0"/>
              <a:t>-Why stand? James 4:7b</a:t>
            </a:r>
          </a:p>
          <a:p>
            <a:r>
              <a:rPr lang="en-US" sz="2800" dirty="0" smtClean="0"/>
              <a:t>-The belt is THE TRUTH</a:t>
            </a:r>
          </a:p>
          <a:p>
            <a:r>
              <a:rPr lang="en-US" sz="2800" dirty="0"/>
              <a:t>	</a:t>
            </a:r>
            <a:r>
              <a:rPr lang="en-US" sz="2800" dirty="0" smtClean="0"/>
              <a:t>-found in Bible(WORD, not </a:t>
            </a:r>
            <a:r>
              <a:rPr lang="en-US" sz="2800" dirty="0" err="1" smtClean="0"/>
              <a:t>worLd</a:t>
            </a:r>
            <a:r>
              <a:rPr lang="en-US" sz="2800" dirty="0" smtClean="0"/>
              <a:t>)</a:t>
            </a:r>
          </a:p>
          <a:p>
            <a:r>
              <a:rPr lang="en-US" sz="2800" dirty="0"/>
              <a:t>	</a:t>
            </a:r>
            <a:r>
              <a:rPr lang="en-US" sz="2800" b="1" dirty="0" smtClean="0"/>
              <a:t>John 18:37-38a</a:t>
            </a:r>
          </a:p>
          <a:p>
            <a:r>
              <a:rPr lang="en-US" sz="2800" dirty="0"/>
              <a:t>	</a:t>
            </a:r>
            <a:r>
              <a:rPr lang="en-US" sz="2800" dirty="0" smtClean="0"/>
              <a:t>-exposed by science</a:t>
            </a:r>
          </a:p>
          <a:p>
            <a:r>
              <a:rPr lang="en-US" sz="2800" dirty="0"/>
              <a:t>	</a:t>
            </a:r>
            <a:r>
              <a:rPr lang="en-US" sz="2800" b="1" dirty="0" smtClean="0"/>
              <a:t>Romans 1:18-20 ;</a:t>
            </a:r>
            <a:r>
              <a:rPr lang="en-US" sz="2800" dirty="0"/>
              <a:t> Genesis 1:14 </a:t>
            </a:r>
            <a:endParaRPr lang="en-US" sz="2800" b="1" dirty="0" smtClean="0"/>
          </a:p>
          <a:p>
            <a:r>
              <a:rPr lang="en-US" sz="2800" dirty="0"/>
              <a:t>	</a:t>
            </a:r>
            <a:r>
              <a:rPr lang="en-US" sz="2800" dirty="0" smtClean="0"/>
              <a:t>-exposed by the Holy Spirit</a:t>
            </a:r>
          </a:p>
          <a:p>
            <a:r>
              <a:rPr lang="en-US" sz="2800" dirty="0" smtClean="0"/>
              <a:t>	John 16:13; Philippians 4:8-9</a:t>
            </a:r>
            <a:endParaRPr lang="en-US" sz="2800" dirty="0"/>
          </a:p>
        </p:txBody>
      </p:sp>
      <p:pic>
        <p:nvPicPr>
          <p:cNvPr id="4" name="Picture 3"/>
          <p:cNvPicPr>
            <a:picLocks noChangeAspect="1"/>
          </p:cNvPicPr>
          <p:nvPr/>
        </p:nvPicPr>
        <p:blipFill>
          <a:blip r:embed="rId3"/>
          <a:stretch>
            <a:fillRect/>
          </a:stretch>
        </p:blipFill>
        <p:spPr>
          <a:xfrm>
            <a:off x="1496973" y="1136315"/>
            <a:ext cx="4121029" cy="4585370"/>
          </a:xfrm>
          <a:prstGeom prst="rect">
            <a:avLst/>
          </a:prstGeom>
        </p:spPr>
      </p:pic>
      <p:sp>
        <p:nvSpPr>
          <p:cNvPr id="2" name="TextBox 1"/>
          <p:cNvSpPr txBox="1"/>
          <p:nvPr/>
        </p:nvSpPr>
        <p:spPr>
          <a:xfrm>
            <a:off x="6096000" y="1136315"/>
            <a:ext cx="3684022" cy="523220"/>
          </a:xfrm>
          <a:prstGeom prst="rect">
            <a:avLst/>
          </a:prstGeom>
          <a:noFill/>
        </p:spPr>
        <p:txBody>
          <a:bodyPr wrap="none" rtlCol="0">
            <a:spAutoFit/>
          </a:bodyPr>
          <a:lstStyle/>
          <a:p>
            <a:r>
              <a:rPr lang="en-US" sz="2800" dirty="0" smtClean="0"/>
              <a:t>How do we know truth?</a:t>
            </a:r>
            <a:endParaRPr lang="en-US" sz="2800" dirty="0"/>
          </a:p>
        </p:txBody>
      </p:sp>
    </p:spTree>
    <p:extLst>
      <p:ext uri="{BB962C8B-B14F-4D97-AF65-F5344CB8AC3E}">
        <p14:creationId xmlns:p14="http://schemas.microsoft.com/office/powerpoint/2010/main" val="259579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37978" y="1057641"/>
            <a:ext cx="4121029" cy="4585370"/>
          </a:xfrm>
          <a:prstGeom prst="rect">
            <a:avLst/>
          </a:prstGeom>
        </p:spPr>
      </p:pic>
      <p:sp>
        <p:nvSpPr>
          <p:cNvPr id="6" name="TextBox 5"/>
          <p:cNvSpPr txBox="1"/>
          <p:nvPr/>
        </p:nvSpPr>
        <p:spPr>
          <a:xfrm>
            <a:off x="5867966" y="1443841"/>
            <a:ext cx="6237990" cy="4401205"/>
          </a:xfrm>
          <a:prstGeom prst="rect">
            <a:avLst/>
          </a:prstGeom>
          <a:noFill/>
        </p:spPr>
        <p:txBody>
          <a:bodyPr wrap="none" rtlCol="0">
            <a:spAutoFit/>
          </a:bodyPr>
          <a:lstStyle/>
          <a:p>
            <a:r>
              <a:rPr lang="en-US" sz="2800" dirty="0" smtClean="0"/>
              <a:t>-Belts surround us</a:t>
            </a:r>
          </a:p>
          <a:p>
            <a:r>
              <a:rPr lang="en-US" sz="2800" dirty="0"/>
              <a:t>	</a:t>
            </a:r>
            <a:r>
              <a:rPr lang="en-US" sz="2800" dirty="0" smtClean="0"/>
              <a:t>-John 17:16-17 Real truth </a:t>
            </a:r>
          </a:p>
          <a:p>
            <a:r>
              <a:rPr lang="en-US" sz="2800" dirty="0"/>
              <a:t>	</a:t>
            </a:r>
            <a:r>
              <a:rPr lang="en-US" sz="2800" dirty="0" smtClean="0"/>
              <a:t>stands on it’s own</a:t>
            </a:r>
          </a:p>
          <a:p>
            <a:r>
              <a:rPr lang="en-US" sz="2800" dirty="0" smtClean="0"/>
              <a:t>-Truth isn’t knowledge. It’s life –changing</a:t>
            </a:r>
          </a:p>
          <a:p>
            <a:r>
              <a:rPr lang="en-US" sz="2800" dirty="0" smtClean="0"/>
              <a:t>	-Ephesians 4:25-27</a:t>
            </a:r>
          </a:p>
          <a:p>
            <a:r>
              <a:rPr lang="en-US" sz="2800" dirty="0" smtClean="0"/>
              <a:t>-Substitutes can be more stylish</a:t>
            </a:r>
          </a:p>
          <a:p>
            <a:r>
              <a:rPr lang="en-US" sz="2800" dirty="0"/>
              <a:t>	</a:t>
            </a:r>
            <a:r>
              <a:rPr lang="en-US" sz="2800" dirty="0" smtClean="0"/>
              <a:t>-2 Timothy 4:3-4</a:t>
            </a:r>
          </a:p>
          <a:p>
            <a:r>
              <a:rPr lang="en-US" sz="2800" dirty="0" smtClean="0"/>
              <a:t>-BTW, God’s not dead, neither are His </a:t>
            </a:r>
          </a:p>
          <a:p>
            <a:r>
              <a:rPr lang="en-US" sz="2800" dirty="0" smtClean="0"/>
              <a:t>people</a:t>
            </a:r>
          </a:p>
          <a:p>
            <a:r>
              <a:rPr lang="en-US" sz="2800" dirty="0" smtClean="0"/>
              <a:t>	</a:t>
            </a:r>
            <a:endParaRPr lang="en-US" sz="2800" dirty="0"/>
          </a:p>
        </p:txBody>
      </p:sp>
      <p:cxnSp>
        <p:nvCxnSpPr>
          <p:cNvPr id="3" name="Straight Connector 2"/>
          <p:cNvCxnSpPr/>
          <p:nvPr/>
        </p:nvCxnSpPr>
        <p:spPr>
          <a:xfrm flipH="1" flipV="1">
            <a:off x="3199265" y="1057641"/>
            <a:ext cx="11724" cy="595314"/>
          </a:xfrm>
          <a:prstGeom prst="line">
            <a:avLst/>
          </a:prstGeom>
          <a:ln w="76200" cap="sq"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3932903" y="1057641"/>
            <a:ext cx="11724" cy="595314"/>
          </a:xfrm>
          <a:prstGeom prst="line">
            <a:avLst/>
          </a:prstGeom>
          <a:ln w="76200" cap="sq"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7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10552" y="1246864"/>
            <a:ext cx="3486882" cy="4615932"/>
          </a:xfrm>
          <a:prstGeom prst="rect">
            <a:avLst/>
          </a:prstGeom>
        </p:spPr>
      </p:pic>
      <p:sp>
        <p:nvSpPr>
          <p:cNvPr id="3" name="Rectangle 2"/>
          <p:cNvSpPr/>
          <p:nvPr/>
        </p:nvSpPr>
        <p:spPr>
          <a:xfrm>
            <a:off x="3003271" y="4718031"/>
            <a:ext cx="471948" cy="2949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65718" y="1461591"/>
            <a:ext cx="7026282" cy="4401205"/>
          </a:xfrm>
          <a:prstGeom prst="rect">
            <a:avLst/>
          </a:prstGeom>
          <a:noFill/>
        </p:spPr>
        <p:txBody>
          <a:bodyPr wrap="none" rtlCol="0">
            <a:spAutoFit/>
          </a:bodyPr>
          <a:lstStyle/>
          <a:p>
            <a:r>
              <a:rPr lang="en-US" sz="2800" dirty="0" smtClean="0"/>
              <a:t>-Righteousness is what people see, experience</a:t>
            </a:r>
          </a:p>
          <a:p>
            <a:r>
              <a:rPr lang="en-US" sz="2800" dirty="0"/>
              <a:t>	</a:t>
            </a:r>
            <a:r>
              <a:rPr lang="en-US" sz="2800" dirty="0" smtClean="0"/>
              <a:t>-Roman 13:13-14</a:t>
            </a:r>
          </a:p>
          <a:p>
            <a:r>
              <a:rPr lang="en-US" sz="2800" dirty="0" smtClean="0"/>
              <a:t>-Not what is imputed, but representative of</a:t>
            </a:r>
          </a:p>
          <a:p>
            <a:r>
              <a:rPr lang="en-US" sz="2800" dirty="0" smtClean="0"/>
              <a:t>God</a:t>
            </a:r>
          </a:p>
          <a:p>
            <a:r>
              <a:rPr lang="en-US" sz="2800" dirty="0"/>
              <a:t>	</a:t>
            </a:r>
            <a:r>
              <a:rPr lang="en-US" sz="2800" dirty="0" smtClean="0"/>
              <a:t>-Isaiah 59:16-18</a:t>
            </a:r>
          </a:p>
          <a:p>
            <a:r>
              <a:rPr lang="en-US" sz="2800" dirty="0" smtClean="0"/>
              <a:t>-Not self-righteousness</a:t>
            </a:r>
          </a:p>
          <a:p>
            <a:r>
              <a:rPr lang="en-US" sz="2800" dirty="0" smtClean="0"/>
              <a:t>	-Romans 3:10</a:t>
            </a:r>
          </a:p>
          <a:p>
            <a:r>
              <a:rPr lang="en-US" sz="2800" dirty="0" smtClean="0"/>
              <a:t>	-Philippians </a:t>
            </a:r>
            <a:r>
              <a:rPr lang="en-US" sz="2800" dirty="0" smtClean="0"/>
              <a:t>3:3-9</a:t>
            </a:r>
            <a:endParaRPr lang="en-US" sz="2800" dirty="0" smtClean="0"/>
          </a:p>
          <a:p>
            <a:endParaRPr lang="en-US" sz="2800" dirty="0" smtClean="0"/>
          </a:p>
          <a:p>
            <a:r>
              <a:rPr lang="en-US" sz="2800" dirty="0" smtClean="0"/>
              <a:t>	</a:t>
            </a:r>
            <a:endParaRPr lang="en-US" sz="2800" dirty="0"/>
          </a:p>
        </p:txBody>
      </p:sp>
      <p:sp>
        <p:nvSpPr>
          <p:cNvPr id="6" name="Rounded Rectangle 5"/>
          <p:cNvSpPr/>
          <p:nvPr/>
        </p:nvSpPr>
        <p:spPr>
          <a:xfrm>
            <a:off x="2553445" y="2532622"/>
            <a:ext cx="1371600" cy="2332893"/>
          </a:xfrm>
          <a:prstGeom prst="roundRect">
            <a:avLst/>
          </a:prstGeom>
          <a:solidFill>
            <a:schemeClr val="accent3">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7801897" y="5012999"/>
            <a:ext cx="427704" cy="1166575"/>
          </a:xfrm>
          <a:prstGeom prst="upArrow">
            <a:avLst>
              <a:gd name="adj1" fmla="val 50000"/>
              <a:gd name="adj2" fmla="val 1120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7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0" presetClass="exit" presetSubtype="0" fill="hold" grpId="0" nodeType="withEffect">
                                  <p:stCondLst>
                                    <p:cond delay="0"/>
                                  </p:stCondLst>
                                  <p:childTnLst>
                                    <p:animEffect transition="out" filter="fade">
                                      <p:cBhvr>
                                        <p:cTn id="34" dur="6250"/>
                                        <p:tgtEl>
                                          <p:spTgt spid="4"/>
                                        </p:tgtEl>
                                      </p:cBhvr>
                                    </p:animEffect>
                                    <p:set>
                                      <p:cBhvr>
                                        <p:cTn id="35" dur="1" fill="hold">
                                          <p:stCondLst>
                                            <p:cond delay="6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1559" y="1246864"/>
            <a:ext cx="3486882" cy="4615932"/>
          </a:xfrm>
          <a:prstGeom prst="rect">
            <a:avLst/>
          </a:prstGeom>
        </p:spPr>
      </p:pic>
      <p:sp>
        <p:nvSpPr>
          <p:cNvPr id="5" name="TextBox 4"/>
          <p:cNvSpPr txBox="1"/>
          <p:nvPr/>
        </p:nvSpPr>
        <p:spPr>
          <a:xfrm>
            <a:off x="5965832" y="1246864"/>
            <a:ext cx="5116657" cy="4401205"/>
          </a:xfrm>
          <a:prstGeom prst="rect">
            <a:avLst/>
          </a:prstGeom>
          <a:noFill/>
        </p:spPr>
        <p:txBody>
          <a:bodyPr wrap="none" rtlCol="0">
            <a:spAutoFit/>
          </a:bodyPr>
          <a:lstStyle/>
          <a:p>
            <a:r>
              <a:rPr lang="en-US" sz="2800" dirty="0" smtClean="0"/>
              <a:t>-Protection for what we “miss”</a:t>
            </a:r>
          </a:p>
          <a:p>
            <a:r>
              <a:rPr lang="en-US" sz="2800" dirty="0" smtClean="0"/>
              <a:t>-The Heart – thoughts, value</a:t>
            </a:r>
          </a:p>
          <a:p>
            <a:r>
              <a:rPr lang="en-US" sz="2800" dirty="0"/>
              <a:t>	</a:t>
            </a:r>
            <a:r>
              <a:rPr lang="en-US" sz="2800" dirty="0" smtClean="0"/>
              <a:t>-Proverbs 23:12,15,17,19,20</a:t>
            </a:r>
          </a:p>
          <a:p>
            <a:r>
              <a:rPr lang="en-US" sz="2800" dirty="0"/>
              <a:t>	</a:t>
            </a:r>
            <a:r>
              <a:rPr lang="en-US" sz="2800" dirty="0" smtClean="0"/>
              <a:t>-Jeremiah 17:9</a:t>
            </a:r>
          </a:p>
          <a:p>
            <a:r>
              <a:rPr lang="en-US" sz="2800" dirty="0" smtClean="0"/>
              <a:t>-The gut – feelings, emotions</a:t>
            </a:r>
          </a:p>
          <a:p>
            <a:r>
              <a:rPr lang="en-US" sz="2800" dirty="0"/>
              <a:t>	</a:t>
            </a:r>
            <a:r>
              <a:rPr lang="en-US" sz="2800" dirty="0" smtClean="0"/>
              <a:t>-Ephesians 4:14-15</a:t>
            </a:r>
          </a:p>
          <a:p>
            <a:r>
              <a:rPr lang="en-US" sz="2800" dirty="0"/>
              <a:t>	</a:t>
            </a:r>
            <a:r>
              <a:rPr lang="en-US" sz="2800" dirty="0" smtClean="0"/>
              <a:t>-Ephesians 4:26-32</a:t>
            </a:r>
          </a:p>
          <a:p>
            <a:r>
              <a:rPr lang="en-US" sz="2800" dirty="0"/>
              <a:t>	</a:t>
            </a:r>
            <a:endParaRPr lang="en-US" sz="2800" dirty="0" smtClean="0"/>
          </a:p>
          <a:p>
            <a:endParaRPr lang="en-US" sz="2800" dirty="0" smtClean="0"/>
          </a:p>
          <a:p>
            <a:r>
              <a:rPr lang="en-US" sz="2800" dirty="0" smtClean="0"/>
              <a:t>Protects thoughts and feelings	</a:t>
            </a:r>
            <a:endParaRPr lang="en-US" sz="2800" dirty="0"/>
          </a:p>
        </p:txBody>
      </p:sp>
      <p:cxnSp>
        <p:nvCxnSpPr>
          <p:cNvPr id="4" name="Straight Arrow Connector 3"/>
          <p:cNvCxnSpPr/>
          <p:nvPr/>
        </p:nvCxnSpPr>
        <p:spPr>
          <a:xfrm flipH="1">
            <a:off x="3195000" y="2067689"/>
            <a:ext cx="2770832" cy="10444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59026" y="4741449"/>
            <a:ext cx="471948" cy="2949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3066993" y="3229897"/>
            <a:ext cx="3029007" cy="779896"/>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478950" y="2574598"/>
            <a:ext cx="1371600" cy="2332893"/>
          </a:xfrm>
          <a:prstGeom prst="roundRect">
            <a:avLst/>
          </a:prstGeom>
          <a:solidFill>
            <a:schemeClr val="accent3">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10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par>
                          <p:cTn id="29" fill="hold">
                            <p:stCondLst>
                              <p:cond delay="500"/>
                            </p:stCondLst>
                            <p:childTnLst>
                              <p:par>
                                <p:cTn id="30" presetID="42" presetClass="entr" presetSubtype="0" fill="hold" nodeType="afterEffect">
                                  <p:stCondLst>
                                    <p:cond delay="1000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0"/>
                                        <p:tgtEl>
                                          <p:spTgt spid="5">
                                            <p:txEl>
                                              <p:pRg st="9" end="9"/>
                                            </p:txEl>
                                          </p:spTgt>
                                        </p:tgtEl>
                                      </p:cBhvr>
                                    </p:animEffect>
                                    <p:anim calcmode="lin" valueType="num">
                                      <p:cBhvr>
                                        <p:cTn id="33" dur="5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4" dur="5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912333"/>
            <a:ext cx="10018713" cy="4129224"/>
          </a:xfrm>
        </p:spPr>
        <p:txBody>
          <a:bodyPr>
            <a:noAutofit/>
          </a:bodyPr>
          <a:lstStyle/>
          <a:p>
            <a:pPr marL="0" indent="0" algn="just">
              <a:lnSpc>
                <a:spcPct val="150000"/>
              </a:lnSpc>
              <a:buNone/>
            </a:pPr>
            <a:r>
              <a:rPr lang="en-US" dirty="0"/>
              <a:t> </a:t>
            </a:r>
            <a:r>
              <a:rPr lang="en-US" b="1" baseline="30000" dirty="0"/>
              <a:t>15 </a:t>
            </a:r>
            <a:r>
              <a:rPr lang="en-US" dirty="0"/>
              <a:t>and having shod </a:t>
            </a:r>
            <a:r>
              <a:rPr lang="en-US" cap="small" dirty="0"/>
              <a:t>your feet with the preparation of the gospel of peace</a:t>
            </a:r>
            <a:r>
              <a:rPr lang="en-US" dirty="0"/>
              <a:t>; </a:t>
            </a:r>
            <a:r>
              <a:rPr lang="en-US" b="1" baseline="30000" dirty="0"/>
              <a:t>16 </a:t>
            </a:r>
            <a:r>
              <a:rPr lang="en-US" dirty="0" smtClean="0"/>
              <a:t>in </a:t>
            </a:r>
            <a:r>
              <a:rPr lang="en-US" dirty="0"/>
              <a:t>addition to all, taking up the shield of faith with which you will be able to extinguish all the flaming arrows of the evil </a:t>
            </a:r>
            <a:r>
              <a:rPr lang="en-US" i="1" dirty="0"/>
              <a:t>one</a:t>
            </a:r>
            <a:r>
              <a:rPr lang="en-US" dirty="0"/>
              <a:t>. </a:t>
            </a:r>
            <a:r>
              <a:rPr lang="en-US" b="1" baseline="30000" dirty="0"/>
              <a:t>17 </a:t>
            </a:r>
            <a:r>
              <a:rPr lang="en-US" dirty="0"/>
              <a:t>And take </a:t>
            </a:r>
            <a:r>
              <a:rPr lang="en-US" cap="small" dirty="0"/>
              <a:t>the helmet of salvation</a:t>
            </a:r>
            <a:r>
              <a:rPr lang="en-US" dirty="0"/>
              <a:t>, and the sword of the Spirit, which is the word of God.</a:t>
            </a:r>
          </a:p>
        </p:txBody>
      </p:sp>
      <p:sp>
        <p:nvSpPr>
          <p:cNvPr id="2" name="Rectangle 1"/>
          <p:cNvSpPr/>
          <p:nvPr/>
        </p:nvSpPr>
        <p:spPr>
          <a:xfrm rot="1253428">
            <a:off x="838496" y="2192048"/>
            <a:ext cx="11310340" cy="3046988"/>
          </a:xfrm>
          <a:prstGeom prst="rect">
            <a:avLst/>
          </a:prstGeom>
          <a:noFill/>
        </p:spPr>
        <p:txBody>
          <a:bodyPr wrap="none" lIns="91440" tIns="45720" rIns="91440" bIns="45720">
            <a:spAutoFit/>
          </a:bodyPr>
          <a:lstStyle/>
          <a:p>
            <a:pPr algn="ctr"/>
            <a:r>
              <a:rPr lang="en-US" sz="9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REALLY IMPORTANT,</a:t>
            </a:r>
          </a:p>
          <a:p>
            <a:pPr algn="ctr"/>
            <a:r>
              <a:rPr lang="en-US" sz="9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But later</a:t>
            </a:r>
            <a:endPar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91548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912333"/>
            <a:ext cx="10018713" cy="4129224"/>
          </a:xfrm>
        </p:spPr>
        <p:txBody>
          <a:bodyPr>
            <a:noAutofit/>
          </a:bodyPr>
          <a:lstStyle/>
          <a:p>
            <a:pPr marL="0" indent="0" algn="just">
              <a:lnSpc>
                <a:spcPct val="150000"/>
              </a:lnSpc>
              <a:buNone/>
            </a:pPr>
            <a:r>
              <a:rPr lang="en-US" b="1" baseline="30000" dirty="0"/>
              <a:t>18 </a:t>
            </a:r>
            <a:r>
              <a:rPr lang="en-US" dirty="0" smtClean="0"/>
              <a:t>With </a:t>
            </a:r>
            <a:r>
              <a:rPr lang="en-US" dirty="0"/>
              <a:t>all </a:t>
            </a:r>
            <a:r>
              <a:rPr lang="en-US" sz="3200" b="1" dirty="0"/>
              <a:t>prayer</a:t>
            </a:r>
            <a:r>
              <a:rPr lang="en-US" dirty="0"/>
              <a:t> and petition </a:t>
            </a:r>
            <a:r>
              <a:rPr lang="en-US" sz="3200" b="1" dirty="0" smtClean="0"/>
              <a:t>pray</a:t>
            </a:r>
            <a:r>
              <a:rPr lang="en-US" dirty="0" smtClean="0"/>
              <a:t> </a:t>
            </a:r>
            <a:r>
              <a:rPr lang="en-US" dirty="0"/>
              <a:t>at all times in the Spirit, and with this in view, </a:t>
            </a:r>
            <a:r>
              <a:rPr lang="en-US" dirty="0" smtClean="0"/>
              <a:t>be </a:t>
            </a:r>
            <a:r>
              <a:rPr lang="en-US" dirty="0"/>
              <a:t>on the alert with all perseverance and petition for all the saints, </a:t>
            </a:r>
            <a:r>
              <a:rPr lang="en-US" b="1" baseline="30000" dirty="0"/>
              <a:t>19 </a:t>
            </a:r>
            <a:r>
              <a:rPr lang="en-US" dirty="0"/>
              <a:t>and </a:t>
            </a:r>
            <a:r>
              <a:rPr lang="en-US" sz="3200" b="1" i="1" dirty="0"/>
              <a:t>pray</a:t>
            </a:r>
            <a:r>
              <a:rPr lang="en-US" dirty="0"/>
              <a:t> on my behalf, that utterance may be given to me in the opening of my mouth, to make known with boldness the mystery of the gospel, </a:t>
            </a:r>
            <a:r>
              <a:rPr lang="en-US" b="1" baseline="30000" dirty="0"/>
              <a:t>20 </a:t>
            </a:r>
            <a:r>
              <a:rPr lang="en-US" dirty="0"/>
              <a:t>for which I am an ambassador in </a:t>
            </a:r>
            <a:r>
              <a:rPr lang="en-US" dirty="0" smtClean="0"/>
              <a:t>chains</a:t>
            </a:r>
            <a:r>
              <a:rPr lang="en-US" dirty="0"/>
              <a:t>; that </a:t>
            </a:r>
            <a:r>
              <a:rPr lang="en-US" dirty="0" smtClean="0"/>
              <a:t>in</a:t>
            </a:r>
            <a:r>
              <a:rPr lang="en-US" dirty="0"/>
              <a:t> </a:t>
            </a:r>
            <a:r>
              <a:rPr lang="en-US" i="1" dirty="0"/>
              <a:t>proclaiming</a:t>
            </a:r>
            <a:r>
              <a:rPr lang="en-US" dirty="0"/>
              <a:t> it I may speak boldly, as I ought to speak.</a:t>
            </a:r>
          </a:p>
        </p:txBody>
      </p:sp>
      <p:sp>
        <p:nvSpPr>
          <p:cNvPr id="2" name="Rectangle 1"/>
          <p:cNvSpPr/>
          <p:nvPr/>
        </p:nvSpPr>
        <p:spPr>
          <a:xfrm>
            <a:off x="2152475" y="5041557"/>
            <a:ext cx="8262198" cy="1200329"/>
          </a:xfrm>
          <a:prstGeom prst="rect">
            <a:avLst/>
          </a:prstGeom>
          <a:noFill/>
        </p:spPr>
        <p:txBody>
          <a:bodyPr wrap="none" lIns="91440" tIns="45720" rIns="91440" bIns="45720">
            <a:spAutoFit/>
          </a:bodyPr>
          <a:lstStyle/>
          <a:p>
            <a:pPr algn="ctr"/>
            <a:r>
              <a:rPr lang="en-US" sz="7200" b="1" cap="none" spc="0" dirty="0" smtClean="0">
                <a:ln w="0"/>
                <a:solidFill>
                  <a:srgbClr val="FF0000"/>
                </a:solidFill>
                <a:effectLst>
                  <a:outerShdw blurRad="38100" dist="19050" dir="2700000" algn="tl" rotWithShape="0">
                    <a:schemeClr val="dk1">
                      <a:alpha val="40000"/>
                    </a:schemeClr>
                  </a:outerShdw>
                </a:effectLst>
              </a:rPr>
              <a:t>Connection with HQ</a:t>
            </a:r>
            <a:endParaRPr lang="en-US" sz="72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432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3356</TotalTime>
  <Words>1312</Words>
  <Application>Microsoft Office PowerPoint</Application>
  <PresentationFormat>Widescreen</PresentationFormat>
  <Paragraphs>172</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Corbel</vt:lpstr>
      <vt:lpstr>Courier New</vt:lpstr>
      <vt:lpstr>Cracked Johnnie</vt:lpstr>
      <vt:lpstr>Helvetica Neue</vt:lpstr>
      <vt:lpstr>Parallax</vt:lpstr>
      <vt:lpstr>The Full Armor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 Firm in the Truth</vt:lpstr>
      <vt:lpstr>Stand Firm in the Truth</vt:lpstr>
      <vt:lpstr>Stand Firm in the Truth</vt:lpstr>
      <vt:lpstr>Stand Firm in the Truth</vt:lpstr>
      <vt:lpstr>Stand Firm in the Truth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Higgins</dc:creator>
  <cp:lastModifiedBy>videoteam</cp:lastModifiedBy>
  <cp:revision>48</cp:revision>
  <cp:lastPrinted>2017-10-15T11:28:42Z</cp:lastPrinted>
  <dcterms:created xsi:type="dcterms:W3CDTF">2016-12-31T20:15:31Z</dcterms:created>
  <dcterms:modified xsi:type="dcterms:W3CDTF">2017-10-22T13:32:26Z</dcterms:modified>
</cp:coreProperties>
</file>