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75" r:id="rId2"/>
    <p:sldId id="259" r:id="rId3"/>
    <p:sldId id="289" r:id="rId4"/>
    <p:sldId id="290" r:id="rId5"/>
    <p:sldId id="287" r:id="rId6"/>
    <p:sldId id="284" r:id="rId7"/>
    <p:sldId id="291" r:id="rId8"/>
    <p:sldId id="292" r:id="rId9"/>
    <p:sldId id="293" r:id="rId10"/>
    <p:sldId id="28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3067FD-053F-481D-AF80-08AAF8E1C8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FE89E5-BE22-4013-A40D-AA9F9810B8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9D679-28E2-4797-ACBF-E651DC9EB0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C07471-32E4-4033-A623-E011F3C1DD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478963-EEA5-4DE9-A7DB-909652847F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54B94-D5B4-41CA-BE64-D6967262C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80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4C13-53E4-4BF0-B3D8-D4EEC7713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A371B9-432A-49D4-B481-7AF158D1F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2CBC1-B69D-42FF-8714-A356926C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44019-4C1E-4F06-9FF1-1434AA0AF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B5F7D-B2B5-45F2-8DD5-B26AC43D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E6ADB-07F0-40A3-AA8B-63A0059E1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38603-98BE-4B21-ACD7-82BFC6887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CF91E-1953-481F-AD05-A82D61D2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E5ED6-7919-4532-A0A3-4A98214C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6AE13-34A6-4629-8F47-849CA3B7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0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B63A55-8BB3-40A6-88A6-442015703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F31BC9-FCF5-4BEC-9FE9-E9F51ED97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F6D2F-2B35-43FA-9E4E-8D436E4A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2134A-0FF1-44AE-AB75-DEE90BDB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7DB92-4EFC-4D68-AD6A-442F4DEA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10D03-E85B-4952-B59A-666B3F89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C3ED9-BEED-4842-95B1-261DB8525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90A89-5C8C-49A5-8A58-8341055B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E1364-B5C0-4A0D-A0FA-EA4C8008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39F8-B551-46E8-82EF-A9F0ED18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7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99FB-84FD-4BF6-90C8-17FA19FF6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926F7-A006-4ECE-B706-DCE13B61A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F1E3E-39AE-4A5D-84A0-B5D20367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79A02-7EBA-4A47-B650-E1561E2F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C7E4-660F-4420-80CD-294CF7951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1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DBC4-DDA6-4701-950F-15D41F557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C0F0E-3AFF-4A37-917F-6D1EB4D4A6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FC7A7-3BED-4140-B490-57881787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1FCA2-A746-4EF3-A24B-DC79F430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4B378-C0C9-4883-8DF0-2FB5DBDD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8EB97-2E50-4B58-91AD-1FB30B67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0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E7086-8B9C-4706-B9DC-C309E9A3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CCDD6-CC82-4898-A5B6-9D5720A28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6F54D-98E6-46F4-AD44-FCBD41AAB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8793B-9B58-4612-902E-AFAF1A229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116A5-A3E7-4F19-9059-A96C21BF8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2FC124-15BF-4635-9518-5592DD5F8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26276C-4B93-4E77-B3FD-31CD7193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9DFA0-8083-4106-9B7B-C871415B9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4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FC637-D99D-457A-AE49-F71386E46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5469B-1F9E-47BA-BAE9-B77BFBF9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2C7BAD-50F1-43C2-9C7F-E0750760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C713E-B010-485F-A56B-AF3287CD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7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EF157D-2F0C-4C8E-9313-718981BF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65603-4C39-4476-BE1F-B055B5F5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062F9-6CD3-4449-8BF0-834962F7F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5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54E62-850D-423B-8A89-C7ACAE735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649A9-9708-4C4A-8FF6-10052580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E8462A-17A3-4B4C-ACC8-419280DAE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CE627-5CF9-406C-82DF-6999E08F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8B525-1009-4A95-B2AF-342D9C128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AF35C-19CD-4616-AF32-AA28C2DD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4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0B8CD-86A0-4D02-A768-D5B45E2CB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A32CE-2350-4AB9-8529-0F92C8980A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B8D1C4-8038-42F3-9DD6-6A53EC15B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0DA64-E594-4768-BDD2-45114C56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07B08-3BAB-422D-BFFA-F57A22142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F118F-1065-4C6C-A227-DC152DBD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5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F5CC17-B0BB-4110-B797-ACEDDD3A1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50FD-4570-4B8E-B715-DA7A615B1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1A380-E1FB-414E-AE3F-3E801BD49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C7175-54D9-4F3E-A899-3E0E6A19D2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A5332-2FAD-40D8-AC23-5B389D80F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581DD-EF16-4E56-8F48-4C517833F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50BB-3FDA-4B35-9717-CF46DB3C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C4142-8818-4958-AFAF-5593F6433380}"/>
              </a:ext>
            </a:extLst>
          </p:cNvPr>
          <p:cNvSpPr txBox="1"/>
          <p:nvPr/>
        </p:nvSpPr>
        <p:spPr>
          <a:xfrm>
            <a:off x="477012" y="1381652"/>
            <a:ext cx="11237976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The Grace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7876B-4F0F-4AEE-AC32-2A31ADCF0D4B}"/>
              </a:ext>
            </a:extLst>
          </p:cNvPr>
          <p:cNvSpPr txBox="1"/>
          <p:nvPr/>
        </p:nvSpPr>
        <p:spPr>
          <a:xfrm>
            <a:off x="6917635" y="5049741"/>
            <a:ext cx="4797353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Ins="27432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Matthew 20:1-16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D9982-6DFB-484A-BA76-CF609A8DC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34" y="2692709"/>
            <a:ext cx="3472735" cy="34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726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C4142-8818-4958-AFAF-5593F6433380}"/>
              </a:ext>
            </a:extLst>
          </p:cNvPr>
          <p:cNvSpPr txBox="1"/>
          <p:nvPr/>
        </p:nvSpPr>
        <p:spPr>
          <a:xfrm>
            <a:off x="477012" y="1381652"/>
            <a:ext cx="11237976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The Grace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7876B-4F0F-4AEE-AC32-2A31ADCF0D4B}"/>
              </a:ext>
            </a:extLst>
          </p:cNvPr>
          <p:cNvSpPr txBox="1"/>
          <p:nvPr/>
        </p:nvSpPr>
        <p:spPr>
          <a:xfrm>
            <a:off x="6917635" y="5049741"/>
            <a:ext cx="4797353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Ins="27432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Matthew 20:1-16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D9982-6DFB-484A-BA76-CF609A8DC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34" y="2692709"/>
            <a:ext cx="3472735" cy="34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47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DCE8CF-29CD-417C-88E8-3D6151555E23}"/>
              </a:ext>
            </a:extLst>
          </p:cNvPr>
          <p:cNvSpPr txBox="1"/>
          <p:nvPr/>
        </p:nvSpPr>
        <p:spPr>
          <a:xfrm>
            <a:off x="407963" y="393895"/>
            <a:ext cx="8422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Matthew 20:1-16 (English Standard Version)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02B44-D672-42DB-AB0A-7B80D5D6B9CF}"/>
              </a:ext>
            </a:extLst>
          </p:cNvPr>
          <p:cNvSpPr txBox="1"/>
          <p:nvPr/>
        </p:nvSpPr>
        <p:spPr>
          <a:xfrm>
            <a:off x="689317" y="1116036"/>
            <a:ext cx="107617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 “For the kingdom of heaven is like a master of a house who went out early in the morning to hire laborers for his vineyard.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After agreeing with the laborers for a denarius a day, he sent them into his vineyard.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3</a:t>
            </a:r>
            <a:r>
              <a:rPr lang="en-US" sz="2800" dirty="0">
                <a:solidFill>
                  <a:schemeClr val="bg1"/>
                </a:solidFill>
              </a:rPr>
              <a:t> And going out about the third hour he saw others standing idle in the marketplace,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4</a:t>
            </a:r>
            <a:r>
              <a:rPr lang="en-US" sz="2800" dirty="0">
                <a:solidFill>
                  <a:schemeClr val="bg1"/>
                </a:solidFill>
              </a:rPr>
              <a:t> and to them he said, ‘You go into the vineyard too, and whatever is right I will give you.’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5</a:t>
            </a:r>
            <a:r>
              <a:rPr lang="en-US" sz="2800" dirty="0">
                <a:solidFill>
                  <a:schemeClr val="bg1"/>
                </a:solidFill>
              </a:rPr>
              <a:t> So they went. Going out again about the sixth hour and the ninth hour, he did the same. </a:t>
            </a:r>
          </a:p>
        </p:txBody>
      </p:sp>
    </p:spTree>
    <p:extLst>
      <p:ext uri="{BB962C8B-B14F-4D97-AF65-F5344CB8AC3E}">
        <p14:creationId xmlns:p14="http://schemas.microsoft.com/office/powerpoint/2010/main" val="366271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DCE8CF-29CD-417C-88E8-3D6151555E23}"/>
              </a:ext>
            </a:extLst>
          </p:cNvPr>
          <p:cNvSpPr txBox="1"/>
          <p:nvPr/>
        </p:nvSpPr>
        <p:spPr>
          <a:xfrm>
            <a:off x="407963" y="393895"/>
            <a:ext cx="8422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Matthew 20:1-16 (English Standard Version)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02B44-D672-42DB-AB0A-7B80D5D6B9CF}"/>
              </a:ext>
            </a:extLst>
          </p:cNvPr>
          <p:cNvSpPr txBox="1"/>
          <p:nvPr/>
        </p:nvSpPr>
        <p:spPr>
          <a:xfrm>
            <a:off x="689317" y="1182300"/>
            <a:ext cx="107617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6</a:t>
            </a:r>
            <a:r>
              <a:rPr lang="en-US" sz="2800" dirty="0">
                <a:solidFill>
                  <a:schemeClr val="bg1"/>
                </a:solidFill>
              </a:rPr>
              <a:t> And about the eleventh hour he went out and found others standing. And he said to them, ‘Why do you stand here idle all day?’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7</a:t>
            </a:r>
            <a:r>
              <a:rPr lang="en-US" sz="2800" dirty="0">
                <a:solidFill>
                  <a:schemeClr val="bg1"/>
                </a:solidFill>
              </a:rPr>
              <a:t> They said to him, ‘Because no one has hired us.’ He said to them, ‘You go into the vineyard too.’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8</a:t>
            </a:r>
            <a:r>
              <a:rPr lang="en-US" sz="2800" dirty="0">
                <a:solidFill>
                  <a:schemeClr val="bg1"/>
                </a:solidFill>
              </a:rPr>
              <a:t> And when evening came, the owner of the vineyard said to his foreman, ‘Call the laborers and pay them their wages, beginning with the last, up to the first.’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9</a:t>
            </a:r>
            <a:r>
              <a:rPr lang="en-US" sz="2800" dirty="0">
                <a:solidFill>
                  <a:schemeClr val="bg1"/>
                </a:solidFill>
              </a:rPr>
              <a:t> And when those hired about the eleventh hour came, each of them received a denarius.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10</a:t>
            </a:r>
            <a:r>
              <a:rPr lang="en-US" sz="2800" dirty="0">
                <a:solidFill>
                  <a:schemeClr val="bg1"/>
                </a:solidFill>
              </a:rPr>
              <a:t> Now when those hired first came, they thought they would receive more, but each of them also received a denarius. </a:t>
            </a:r>
          </a:p>
        </p:txBody>
      </p:sp>
    </p:spTree>
    <p:extLst>
      <p:ext uri="{BB962C8B-B14F-4D97-AF65-F5344CB8AC3E}">
        <p14:creationId xmlns:p14="http://schemas.microsoft.com/office/powerpoint/2010/main" val="387879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DCE8CF-29CD-417C-88E8-3D6151555E23}"/>
              </a:ext>
            </a:extLst>
          </p:cNvPr>
          <p:cNvSpPr txBox="1"/>
          <p:nvPr/>
        </p:nvSpPr>
        <p:spPr>
          <a:xfrm>
            <a:off x="407963" y="393895"/>
            <a:ext cx="8422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Matthew 20:1-16 (English Standard Version)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02B44-D672-42DB-AB0A-7B80D5D6B9CF}"/>
              </a:ext>
            </a:extLst>
          </p:cNvPr>
          <p:cNvSpPr txBox="1"/>
          <p:nvPr/>
        </p:nvSpPr>
        <p:spPr>
          <a:xfrm>
            <a:off x="689317" y="1129288"/>
            <a:ext cx="107617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11</a:t>
            </a:r>
            <a:r>
              <a:rPr lang="en-US" sz="2800" dirty="0">
                <a:solidFill>
                  <a:schemeClr val="bg1"/>
                </a:solidFill>
              </a:rPr>
              <a:t> And on receiving it they grumbled at the master of the house,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12</a:t>
            </a:r>
            <a:r>
              <a:rPr lang="en-US" sz="2800" dirty="0">
                <a:solidFill>
                  <a:schemeClr val="bg1"/>
                </a:solidFill>
              </a:rPr>
              <a:t> saying, ‘These last worked only one hour, and you have made them equal to us who have borne the burden of the day and the scorching heat.’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13</a:t>
            </a:r>
            <a:r>
              <a:rPr lang="en-US" sz="2800" dirty="0">
                <a:solidFill>
                  <a:schemeClr val="bg1"/>
                </a:solidFill>
              </a:rPr>
              <a:t> But he replied to one of them, ‘Friend, I am doing you no wrong. Did you not agree with me for a denarius?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14</a:t>
            </a:r>
            <a:r>
              <a:rPr lang="en-US" sz="2800" dirty="0">
                <a:solidFill>
                  <a:schemeClr val="bg1"/>
                </a:solidFill>
              </a:rPr>
              <a:t> Take what belongs to you and go. I choose to give to this last worker as I give to you.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15</a:t>
            </a:r>
            <a:r>
              <a:rPr lang="en-US" sz="2800" dirty="0">
                <a:solidFill>
                  <a:schemeClr val="bg1"/>
                </a:solidFill>
              </a:rPr>
              <a:t> Am I not allowed to do what I choose with what belongs to me? Or do you begrudge my generosity?’ 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16</a:t>
            </a:r>
            <a:r>
              <a:rPr lang="en-US" sz="2800" dirty="0">
                <a:solidFill>
                  <a:schemeClr val="bg1"/>
                </a:solidFill>
              </a:rPr>
              <a:t> So the last will be first, and the first last.”</a:t>
            </a:r>
          </a:p>
        </p:txBody>
      </p:sp>
    </p:spTree>
    <p:extLst>
      <p:ext uri="{BB962C8B-B14F-4D97-AF65-F5344CB8AC3E}">
        <p14:creationId xmlns:p14="http://schemas.microsoft.com/office/powerpoint/2010/main" val="47363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C4142-8818-4958-AFAF-5593F6433380}"/>
              </a:ext>
            </a:extLst>
          </p:cNvPr>
          <p:cNvSpPr txBox="1"/>
          <p:nvPr/>
        </p:nvSpPr>
        <p:spPr>
          <a:xfrm>
            <a:off x="477012" y="1381652"/>
            <a:ext cx="11237976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The Grace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7876B-4F0F-4AEE-AC32-2A31ADCF0D4B}"/>
              </a:ext>
            </a:extLst>
          </p:cNvPr>
          <p:cNvSpPr txBox="1"/>
          <p:nvPr/>
        </p:nvSpPr>
        <p:spPr>
          <a:xfrm>
            <a:off x="6917635" y="5049741"/>
            <a:ext cx="4797353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Ins="27432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Matthew 20:1-16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D9982-6DFB-484A-BA76-CF609A8DC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34" y="2692709"/>
            <a:ext cx="3472735" cy="34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5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89B65A-AD1B-41AE-9F2F-10756E640A85}"/>
              </a:ext>
            </a:extLst>
          </p:cNvPr>
          <p:cNvSpPr txBox="1"/>
          <p:nvPr/>
        </p:nvSpPr>
        <p:spPr>
          <a:xfrm>
            <a:off x="4929809" y="5049741"/>
            <a:ext cx="6785179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Ins="27432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Romans 6:23; Mark 2:17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0CBA43-4E24-4EFF-98FB-85B3AF0B8F64}"/>
              </a:ext>
            </a:extLst>
          </p:cNvPr>
          <p:cNvSpPr txBox="1"/>
          <p:nvPr/>
        </p:nvSpPr>
        <p:spPr>
          <a:xfrm>
            <a:off x="477012" y="1046481"/>
            <a:ext cx="11237976" cy="1569660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lIns="274320" rIns="27432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*God’s Forgiveness and Eternal Life are not </a:t>
            </a:r>
            <a:r>
              <a:rPr lang="en-US" sz="4800" b="1" u="sng" dirty="0">
                <a:solidFill>
                  <a:srgbClr val="FFFF00"/>
                </a:solidFill>
              </a:rPr>
              <a:t>Earned</a:t>
            </a:r>
            <a:r>
              <a:rPr lang="en-US" sz="4800" b="1" dirty="0">
                <a:solidFill>
                  <a:schemeClr val="bg1"/>
                </a:solidFill>
              </a:rPr>
              <a:t>. They are a Gift.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BEE32-7B6F-40BB-8435-CD7AB3B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34" y="3193773"/>
            <a:ext cx="2969153" cy="295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74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89B65A-AD1B-41AE-9F2F-10756E640A85}"/>
              </a:ext>
            </a:extLst>
          </p:cNvPr>
          <p:cNvSpPr txBox="1"/>
          <p:nvPr/>
        </p:nvSpPr>
        <p:spPr>
          <a:xfrm>
            <a:off x="7328452" y="5049741"/>
            <a:ext cx="4386536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Ins="27432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Ephesians 1:7-8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0CBA43-4E24-4EFF-98FB-85B3AF0B8F64}"/>
              </a:ext>
            </a:extLst>
          </p:cNvPr>
          <p:cNvSpPr txBox="1"/>
          <p:nvPr/>
        </p:nvSpPr>
        <p:spPr>
          <a:xfrm>
            <a:off x="477012" y="1046481"/>
            <a:ext cx="11237976" cy="1569660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lIns="274320" rIns="27432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*God Gives the </a:t>
            </a:r>
            <a:r>
              <a:rPr lang="en-US" sz="4800" b="1" u="sng" dirty="0">
                <a:solidFill>
                  <a:srgbClr val="FFFF00"/>
                </a:solidFill>
              </a:rPr>
              <a:t>Same</a:t>
            </a:r>
            <a:r>
              <a:rPr lang="en-US" sz="4800" b="1" dirty="0">
                <a:solidFill>
                  <a:schemeClr val="bg1"/>
                </a:solidFill>
              </a:rPr>
              <a:t> Abundant Grace to Everyone Who Follows Jesus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BEE32-7B6F-40BB-8435-CD7AB3B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34" y="3193773"/>
            <a:ext cx="2969153" cy="295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6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89B65A-AD1B-41AE-9F2F-10756E640A85}"/>
              </a:ext>
            </a:extLst>
          </p:cNvPr>
          <p:cNvSpPr txBox="1"/>
          <p:nvPr/>
        </p:nvSpPr>
        <p:spPr>
          <a:xfrm>
            <a:off x="7328452" y="5049741"/>
            <a:ext cx="4386536" cy="830997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rIns="27432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Ephesians 2:8-9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0CBA43-4E24-4EFF-98FB-85B3AF0B8F64}"/>
              </a:ext>
            </a:extLst>
          </p:cNvPr>
          <p:cNvSpPr txBox="1"/>
          <p:nvPr/>
        </p:nvSpPr>
        <p:spPr>
          <a:xfrm>
            <a:off x="477012" y="1046481"/>
            <a:ext cx="11237976" cy="1569660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lIns="274320" rIns="27432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*God’s Saving Grace is Received by </a:t>
            </a:r>
            <a:r>
              <a:rPr lang="en-US" sz="4800" b="1" u="sng" dirty="0">
                <a:solidFill>
                  <a:srgbClr val="FFFF00"/>
                </a:solidFill>
              </a:rPr>
              <a:t>Faith in Jesus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BEE32-7B6F-40BB-8435-CD7AB3B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334" y="3193773"/>
            <a:ext cx="2969153" cy="295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25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5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0CBA43-4E24-4EFF-98FB-85B3AF0B8F64}"/>
              </a:ext>
            </a:extLst>
          </p:cNvPr>
          <p:cNvSpPr txBox="1"/>
          <p:nvPr/>
        </p:nvSpPr>
        <p:spPr>
          <a:xfrm>
            <a:off x="477012" y="885449"/>
            <a:ext cx="11237976" cy="2308324"/>
          </a:xfrm>
          <a:prstGeom prst="rect">
            <a:avLst/>
          </a:prstGeom>
          <a:solidFill>
            <a:schemeClr val="accent2">
              <a:lumMod val="75000"/>
              <a:alpha val="68000"/>
            </a:schemeClr>
          </a:solidFill>
        </p:spPr>
        <p:txBody>
          <a:bodyPr wrap="square" lIns="274320" rIns="27432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*God </a:t>
            </a:r>
            <a:r>
              <a:rPr lang="en-US" sz="4800" b="1" u="sng" dirty="0">
                <a:solidFill>
                  <a:srgbClr val="FFFF00"/>
                </a:solidFill>
              </a:rPr>
              <a:t>Continues to Call </a:t>
            </a:r>
            <a:r>
              <a:rPr lang="en-US" sz="4800" b="1" dirty="0">
                <a:solidFill>
                  <a:schemeClr val="bg1"/>
                </a:solidFill>
              </a:rPr>
              <a:t>People into a Saving Relationship with Himself Until Jesus Returns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DBEE32-7B6F-40BB-8435-CD7AB3B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829" y="3308703"/>
            <a:ext cx="2969153" cy="295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94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479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35</cp:revision>
  <cp:lastPrinted>2017-07-16T13:03:58Z</cp:lastPrinted>
  <dcterms:created xsi:type="dcterms:W3CDTF">2017-07-09T10:25:06Z</dcterms:created>
  <dcterms:modified xsi:type="dcterms:W3CDTF">2017-10-01T13:02:33Z</dcterms:modified>
</cp:coreProperties>
</file>