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314" r:id="rId2"/>
    <p:sldId id="315" r:id="rId3"/>
    <p:sldId id="317" r:id="rId4"/>
    <p:sldId id="322" r:id="rId5"/>
    <p:sldId id="323" r:id="rId6"/>
    <p:sldId id="324" r:id="rId7"/>
    <p:sldId id="325" r:id="rId8"/>
    <p:sldId id="321" r:id="rId9"/>
    <p:sldId id="326" r:id="rId10"/>
    <p:sldId id="327" r:id="rId11"/>
    <p:sldId id="328" r:id="rId12"/>
    <p:sldId id="329" r:id="rId13"/>
    <p:sldId id="316"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0" d="100"/>
          <a:sy n="110" d="100"/>
        </p:scale>
        <p:origin x="6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9/24/2017</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9/24/2017</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9/24/2017</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9/24/2017</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9/24/2017</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9/24/2017</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9/24/2017</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9/24/2017</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9/24/2017</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9/24/2017</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9/24/2017</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9/24/2017</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9/24/2017</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3431FC-0B53-4EB0-9AFA-45DAF78AE57B}"/>
              </a:ext>
            </a:extLst>
          </p:cNvPr>
          <p:cNvPicPr>
            <a:picLocks noChangeAspect="1"/>
          </p:cNvPicPr>
          <p:nvPr/>
        </p:nvPicPr>
        <p:blipFill>
          <a:blip r:embed="rId2"/>
          <a:stretch>
            <a:fillRect/>
          </a:stretch>
        </p:blipFill>
        <p:spPr>
          <a:xfrm>
            <a:off x="556669" y="441515"/>
            <a:ext cx="4791075" cy="4343400"/>
          </a:xfrm>
          <a:prstGeom prst="rect">
            <a:avLst/>
          </a:prstGeom>
        </p:spPr>
      </p:pic>
      <p:pic>
        <p:nvPicPr>
          <p:cNvPr id="3" name="Picture 2" descr="A close up of a sign&#10;&#10;Description generated with high confidence">
            <a:extLst>
              <a:ext uri="{FF2B5EF4-FFF2-40B4-BE49-F238E27FC236}">
                <a16:creationId xmlns:a16="http://schemas.microsoft.com/office/drawing/2014/main" id="{AC08B329-AC51-4651-AAB6-9E58AD648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880" y="2968995"/>
            <a:ext cx="6915336" cy="3457668"/>
          </a:xfrm>
          <a:prstGeom prst="rect">
            <a:avLst/>
          </a:prstGeom>
        </p:spPr>
      </p:pic>
    </p:spTree>
    <p:extLst>
      <p:ext uri="{BB962C8B-B14F-4D97-AF65-F5344CB8AC3E}">
        <p14:creationId xmlns:p14="http://schemas.microsoft.com/office/powerpoint/2010/main" val="1791963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picture containing tennis, wall, ball, blue&#10;&#10;Description generated with very high confidence">
            <a:extLst>
              <a:ext uri="{FF2B5EF4-FFF2-40B4-BE49-F238E27FC236}">
                <a16:creationId xmlns:a16="http://schemas.microsoft.com/office/drawing/2014/main" id="{82559FAB-38E9-42B6-9923-8FF84167A2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87320" y="301876"/>
            <a:ext cx="11304443" cy="6358751"/>
          </a:xfrm>
          <a:prstGeom prst="rect">
            <a:avLst/>
          </a:prstGeom>
        </p:spPr>
      </p:pic>
      <p:sp>
        <p:nvSpPr>
          <p:cNvPr id="10" name="Freeform: Shap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3467 h 6858000"/>
              <a:gd name="connsiteX1" fmla="*/ 643467 w 12192000"/>
              <a:gd name="connsiteY1" fmla="*/ 6214533 h 6858000"/>
              <a:gd name="connsiteX2" fmla="*/ 11548533 w 12192000"/>
              <a:gd name="connsiteY2" fmla="*/ 6214533 h 6858000"/>
              <a:gd name="connsiteX3" fmla="*/ 11548533 w 12192000"/>
              <a:gd name="connsiteY3" fmla="*/ 64346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3467"/>
                </a:moveTo>
                <a:lnTo>
                  <a:pt x="643467" y="6214533"/>
                </a:lnTo>
                <a:lnTo>
                  <a:pt x="11548533" y="6214533"/>
                </a:lnTo>
                <a:lnTo>
                  <a:pt x="11548533" y="643467"/>
                </a:lnTo>
                <a:close/>
                <a:moveTo>
                  <a:pt x="0" y="0"/>
                </a:moveTo>
                <a:lnTo>
                  <a:pt x="12192000" y="0"/>
                </a:lnTo>
                <a:lnTo>
                  <a:pt x="12192000"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627698"/>
            <a:ext cx="10915650" cy="5602605"/>
          </a:xfrm>
          <a:prstGeom prst="rect">
            <a:avLst/>
          </a:prstGeom>
          <a:noFill/>
          <a:ln w="44450" cap="sq"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building&#10;&#10;Description generated with high confidence">
            <a:extLst>
              <a:ext uri="{FF2B5EF4-FFF2-40B4-BE49-F238E27FC236}">
                <a16:creationId xmlns:a16="http://schemas.microsoft.com/office/drawing/2014/main" id="{D6A99E36-5656-4C74-A192-CC17ADBE6387}"/>
              </a:ext>
            </a:extLst>
          </p:cNvPr>
          <p:cNvPicPr>
            <a:picLocks noChangeAspect="1"/>
          </p:cNvPicPr>
          <p:nvPr/>
        </p:nvPicPr>
        <p:blipFill rotWithShape="1">
          <a:blip r:embed="rId3">
            <a:extLst>
              <a:ext uri="{28A0092B-C50C-407E-A947-70E740481C1C}">
                <a14:useLocalDpi xmlns:a14="http://schemas.microsoft.com/office/drawing/2010/main" val="0"/>
              </a:ext>
            </a:extLst>
          </a:blip>
          <a:srcRect l="18473" t="32094" r="6398" b="6317"/>
          <a:stretch/>
        </p:blipFill>
        <p:spPr>
          <a:xfrm>
            <a:off x="863236" y="1672048"/>
            <a:ext cx="4302308" cy="4223657"/>
          </a:xfrm>
          <a:prstGeom prst="rect">
            <a:avLst/>
          </a:prstGeom>
          <a:ln>
            <a:noFill/>
          </a:ln>
          <a:effectLst>
            <a:softEdge rad="112500"/>
          </a:effectLst>
        </p:spPr>
      </p:pic>
      <p:sp>
        <p:nvSpPr>
          <p:cNvPr id="11" name="TextBox 10">
            <a:extLst>
              <a:ext uri="{FF2B5EF4-FFF2-40B4-BE49-F238E27FC236}">
                <a16:creationId xmlns:a16="http://schemas.microsoft.com/office/drawing/2014/main" id="{06BDD0D1-6E30-437F-9956-2499828F8B81}"/>
              </a:ext>
            </a:extLst>
          </p:cNvPr>
          <p:cNvSpPr txBox="1"/>
          <p:nvPr/>
        </p:nvSpPr>
        <p:spPr>
          <a:xfrm>
            <a:off x="5492728" y="2804921"/>
            <a:ext cx="5669279" cy="2277547"/>
          </a:xfrm>
          <a:prstGeom prst="rect">
            <a:avLst/>
          </a:prstGeom>
          <a:noFill/>
        </p:spPr>
        <p:txBody>
          <a:bodyPr wrap="square" rtlCol="0">
            <a:spAutoFit/>
          </a:bodyPr>
          <a:lstStyle/>
          <a:p>
            <a:r>
              <a:rPr lang="en-US" sz="3800" dirty="0">
                <a:solidFill>
                  <a:schemeClr val="bg1"/>
                </a:solidFill>
              </a:rPr>
              <a:t>*Let the trials that come from following Jesus lead you to </a:t>
            </a:r>
            <a:r>
              <a:rPr lang="en-US" sz="3800" u="sng" dirty="0">
                <a:solidFill>
                  <a:srgbClr val="FFFF00"/>
                </a:solidFill>
              </a:rPr>
              <a:t>prayer not to despair</a:t>
            </a:r>
          </a:p>
          <a:p>
            <a:r>
              <a:rPr lang="en-US" sz="2800" dirty="0">
                <a:solidFill>
                  <a:schemeClr val="bg1"/>
                </a:solidFill>
              </a:rPr>
              <a:t>(2 Timothy 4:5)</a:t>
            </a:r>
          </a:p>
        </p:txBody>
      </p:sp>
      <p:sp>
        <p:nvSpPr>
          <p:cNvPr id="13" name="TextBox 12">
            <a:extLst>
              <a:ext uri="{FF2B5EF4-FFF2-40B4-BE49-F238E27FC236}">
                <a16:creationId xmlns:a16="http://schemas.microsoft.com/office/drawing/2014/main" id="{C8784B47-095E-4376-ABEC-1DBEC188E200}"/>
              </a:ext>
            </a:extLst>
          </p:cNvPr>
          <p:cNvSpPr txBox="1"/>
          <p:nvPr/>
        </p:nvSpPr>
        <p:spPr>
          <a:xfrm>
            <a:off x="5492728" y="1672048"/>
            <a:ext cx="5733913" cy="830997"/>
          </a:xfrm>
          <a:prstGeom prst="rect">
            <a:avLst/>
          </a:prstGeom>
          <a:noFill/>
        </p:spPr>
        <p:txBody>
          <a:bodyPr wrap="square" rtlCol="0">
            <a:spAutoFit/>
          </a:bodyPr>
          <a:lstStyle/>
          <a:p>
            <a:r>
              <a:rPr lang="en-US" sz="4800" b="1" dirty="0">
                <a:solidFill>
                  <a:schemeClr val="bg1"/>
                </a:solidFill>
                <a:effectLst>
                  <a:outerShdw blurRad="38100" dist="38100" dir="2700000" algn="tl">
                    <a:srgbClr val="000000">
                      <a:alpha val="43137"/>
                    </a:srgbClr>
                  </a:outerShdw>
                </a:effectLst>
              </a:rPr>
              <a:t>How to Finish Strong</a:t>
            </a:r>
          </a:p>
        </p:txBody>
      </p:sp>
    </p:spTree>
    <p:extLst>
      <p:ext uri="{BB962C8B-B14F-4D97-AF65-F5344CB8AC3E}">
        <p14:creationId xmlns:p14="http://schemas.microsoft.com/office/powerpoint/2010/main" val="7350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picture containing tennis, wall, ball, blue&#10;&#10;Description generated with very high confidence">
            <a:extLst>
              <a:ext uri="{FF2B5EF4-FFF2-40B4-BE49-F238E27FC236}">
                <a16:creationId xmlns:a16="http://schemas.microsoft.com/office/drawing/2014/main" id="{82559FAB-38E9-42B6-9923-8FF84167A2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87320" y="301876"/>
            <a:ext cx="11304443" cy="6358751"/>
          </a:xfrm>
          <a:prstGeom prst="rect">
            <a:avLst/>
          </a:prstGeom>
        </p:spPr>
      </p:pic>
      <p:sp>
        <p:nvSpPr>
          <p:cNvPr id="10" name="Freeform: Shap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3467 h 6858000"/>
              <a:gd name="connsiteX1" fmla="*/ 643467 w 12192000"/>
              <a:gd name="connsiteY1" fmla="*/ 6214533 h 6858000"/>
              <a:gd name="connsiteX2" fmla="*/ 11548533 w 12192000"/>
              <a:gd name="connsiteY2" fmla="*/ 6214533 h 6858000"/>
              <a:gd name="connsiteX3" fmla="*/ 11548533 w 12192000"/>
              <a:gd name="connsiteY3" fmla="*/ 64346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3467"/>
                </a:moveTo>
                <a:lnTo>
                  <a:pt x="643467" y="6214533"/>
                </a:lnTo>
                <a:lnTo>
                  <a:pt x="11548533" y="6214533"/>
                </a:lnTo>
                <a:lnTo>
                  <a:pt x="11548533" y="643467"/>
                </a:lnTo>
                <a:close/>
                <a:moveTo>
                  <a:pt x="0" y="0"/>
                </a:moveTo>
                <a:lnTo>
                  <a:pt x="12192000" y="0"/>
                </a:lnTo>
                <a:lnTo>
                  <a:pt x="12192000"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627698"/>
            <a:ext cx="10915650" cy="5602605"/>
          </a:xfrm>
          <a:prstGeom prst="rect">
            <a:avLst/>
          </a:prstGeom>
          <a:noFill/>
          <a:ln w="44450" cap="sq"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building&#10;&#10;Description generated with high confidence">
            <a:extLst>
              <a:ext uri="{FF2B5EF4-FFF2-40B4-BE49-F238E27FC236}">
                <a16:creationId xmlns:a16="http://schemas.microsoft.com/office/drawing/2014/main" id="{D6A99E36-5656-4C74-A192-CC17ADBE6387}"/>
              </a:ext>
            </a:extLst>
          </p:cNvPr>
          <p:cNvPicPr>
            <a:picLocks noChangeAspect="1"/>
          </p:cNvPicPr>
          <p:nvPr/>
        </p:nvPicPr>
        <p:blipFill rotWithShape="1">
          <a:blip r:embed="rId3">
            <a:extLst>
              <a:ext uri="{28A0092B-C50C-407E-A947-70E740481C1C}">
                <a14:useLocalDpi xmlns:a14="http://schemas.microsoft.com/office/drawing/2010/main" val="0"/>
              </a:ext>
            </a:extLst>
          </a:blip>
          <a:srcRect l="18473" t="32094" r="6398" b="6317"/>
          <a:stretch/>
        </p:blipFill>
        <p:spPr>
          <a:xfrm>
            <a:off x="863236" y="1672048"/>
            <a:ext cx="4302308" cy="4223657"/>
          </a:xfrm>
          <a:prstGeom prst="rect">
            <a:avLst/>
          </a:prstGeom>
          <a:ln>
            <a:noFill/>
          </a:ln>
          <a:effectLst>
            <a:softEdge rad="112500"/>
          </a:effectLst>
        </p:spPr>
      </p:pic>
      <p:sp>
        <p:nvSpPr>
          <p:cNvPr id="11" name="TextBox 10">
            <a:extLst>
              <a:ext uri="{FF2B5EF4-FFF2-40B4-BE49-F238E27FC236}">
                <a16:creationId xmlns:a16="http://schemas.microsoft.com/office/drawing/2014/main" id="{06BDD0D1-6E30-437F-9956-2499828F8B81}"/>
              </a:ext>
            </a:extLst>
          </p:cNvPr>
          <p:cNvSpPr txBox="1"/>
          <p:nvPr/>
        </p:nvSpPr>
        <p:spPr>
          <a:xfrm>
            <a:off x="5492728" y="2804921"/>
            <a:ext cx="5669279" cy="1692771"/>
          </a:xfrm>
          <a:prstGeom prst="rect">
            <a:avLst/>
          </a:prstGeom>
          <a:noFill/>
        </p:spPr>
        <p:txBody>
          <a:bodyPr wrap="square" rtlCol="0">
            <a:spAutoFit/>
          </a:bodyPr>
          <a:lstStyle/>
          <a:p>
            <a:r>
              <a:rPr lang="en-US" sz="3800" dirty="0">
                <a:solidFill>
                  <a:schemeClr val="bg1"/>
                </a:solidFill>
              </a:rPr>
              <a:t>*Fight to </a:t>
            </a:r>
            <a:r>
              <a:rPr lang="en-US" sz="3800" u="sng" dirty="0">
                <a:solidFill>
                  <a:srgbClr val="FFFF00"/>
                </a:solidFill>
              </a:rPr>
              <a:t>Keep Outreach </a:t>
            </a:r>
            <a:r>
              <a:rPr lang="en-US" sz="3800" dirty="0">
                <a:solidFill>
                  <a:schemeClr val="bg1"/>
                </a:solidFill>
              </a:rPr>
              <a:t>as a </a:t>
            </a:r>
            <a:r>
              <a:rPr lang="en-US" sz="3800" u="sng" dirty="0">
                <a:solidFill>
                  <a:srgbClr val="FFFF00"/>
                </a:solidFill>
              </a:rPr>
              <a:t>Top Priority</a:t>
            </a:r>
          </a:p>
          <a:p>
            <a:r>
              <a:rPr lang="en-US" sz="2800" dirty="0">
                <a:solidFill>
                  <a:schemeClr val="bg1"/>
                </a:solidFill>
              </a:rPr>
              <a:t>(2 Timothy 4:5)</a:t>
            </a:r>
          </a:p>
        </p:txBody>
      </p:sp>
      <p:sp>
        <p:nvSpPr>
          <p:cNvPr id="13" name="TextBox 12">
            <a:extLst>
              <a:ext uri="{FF2B5EF4-FFF2-40B4-BE49-F238E27FC236}">
                <a16:creationId xmlns:a16="http://schemas.microsoft.com/office/drawing/2014/main" id="{C8784B47-095E-4376-ABEC-1DBEC188E200}"/>
              </a:ext>
            </a:extLst>
          </p:cNvPr>
          <p:cNvSpPr txBox="1"/>
          <p:nvPr/>
        </p:nvSpPr>
        <p:spPr>
          <a:xfrm>
            <a:off x="5492728" y="1672048"/>
            <a:ext cx="5733913" cy="830997"/>
          </a:xfrm>
          <a:prstGeom prst="rect">
            <a:avLst/>
          </a:prstGeom>
          <a:noFill/>
        </p:spPr>
        <p:txBody>
          <a:bodyPr wrap="square" rtlCol="0">
            <a:spAutoFit/>
          </a:bodyPr>
          <a:lstStyle/>
          <a:p>
            <a:r>
              <a:rPr lang="en-US" sz="4800" b="1" dirty="0">
                <a:solidFill>
                  <a:schemeClr val="bg1"/>
                </a:solidFill>
                <a:effectLst>
                  <a:outerShdw blurRad="38100" dist="38100" dir="2700000" algn="tl">
                    <a:srgbClr val="000000">
                      <a:alpha val="43137"/>
                    </a:srgbClr>
                  </a:outerShdw>
                </a:effectLst>
              </a:rPr>
              <a:t>How to Finish Strong</a:t>
            </a:r>
          </a:p>
        </p:txBody>
      </p:sp>
      <p:pic>
        <p:nvPicPr>
          <p:cNvPr id="5" name="Picture 4" descr="A stack of flyers on a table next to a book shelf&#10;&#10;Description generated with high confidence">
            <a:extLst>
              <a:ext uri="{FF2B5EF4-FFF2-40B4-BE49-F238E27FC236}">
                <a16:creationId xmlns:a16="http://schemas.microsoft.com/office/drawing/2014/main" id="{6FF42DFA-A111-4BC2-A978-38F9454CF61F}"/>
              </a:ext>
            </a:extLst>
          </p:cNvPr>
          <p:cNvPicPr>
            <a:picLocks noChangeAspect="1"/>
          </p:cNvPicPr>
          <p:nvPr/>
        </p:nvPicPr>
        <p:blipFill rotWithShape="1">
          <a:blip r:embed="rId4">
            <a:extLst>
              <a:ext uri="{28A0092B-C50C-407E-A947-70E740481C1C}">
                <a14:useLocalDpi xmlns:a14="http://schemas.microsoft.com/office/drawing/2010/main" val="0"/>
              </a:ext>
            </a:extLst>
          </a:blip>
          <a:srcRect l="28836" t="16380" r="26296" b="18604"/>
          <a:stretch/>
        </p:blipFill>
        <p:spPr>
          <a:xfrm>
            <a:off x="9043472" y="3496545"/>
            <a:ext cx="1373620" cy="2653937"/>
          </a:xfrm>
          <a:prstGeom prst="rect">
            <a:avLst/>
          </a:prstGeom>
          <a:ln>
            <a:noFill/>
          </a:ln>
          <a:effectLst>
            <a:softEdge rad="112500"/>
          </a:effectLst>
        </p:spPr>
      </p:pic>
    </p:spTree>
    <p:extLst>
      <p:ext uri="{BB962C8B-B14F-4D97-AF65-F5344CB8AC3E}">
        <p14:creationId xmlns:p14="http://schemas.microsoft.com/office/powerpoint/2010/main" val="4094661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picture containing tennis, wall, ball, blue&#10;&#10;Description generated with very high confidence">
            <a:extLst>
              <a:ext uri="{FF2B5EF4-FFF2-40B4-BE49-F238E27FC236}">
                <a16:creationId xmlns:a16="http://schemas.microsoft.com/office/drawing/2014/main" id="{82559FAB-38E9-42B6-9923-8FF84167A2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87320" y="301876"/>
            <a:ext cx="11304443" cy="6358751"/>
          </a:xfrm>
          <a:prstGeom prst="rect">
            <a:avLst/>
          </a:prstGeom>
        </p:spPr>
      </p:pic>
      <p:sp>
        <p:nvSpPr>
          <p:cNvPr id="10" name="Freeform: Shap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3467 h 6858000"/>
              <a:gd name="connsiteX1" fmla="*/ 643467 w 12192000"/>
              <a:gd name="connsiteY1" fmla="*/ 6214533 h 6858000"/>
              <a:gd name="connsiteX2" fmla="*/ 11548533 w 12192000"/>
              <a:gd name="connsiteY2" fmla="*/ 6214533 h 6858000"/>
              <a:gd name="connsiteX3" fmla="*/ 11548533 w 12192000"/>
              <a:gd name="connsiteY3" fmla="*/ 64346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3467"/>
                </a:moveTo>
                <a:lnTo>
                  <a:pt x="643467" y="6214533"/>
                </a:lnTo>
                <a:lnTo>
                  <a:pt x="11548533" y="6214533"/>
                </a:lnTo>
                <a:lnTo>
                  <a:pt x="11548533" y="643467"/>
                </a:lnTo>
                <a:close/>
                <a:moveTo>
                  <a:pt x="0" y="0"/>
                </a:moveTo>
                <a:lnTo>
                  <a:pt x="12192000" y="0"/>
                </a:lnTo>
                <a:lnTo>
                  <a:pt x="12192000"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627698"/>
            <a:ext cx="10915650" cy="5602605"/>
          </a:xfrm>
          <a:prstGeom prst="rect">
            <a:avLst/>
          </a:prstGeom>
          <a:noFill/>
          <a:ln w="44450" cap="sq"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building&#10;&#10;Description generated with high confidence">
            <a:extLst>
              <a:ext uri="{FF2B5EF4-FFF2-40B4-BE49-F238E27FC236}">
                <a16:creationId xmlns:a16="http://schemas.microsoft.com/office/drawing/2014/main" id="{D6A99E36-5656-4C74-A192-CC17ADBE6387}"/>
              </a:ext>
            </a:extLst>
          </p:cNvPr>
          <p:cNvPicPr>
            <a:picLocks noChangeAspect="1"/>
          </p:cNvPicPr>
          <p:nvPr/>
        </p:nvPicPr>
        <p:blipFill rotWithShape="1">
          <a:blip r:embed="rId3">
            <a:extLst>
              <a:ext uri="{28A0092B-C50C-407E-A947-70E740481C1C}">
                <a14:useLocalDpi xmlns:a14="http://schemas.microsoft.com/office/drawing/2010/main" val="0"/>
              </a:ext>
            </a:extLst>
          </a:blip>
          <a:srcRect l="18473" t="32094" r="6398" b="6317"/>
          <a:stretch/>
        </p:blipFill>
        <p:spPr>
          <a:xfrm>
            <a:off x="863236" y="1672048"/>
            <a:ext cx="4302308" cy="4223657"/>
          </a:xfrm>
          <a:prstGeom prst="rect">
            <a:avLst/>
          </a:prstGeom>
          <a:ln>
            <a:noFill/>
          </a:ln>
          <a:effectLst>
            <a:softEdge rad="112500"/>
          </a:effectLst>
        </p:spPr>
      </p:pic>
      <p:sp>
        <p:nvSpPr>
          <p:cNvPr id="11" name="TextBox 10">
            <a:extLst>
              <a:ext uri="{FF2B5EF4-FFF2-40B4-BE49-F238E27FC236}">
                <a16:creationId xmlns:a16="http://schemas.microsoft.com/office/drawing/2014/main" id="{06BDD0D1-6E30-437F-9956-2499828F8B81}"/>
              </a:ext>
            </a:extLst>
          </p:cNvPr>
          <p:cNvSpPr txBox="1"/>
          <p:nvPr/>
        </p:nvSpPr>
        <p:spPr>
          <a:xfrm>
            <a:off x="5492728" y="2804921"/>
            <a:ext cx="5828415" cy="1692771"/>
          </a:xfrm>
          <a:prstGeom prst="rect">
            <a:avLst/>
          </a:prstGeom>
          <a:noFill/>
        </p:spPr>
        <p:txBody>
          <a:bodyPr wrap="square" rtlCol="0">
            <a:spAutoFit/>
          </a:bodyPr>
          <a:lstStyle/>
          <a:p>
            <a:r>
              <a:rPr lang="en-US" sz="3800" dirty="0">
                <a:solidFill>
                  <a:schemeClr val="bg1"/>
                </a:solidFill>
              </a:rPr>
              <a:t>*Continue to Use </a:t>
            </a:r>
            <a:r>
              <a:rPr lang="en-US" sz="3800" u="sng" dirty="0">
                <a:solidFill>
                  <a:srgbClr val="FFFF00"/>
                </a:solidFill>
              </a:rPr>
              <a:t>Your Giftedness</a:t>
            </a:r>
            <a:r>
              <a:rPr lang="en-US" sz="3800" dirty="0">
                <a:solidFill>
                  <a:schemeClr val="bg1"/>
                </a:solidFill>
              </a:rPr>
              <a:t> to Serve the Lord</a:t>
            </a:r>
            <a:endParaRPr lang="en-US" sz="3800" u="sng" dirty="0">
              <a:solidFill>
                <a:srgbClr val="FFFF00"/>
              </a:solidFill>
            </a:endParaRPr>
          </a:p>
          <a:p>
            <a:r>
              <a:rPr lang="en-US" sz="2800" dirty="0">
                <a:solidFill>
                  <a:schemeClr val="bg1"/>
                </a:solidFill>
              </a:rPr>
              <a:t>(2 Timothy 4:5)</a:t>
            </a:r>
          </a:p>
        </p:txBody>
      </p:sp>
      <p:sp>
        <p:nvSpPr>
          <p:cNvPr id="13" name="TextBox 12">
            <a:extLst>
              <a:ext uri="{FF2B5EF4-FFF2-40B4-BE49-F238E27FC236}">
                <a16:creationId xmlns:a16="http://schemas.microsoft.com/office/drawing/2014/main" id="{C8784B47-095E-4376-ABEC-1DBEC188E200}"/>
              </a:ext>
            </a:extLst>
          </p:cNvPr>
          <p:cNvSpPr txBox="1"/>
          <p:nvPr/>
        </p:nvSpPr>
        <p:spPr>
          <a:xfrm>
            <a:off x="5492728" y="1672048"/>
            <a:ext cx="5733913" cy="830997"/>
          </a:xfrm>
          <a:prstGeom prst="rect">
            <a:avLst/>
          </a:prstGeom>
          <a:noFill/>
        </p:spPr>
        <p:txBody>
          <a:bodyPr wrap="square" rtlCol="0">
            <a:spAutoFit/>
          </a:bodyPr>
          <a:lstStyle/>
          <a:p>
            <a:r>
              <a:rPr lang="en-US" sz="4800" b="1" dirty="0">
                <a:solidFill>
                  <a:schemeClr val="bg1"/>
                </a:solidFill>
                <a:effectLst>
                  <a:outerShdw blurRad="38100" dist="38100" dir="2700000" algn="tl">
                    <a:srgbClr val="000000">
                      <a:alpha val="43137"/>
                    </a:srgbClr>
                  </a:outerShdw>
                </a:effectLst>
              </a:rPr>
              <a:t>How to Finish Strong</a:t>
            </a:r>
          </a:p>
        </p:txBody>
      </p:sp>
    </p:spTree>
    <p:extLst>
      <p:ext uri="{BB962C8B-B14F-4D97-AF65-F5344CB8AC3E}">
        <p14:creationId xmlns:p14="http://schemas.microsoft.com/office/powerpoint/2010/main" val="3235382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nature&#10;&#10;Description generated with high confidence">
            <a:extLst>
              <a:ext uri="{FF2B5EF4-FFF2-40B4-BE49-F238E27FC236}">
                <a16:creationId xmlns:a16="http://schemas.microsoft.com/office/drawing/2014/main" id="{887F4AAC-5336-44B1-9170-1D21A91F6E4F}"/>
              </a:ext>
            </a:extLst>
          </p:cNvPr>
          <p:cNvPicPr>
            <a:picLocks noChangeAspect="1"/>
          </p:cNvPicPr>
          <p:nvPr/>
        </p:nvPicPr>
        <p:blipFill rotWithShape="1">
          <a:blip r:embed="rId2">
            <a:extLst>
              <a:ext uri="{28A0092B-C50C-407E-A947-70E740481C1C}">
                <a14:useLocalDpi xmlns:a14="http://schemas.microsoft.com/office/drawing/2010/main" val="0"/>
              </a:ext>
            </a:extLst>
          </a:blip>
          <a:srcRect l="2703"/>
          <a:stretch/>
        </p:blipFill>
        <p:spPr>
          <a:xfrm>
            <a:off x="1" y="10"/>
            <a:ext cx="11862435" cy="6857990"/>
          </a:xfrm>
          <a:custGeom>
            <a:avLst/>
            <a:gdLst>
              <a:gd name="connsiteX0" fmla="*/ 0 w 11862435"/>
              <a:gd name="connsiteY0" fmla="*/ 0 h 6858000"/>
              <a:gd name="connsiteX1" fmla="*/ 2537458 w 11862435"/>
              <a:gd name="connsiteY1" fmla="*/ 0 h 6858000"/>
              <a:gd name="connsiteX2" fmla="*/ 3074669 w 11862435"/>
              <a:gd name="connsiteY2" fmla="*/ 0 h 6858000"/>
              <a:gd name="connsiteX3" fmla="*/ 3784383 w 11862435"/>
              <a:gd name="connsiteY3" fmla="*/ 0 h 6858000"/>
              <a:gd name="connsiteX4" fmla="*/ 8686282 w 11862435"/>
              <a:gd name="connsiteY4" fmla="*/ 0 h 6858000"/>
              <a:gd name="connsiteX5" fmla="*/ 11862435 w 11862435"/>
              <a:gd name="connsiteY5" fmla="*/ 6857999 h 6858000"/>
              <a:gd name="connsiteX6" fmla="*/ 5896483 w 11862435"/>
              <a:gd name="connsiteY6" fmla="*/ 6857999 h 6858000"/>
              <a:gd name="connsiteX7" fmla="*/ 5896483 w 11862435"/>
              <a:gd name="connsiteY7" fmla="*/ 6858000 h 6858000"/>
              <a:gd name="connsiteX8" fmla="*/ 3074669 w 11862435"/>
              <a:gd name="connsiteY8" fmla="*/ 6858000 h 6858000"/>
              <a:gd name="connsiteX9" fmla="*/ 2537458 w 11862435"/>
              <a:gd name="connsiteY9" fmla="*/ 6858000 h 6858000"/>
              <a:gd name="connsiteX10" fmla="*/ 0 w 1186243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2435" h="6858000">
                <a:moveTo>
                  <a:pt x="0" y="0"/>
                </a:moveTo>
                <a:lnTo>
                  <a:pt x="2537458" y="0"/>
                </a:lnTo>
                <a:lnTo>
                  <a:pt x="3074669" y="0"/>
                </a:lnTo>
                <a:lnTo>
                  <a:pt x="3784383" y="0"/>
                </a:lnTo>
                <a:lnTo>
                  <a:pt x="8686282" y="0"/>
                </a:lnTo>
                <a:lnTo>
                  <a:pt x="11862435" y="6857999"/>
                </a:lnTo>
                <a:lnTo>
                  <a:pt x="5896483" y="6857999"/>
                </a:lnTo>
                <a:lnTo>
                  <a:pt x="5896483" y="6858000"/>
                </a:lnTo>
                <a:lnTo>
                  <a:pt x="3074669" y="6858000"/>
                </a:lnTo>
                <a:lnTo>
                  <a:pt x="2537458" y="6858000"/>
                </a:lnTo>
                <a:lnTo>
                  <a:pt x="0" y="6858000"/>
                </a:lnTo>
                <a:close/>
              </a:path>
            </a:pathLst>
          </a:custGeom>
        </p:spPr>
      </p:pic>
    </p:spTree>
    <p:extLst>
      <p:ext uri="{BB962C8B-B14F-4D97-AF65-F5344CB8AC3E}">
        <p14:creationId xmlns:p14="http://schemas.microsoft.com/office/powerpoint/2010/main" val="367430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nature&#10;&#10;Description generated with high confidence">
            <a:extLst>
              <a:ext uri="{FF2B5EF4-FFF2-40B4-BE49-F238E27FC236}">
                <a16:creationId xmlns:a16="http://schemas.microsoft.com/office/drawing/2014/main" id="{887F4AAC-5336-44B1-9170-1D21A91F6E4F}"/>
              </a:ext>
            </a:extLst>
          </p:cNvPr>
          <p:cNvPicPr>
            <a:picLocks noChangeAspect="1"/>
          </p:cNvPicPr>
          <p:nvPr/>
        </p:nvPicPr>
        <p:blipFill rotWithShape="1">
          <a:blip r:embed="rId2">
            <a:extLst>
              <a:ext uri="{28A0092B-C50C-407E-A947-70E740481C1C}">
                <a14:useLocalDpi xmlns:a14="http://schemas.microsoft.com/office/drawing/2010/main" val="0"/>
              </a:ext>
            </a:extLst>
          </a:blip>
          <a:srcRect l="2703"/>
          <a:stretch/>
        </p:blipFill>
        <p:spPr>
          <a:xfrm>
            <a:off x="1" y="10"/>
            <a:ext cx="11862435" cy="6857990"/>
          </a:xfrm>
          <a:custGeom>
            <a:avLst/>
            <a:gdLst>
              <a:gd name="connsiteX0" fmla="*/ 0 w 11862435"/>
              <a:gd name="connsiteY0" fmla="*/ 0 h 6858000"/>
              <a:gd name="connsiteX1" fmla="*/ 2537458 w 11862435"/>
              <a:gd name="connsiteY1" fmla="*/ 0 h 6858000"/>
              <a:gd name="connsiteX2" fmla="*/ 3074669 w 11862435"/>
              <a:gd name="connsiteY2" fmla="*/ 0 h 6858000"/>
              <a:gd name="connsiteX3" fmla="*/ 3784383 w 11862435"/>
              <a:gd name="connsiteY3" fmla="*/ 0 h 6858000"/>
              <a:gd name="connsiteX4" fmla="*/ 8686282 w 11862435"/>
              <a:gd name="connsiteY4" fmla="*/ 0 h 6858000"/>
              <a:gd name="connsiteX5" fmla="*/ 11862435 w 11862435"/>
              <a:gd name="connsiteY5" fmla="*/ 6857999 h 6858000"/>
              <a:gd name="connsiteX6" fmla="*/ 5896483 w 11862435"/>
              <a:gd name="connsiteY6" fmla="*/ 6857999 h 6858000"/>
              <a:gd name="connsiteX7" fmla="*/ 5896483 w 11862435"/>
              <a:gd name="connsiteY7" fmla="*/ 6858000 h 6858000"/>
              <a:gd name="connsiteX8" fmla="*/ 3074669 w 11862435"/>
              <a:gd name="connsiteY8" fmla="*/ 6858000 h 6858000"/>
              <a:gd name="connsiteX9" fmla="*/ 2537458 w 11862435"/>
              <a:gd name="connsiteY9" fmla="*/ 6858000 h 6858000"/>
              <a:gd name="connsiteX10" fmla="*/ 0 w 1186243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2435" h="6858000">
                <a:moveTo>
                  <a:pt x="0" y="0"/>
                </a:moveTo>
                <a:lnTo>
                  <a:pt x="2537458" y="0"/>
                </a:lnTo>
                <a:lnTo>
                  <a:pt x="3074669" y="0"/>
                </a:lnTo>
                <a:lnTo>
                  <a:pt x="3784383" y="0"/>
                </a:lnTo>
                <a:lnTo>
                  <a:pt x="8686282" y="0"/>
                </a:lnTo>
                <a:lnTo>
                  <a:pt x="11862435" y="6857999"/>
                </a:lnTo>
                <a:lnTo>
                  <a:pt x="5896483" y="6857999"/>
                </a:lnTo>
                <a:lnTo>
                  <a:pt x="5896483" y="6858000"/>
                </a:lnTo>
                <a:lnTo>
                  <a:pt x="3074669" y="6858000"/>
                </a:lnTo>
                <a:lnTo>
                  <a:pt x="2537458" y="6858000"/>
                </a:lnTo>
                <a:lnTo>
                  <a:pt x="0" y="6858000"/>
                </a:lnTo>
                <a:close/>
              </a:path>
            </a:pathLst>
          </a:custGeom>
        </p:spPr>
      </p:pic>
    </p:spTree>
    <p:extLst>
      <p:ext uri="{BB962C8B-B14F-4D97-AF65-F5344CB8AC3E}">
        <p14:creationId xmlns:p14="http://schemas.microsoft.com/office/powerpoint/2010/main" val="565550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picture containing tennis, wall, ball, blue&#10;&#10;Description generated with very high confidence">
            <a:extLst>
              <a:ext uri="{FF2B5EF4-FFF2-40B4-BE49-F238E27FC236}">
                <a16:creationId xmlns:a16="http://schemas.microsoft.com/office/drawing/2014/main" id="{82559FAB-38E9-42B6-9923-8FF84167A2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3778" y="249624"/>
            <a:ext cx="11304443" cy="6358751"/>
          </a:xfrm>
          <a:prstGeom prst="rect">
            <a:avLst/>
          </a:prstGeom>
        </p:spPr>
      </p:pic>
      <p:sp>
        <p:nvSpPr>
          <p:cNvPr id="10" name="Freeform: Shap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3467 h 6858000"/>
              <a:gd name="connsiteX1" fmla="*/ 643467 w 12192000"/>
              <a:gd name="connsiteY1" fmla="*/ 6214533 h 6858000"/>
              <a:gd name="connsiteX2" fmla="*/ 11548533 w 12192000"/>
              <a:gd name="connsiteY2" fmla="*/ 6214533 h 6858000"/>
              <a:gd name="connsiteX3" fmla="*/ 11548533 w 12192000"/>
              <a:gd name="connsiteY3" fmla="*/ 64346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3467"/>
                </a:moveTo>
                <a:lnTo>
                  <a:pt x="643467" y="6214533"/>
                </a:lnTo>
                <a:lnTo>
                  <a:pt x="11548533" y="6214533"/>
                </a:lnTo>
                <a:lnTo>
                  <a:pt x="11548533" y="643467"/>
                </a:lnTo>
                <a:close/>
                <a:moveTo>
                  <a:pt x="0" y="0"/>
                </a:moveTo>
                <a:lnTo>
                  <a:pt x="12192000" y="0"/>
                </a:lnTo>
                <a:lnTo>
                  <a:pt x="12192000"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627698"/>
            <a:ext cx="10915650" cy="5602605"/>
          </a:xfrm>
          <a:prstGeom prst="rect">
            <a:avLst/>
          </a:prstGeom>
          <a:noFill/>
          <a:ln w="44450" cap="sq"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CADA69-0940-4A42-9B33-032D0A6199D8}"/>
              </a:ext>
            </a:extLst>
          </p:cNvPr>
          <p:cNvSpPr txBox="1"/>
          <p:nvPr/>
        </p:nvSpPr>
        <p:spPr>
          <a:xfrm>
            <a:off x="825975" y="1630515"/>
            <a:ext cx="8353441" cy="646331"/>
          </a:xfrm>
          <a:prstGeom prst="rect">
            <a:avLst/>
          </a:prstGeom>
          <a:noFill/>
        </p:spPr>
        <p:txBody>
          <a:bodyPr wrap="none" rtlCol="0">
            <a:spAutoFit/>
          </a:bodyPr>
          <a:lstStyle/>
          <a:p>
            <a:r>
              <a:rPr lang="en-US" sz="3600" dirty="0">
                <a:solidFill>
                  <a:srgbClr val="FFFF00"/>
                </a:solidFill>
              </a:rPr>
              <a:t>2 Timothy 4:5-22 </a:t>
            </a:r>
            <a:r>
              <a:rPr lang="en-US" sz="3600" dirty="0">
                <a:solidFill>
                  <a:schemeClr val="bg1"/>
                </a:solidFill>
              </a:rPr>
              <a:t>(English Standard Version)</a:t>
            </a:r>
            <a:endParaRPr lang="en-US" dirty="0">
              <a:solidFill>
                <a:schemeClr val="bg1"/>
              </a:solidFill>
            </a:endParaRPr>
          </a:p>
        </p:txBody>
      </p:sp>
      <p:sp>
        <p:nvSpPr>
          <p:cNvPr id="11" name="TextBox 10">
            <a:extLst>
              <a:ext uri="{FF2B5EF4-FFF2-40B4-BE49-F238E27FC236}">
                <a16:creationId xmlns:a16="http://schemas.microsoft.com/office/drawing/2014/main" id="{6B7274AC-F79C-4883-9A8C-CEF0A3D79684}"/>
              </a:ext>
            </a:extLst>
          </p:cNvPr>
          <p:cNvSpPr txBox="1"/>
          <p:nvPr/>
        </p:nvSpPr>
        <p:spPr>
          <a:xfrm>
            <a:off x="1027611" y="2276846"/>
            <a:ext cx="9901646" cy="2677656"/>
          </a:xfrm>
          <a:prstGeom prst="rect">
            <a:avLst/>
          </a:prstGeom>
          <a:noFill/>
        </p:spPr>
        <p:txBody>
          <a:bodyPr wrap="square" rtlCol="0">
            <a:spAutoFit/>
          </a:bodyPr>
          <a:lstStyle/>
          <a:p>
            <a:r>
              <a:rPr lang="en-US" sz="2800" dirty="0">
                <a:solidFill>
                  <a:srgbClr val="FFFF00"/>
                </a:solidFill>
              </a:rPr>
              <a:t>5</a:t>
            </a:r>
            <a:r>
              <a:rPr lang="en-US" sz="2800" dirty="0">
                <a:solidFill>
                  <a:schemeClr val="bg1"/>
                </a:solidFill>
              </a:rPr>
              <a:t> As for you, always be sober-minded, endure suffering, do the work of an evangelist, fulfill your ministry.</a:t>
            </a:r>
          </a:p>
          <a:p>
            <a:r>
              <a:rPr lang="en-US" sz="2800" dirty="0">
                <a:solidFill>
                  <a:srgbClr val="FFFF00"/>
                </a:solidFill>
              </a:rPr>
              <a:t>6</a:t>
            </a:r>
            <a:r>
              <a:rPr lang="en-US" sz="2800" dirty="0">
                <a:solidFill>
                  <a:schemeClr val="bg1"/>
                </a:solidFill>
              </a:rPr>
              <a:t> For I am already being poured out as a drink offering, and the time of my departure has come. </a:t>
            </a:r>
          </a:p>
          <a:p>
            <a:r>
              <a:rPr lang="en-US" sz="2800" dirty="0">
                <a:solidFill>
                  <a:srgbClr val="FFFF00"/>
                </a:solidFill>
              </a:rPr>
              <a:t>7</a:t>
            </a:r>
            <a:r>
              <a:rPr lang="en-US" sz="2800" dirty="0">
                <a:solidFill>
                  <a:schemeClr val="bg1"/>
                </a:solidFill>
              </a:rPr>
              <a:t> I have fought the good fight, I have finished the race, I have kept the faith. </a:t>
            </a:r>
          </a:p>
        </p:txBody>
      </p:sp>
    </p:spTree>
    <p:extLst>
      <p:ext uri="{BB962C8B-B14F-4D97-AF65-F5344CB8AC3E}">
        <p14:creationId xmlns:p14="http://schemas.microsoft.com/office/powerpoint/2010/main" val="188687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picture containing tennis, wall, ball, blue&#10;&#10;Description generated with very high confidence">
            <a:extLst>
              <a:ext uri="{FF2B5EF4-FFF2-40B4-BE49-F238E27FC236}">
                <a16:creationId xmlns:a16="http://schemas.microsoft.com/office/drawing/2014/main" id="{82559FAB-38E9-42B6-9923-8FF84167A2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3778" y="249624"/>
            <a:ext cx="11304443" cy="6358751"/>
          </a:xfrm>
          <a:prstGeom prst="rect">
            <a:avLst/>
          </a:prstGeom>
        </p:spPr>
      </p:pic>
      <p:sp>
        <p:nvSpPr>
          <p:cNvPr id="10" name="Freeform: Shap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3467 h 6858000"/>
              <a:gd name="connsiteX1" fmla="*/ 643467 w 12192000"/>
              <a:gd name="connsiteY1" fmla="*/ 6214533 h 6858000"/>
              <a:gd name="connsiteX2" fmla="*/ 11548533 w 12192000"/>
              <a:gd name="connsiteY2" fmla="*/ 6214533 h 6858000"/>
              <a:gd name="connsiteX3" fmla="*/ 11548533 w 12192000"/>
              <a:gd name="connsiteY3" fmla="*/ 64346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3467"/>
                </a:moveTo>
                <a:lnTo>
                  <a:pt x="643467" y="6214533"/>
                </a:lnTo>
                <a:lnTo>
                  <a:pt x="11548533" y="6214533"/>
                </a:lnTo>
                <a:lnTo>
                  <a:pt x="11548533" y="643467"/>
                </a:lnTo>
                <a:close/>
                <a:moveTo>
                  <a:pt x="0" y="0"/>
                </a:moveTo>
                <a:lnTo>
                  <a:pt x="12192000" y="0"/>
                </a:lnTo>
                <a:lnTo>
                  <a:pt x="12192000"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627698"/>
            <a:ext cx="10915650" cy="5602605"/>
          </a:xfrm>
          <a:prstGeom prst="rect">
            <a:avLst/>
          </a:prstGeom>
          <a:noFill/>
          <a:ln w="44450" cap="sq"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CADA69-0940-4A42-9B33-032D0A6199D8}"/>
              </a:ext>
            </a:extLst>
          </p:cNvPr>
          <p:cNvSpPr txBox="1"/>
          <p:nvPr/>
        </p:nvSpPr>
        <p:spPr>
          <a:xfrm>
            <a:off x="825975" y="1630515"/>
            <a:ext cx="8353441" cy="646331"/>
          </a:xfrm>
          <a:prstGeom prst="rect">
            <a:avLst/>
          </a:prstGeom>
          <a:noFill/>
        </p:spPr>
        <p:txBody>
          <a:bodyPr wrap="none" rtlCol="0">
            <a:spAutoFit/>
          </a:bodyPr>
          <a:lstStyle/>
          <a:p>
            <a:r>
              <a:rPr lang="en-US" sz="3600" dirty="0">
                <a:solidFill>
                  <a:srgbClr val="FFFF00"/>
                </a:solidFill>
              </a:rPr>
              <a:t>2 Timothy 4:5-22 </a:t>
            </a:r>
            <a:r>
              <a:rPr lang="en-US" sz="3600" dirty="0">
                <a:solidFill>
                  <a:schemeClr val="bg1"/>
                </a:solidFill>
              </a:rPr>
              <a:t>(English Standard Version)</a:t>
            </a:r>
            <a:endParaRPr lang="en-US" dirty="0">
              <a:solidFill>
                <a:schemeClr val="bg1"/>
              </a:solidFill>
            </a:endParaRPr>
          </a:p>
        </p:txBody>
      </p:sp>
      <p:sp>
        <p:nvSpPr>
          <p:cNvPr id="11" name="TextBox 10">
            <a:extLst>
              <a:ext uri="{FF2B5EF4-FFF2-40B4-BE49-F238E27FC236}">
                <a16:creationId xmlns:a16="http://schemas.microsoft.com/office/drawing/2014/main" id="{6B7274AC-F79C-4883-9A8C-CEF0A3D79684}"/>
              </a:ext>
            </a:extLst>
          </p:cNvPr>
          <p:cNvSpPr txBox="1"/>
          <p:nvPr/>
        </p:nvSpPr>
        <p:spPr>
          <a:xfrm>
            <a:off x="1027611" y="2276846"/>
            <a:ext cx="9901646" cy="3108543"/>
          </a:xfrm>
          <a:prstGeom prst="rect">
            <a:avLst/>
          </a:prstGeom>
          <a:noFill/>
        </p:spPr>
        <p:txBody>
          <a:bodyPr wrap="square" rtlCol="0">
            <a:spAutoFit/>
          </a:bodyPr>
          <a:lstStyle/>
          <a:p>
            <a:r>
              <a:rPr lang="en-US" sz="2800" dirty="0">
                <a:solidFill>
                  <a:srgbClr val="FFFF00"/>
                </a:solidFill>
              </a:rPr>
              <a:t>8</a:t>
            </a:r>
            <a:r>
              <a:rPr lang="en-US" sz="2800" dirty="0">
                <a:solidFill>
                  <a:schemeClr val="bg1"/>
                </a:solidFill>
              </a:rPr>
              <a:t> Henceforth there is laid up for me the crown of righteousness, which the Lord, the righteous judge, will award to me on that day, and not only to me but also to all who have loved his appearing.</a:t>
            </a:r>
          </a:p>
          <a:p>
            <a:r>
              <a:rPr lang="en-US" sz="2800" dirty="0">
                <a:solidFill>
                  <a:srgbClr val="FFFF00"/>
                </a:solidFill>
              </a:rPr>
              <a:t>9</a:t>
            </a:r>
            <a:r>
              <a:rPr lang="en-US" sz="2800" dirty="0">
                <a:solidFill>
                  <a:schemeClr val="bg1"/>
                </a:solidFill>
              </a:rPr>
              <a:t> Do your best to come to me soon. </a:t>
            </a:r>
          </a:p>
          <a:p>
            <a:r>
              <a:rPr lang="en-US" sz="2800" dirty="0">
                <a:solidFill>
                  <a:srgbClr val="FFFF00"/>
                </a:solidFill>
              </a:rPr>
              <a:t>10</a:t>
            </a:r>
            <a:r>
              <a:rPr lang="en-US" sz="2800" dirty="0">
                <a:solidFill>
                  <a:schemeClr val="bg1"/>
                </a:solidFill>
              </a:rPr>
              <a:t> For Demas, in love with this present world, has deserted me and gone to Thessalonica. </a:t>
            </a:r>
            <a:r>
              <a:rPr lang="en-US" sz="2800" dirty="0" err="1">
                <a:solidFill>
                  <a:schemeClr val="bg1"/>
                </a:solidFill>
              </a:rPr>
              <a:t>Crescens</a:t>
            </a:r>
            <a:r>
              <a:rPr lang="en-US" sz="2800" dirty="0">
                <a:solidFill>
                  <a:schemeClr val="bg1"/>
                </a:solidFill>
              </a:rPr>
              <a:t> has gone to Galatia, Titus to Dalmatia. </a:t>
            </a:r>
          </a:p>
        </p:txBody>
      </p:sp>
    </p:spTree>
    <p:extLst>
      <p:ext uri="{BB962C8B-B14F-4D97-AF65-F5344CB8AC3E}">
        <p14:creationId xmlns:p14="http://schemas.microsoft.com/office/powerpoint/2010/main" val="4113077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picture containing tennis, wall, ball, blue&#10;&#10;Description generated with very high confidence">
            <a:extLst>
              <a:ext uri="{FF2B5EF4-FFF2-40B4-BE49-F238E27FC236}">
                <a16:creationId xmlns:a16="http://schemas.microsoft.com/office/drawing/2014/main" id="{82559FAB-38E9-42B6-9923-8FF84167A2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3778" y="249624"/>
            <a:ext cx="11304443" cy="6358751"/>
          </a:xfrm>
          <a:prstGeom prst="rect">
            <a:avLst/>
          </a:prstGeom>
        </p:spPr>
      </p:pic>
      <p:sp>
        <p:nvSpPr>
          <p:cNvPr id="10" name="Freeform: Shap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3467 h 6858000"/>
              <a:gd name="connsiteX1" fmla="*/ 643467 w 12192000"/>
              <a:gd name="connsiteY1" fmla="*/ 6214533 h 6858000"/>
              <a:gd name="connsiteX2" fmla="*/ 11548533 w 12192000"/>
              <a:gd name="connsiteY2" fmla="*/ 6214533 h 6858000"/>
              <a:gd name="connsiteX3" fmla="*/ 11548533 w 12192000"/>
              <a:gd name="connsiteY3" fmla="*/ 64346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3467"/>
                </a:moveTo>
                <a:lnTo>
                  <a:pt x="643467" y="6214533"/>
                </a:lnTo>
                <a:lnTo>
                  <a:pt x="11548533" y="6214533"/>
                </a:lnTo>
                <a:lnTo>
                  <a:pt x="11548533" y="643467"/>
                </a:lnTo>
                <a:close/>
                <a:moveTo>
                  <a:pt x="0" y="0"/>
                </a:moveTo>
                <a:lnTo>
                  <a:pt x="12192000" y="0"/>
                </a:lnTo>
                <a:lnTo>
                  <a:pt x="12192000"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627698"/>
            <a:ext cx="10915650" cy="5602605"/>
          </a:xfrm>
          <a:prstGeom prst="rect">
            <a:avLst/>
          </a:prstGeom>
          <a:noFill/>
          <a:ln w="44450" cap="sq"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CADA69-0940-4A42-9B33-032D0A6199D8}"/>
              </a:ext>
            </a:extLst>
          </p:cNvPr>
          <p:cNvSpPr txBox="1"/>
          <p:nvPr/>
        </p:nvSpPr>
        <p:spPr>
          <a:xfrm>
            <a:off x="825975" y="1630515"/>
            <a:ext cx="8353441" cy="646331"/>
          </a:xfrm>
          <a:prstGeom prst="rect">
            <a:avLst/>
          </a:prstGeom>
          <a:noFill/>
        </p:spPr>
        <p:txBody>
          <a:bodyPr wrap="none" rtlCol="0">
            <a:spAutoFit/>
          </a:bodyPr>
          <a:lstStyle/>
          <a:p>
            <a:r>
              <a:rPr lang="en-US" sz="3600" dirty="0">
                <a:solidFill>
                  <a:srgbClr val="FFFF00"/>
                </a:solidFill>
              </a:rPr>
              <a:t>2 Timothy 4:5-22 </a:t>
            </a:r>
            <a:r>
              <a:rPr lang="en-US" sz="3600" dirty="0">
                <a:solidFill>
                  <a:schemeClr val="bg1"/>
                </a:solidFill>
              </a:rPr>
              <a:t>(English Standard Version)</a:t>
            </a:r>
            <a:endParaRPr lang="en-US" dirty="0">
              <a:solidFill>
                <a:schemeClr val="bg1"/>
              </a:solidFill>
            </a:endParaRPr>
          </a:p>
        </p:txBody>
      </p:sp>
      <p:sp>
        <p:nvSpPr>
          <p:cNvPr id="11" name="TextBox 10">
            <a:extLst>
              <a:ext uri="{FF2B5EF4-FFF2-40B4-BE49-F238E27FC236}">
                <a16:creationId xmlns:a16="http://schemas.microsoft.com/office/drawing/2014/main" id="{6B7274AC-F79C-4883-9A8C-CEF0A3D79684}"/>
              </a:ext>
            </a:extLst>
          </p:cNvPr>
          <p:cNvSpPr txBox="1"/>
          <p:nvPr/>
        </p:nvSpPr>
        <p:spPr>
          <a:xfrm>
            <a:off x="1027611" y="2276846"/>
            <a:ext cx="9901646" cy="3539430"/>
          </a:xfrm>
          <a:prstGeom prst="rect">
            <a:avLst/>
          </a:prstGeom>
          <a:noFill/>
        </p:spPr>
        <p:txBody>
          <a:bodyPr wrap="square" rtlCol="0">
            <a:spAutoFit/>
          </a:bodyPr>
          <a:lstStyle/>
          <a:p>
            <a:r>
              <a:rPr lang="en-US" sz="2800" dirty="0">
                <a:solidFill>
                  <a:srgbClr val="FFFF00"/>
                </a:solidFill>
              </a:rPr>
              <a:t>11</a:t>
            </a:r>
            <a:r>
              <a:rPr lang="en-US" sz="2800" dirty="0">
                <a:solidFill>
                  <a:schemeClr val="bg1"/>
                </a:solidFill>
              </a:rPr>
              <a:t> Luke alone is with me. Get Mark and bring him with you, for he is very useful to me for ministry. </a:t>
            </a:r>
          </a:p>
          <a:p>
            <a:r>
              <a:rPr lang="en-US" sz="2800" dirty="0">
                <a:solidFill>
                  <a:srgbClr val="FFFF00"/>
                </a:solidFill>
              </a:rPr>
              <a:t>12</a:t>
            </a:r>
            <a:r>
              <a:rPr lang="en-US" sz="2800" dirty="0">
                <a:solidFill>
                  <a:schemeClr val="bg1"/>
                </a:solidFill>
              </a:rPr>
              <a:t> Tychicus I have sent to Ephesus. </a:t>
            </a:r>
          </a:p>
          <a:p>
            <a:r>
              <a:rPr lang="en-US" sz="2800" dirty="0">
                <a:solidFill>
                  <a:srgbClr val="FFFF00"/>
                </a:solidFill>
              </a:rPr>
              <a:t>13</a:t>
            </a:r>
            <a:r>
              <a:rPr lang="en-US" sz="2800" dirty="0">
                <a:solidFill>
                  <a:schemeClr val="bg1"/>
                </a:solidFill>
              </a:rPr>
              <a:t> When you come, bring the cloak that I left with Carpus at Troas, also the books, and above all the parchments. </a:t>
            </a:r>
          </a:p>
          <a:p>
            <a:r>
              <a:rPr lang="en-US" sz="2800" dirty="0">
                <a:solidFill>
                  <a:srgbClr val="FFFF00"/>
                </a:solidFill>
              </a:rPr>
              <a:t>14</a:t>
            </a:r>
            <a:r>
              <a:rPr lang="en-US" sz="2800" dirty="0">
                <a:solidFill>
                  <a:schemeClr val="bg1"/>
                </a:solidFill>
              </a:rPr>
              <a:t> Alexander the coppersmith did me great harm; the Lord will repay him according to his deeds. </a:t>
            </a:r>
          </a:p>
          <a:p>
            <a:r>
              <a:rPr lang="en-US" sz="2800" dirty="0">
                <a:solidFill>
                  <a:srgbClr val="FFFF00"/>
                </a:solidFill>
              </a:rPr>
              <a:t>15</a:t>
            </a:r>
            <a:r>
              <a:rPr lang="en-US" sz="2800" dirty="0">
                <a:solidFill>
                  <a:schemeClr val="bg1"/>
                </a:solidFill>
              </a:rPr>
              <a:t> Beware of him yourself, for he strongly opposed our message. </a:t>
            </a:r>
          </a:p>
        </p:txBody>
      </p:sp>
    </p:spTree>
    <p:extLst>
      <p:ext uri="{BB962C8B-B14F-4D97-AF65-F5344CB8AC3E}">
        <p14:creationId xmlns:p14="http://schemas.microsoft.com/office/powerpoint/2010/main" val="2040751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picture containing tennis, wall, ball, blue&#10;&#10;Description generated with very high confidence">
            <a:extLst>
              <a:ext uri="{FF2B5EF4-FFF2-40B4-BE49-F238E27FC236}">
                <a16:creationId xmlns:a16="http://schemas.microsoft.com/office/drawing/2014/main" id="{82559FAB-38E9-42B6-9923-8FF84167A2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3778" y="249624"/>
            <a:ext cx="11304443" cy="6358751"/>
          </a:xfrm>
          <a:prstGeom prst="rect">
            <a:avLst/>
          </a:prstGeom>
        </p:spPr>
      </p:pic>
      <p:sp>
        <p:nvSpPr>
          <p:cNvPr id="10" name="Freeform: Shap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3467 h 6858000"/>
              <a:gd name="connsiteX1" fmla="*/ 643467 w 12192000"/>
              <a:gd name="connsiteY1" fmla="*/ 6214533 h 6858000"/>
              <a:gd name="connsiteX2" fmla="*/ 11548533 w 12192000"/>
              <a:gd name="connsiteY2" fmla="*/ 6214533 h 6858000"/>
              <a:gd name="connsiteX3" fmla="*/ 11548533 w 12192000"/>
              <a:gd name="connsiteY3" fmla="*/ 64346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3467"/>
                </a:moveTo>
                <a:lnTo>
                  <a:pt x="643467" y="6214533"/>
                </a:lnTo>
                <a:lnTo>
                  <a:pt x="11548533" y="6214533"/>
                </a:lnTo>
                <a:lnTo>
                  <a:pt x="11548533" y="643467"/>
                </a:lnTo>
                <a:close/>
                <a:moveTo>
                  <a:pt x="0" y="0"/>
                </a:moveTo>
                <a:lnTo>
                  <a:pt x="12192000" y="0"/>
                </a:lnTo>
                <a:lnTo>
                  <a:pt x="12192000"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627698"/>
            <a:ext cx="10915650" cy="5602605"/>
          </a:xfrm>
          <a:prstGeom prst="rect">
            <a:avLst/>
          </a:prstGeom>
          <a:noFill/>
          <a:ln w="44450" cap="sq"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CADA69-0940-4A42-9B33-032D0A6199D8}"/>
              </a:ext>
            </a:extLst>
          </p:cNvPr>
          <p:cNvSpPr txBox="1"/>
          <p:nvPr/>
        </p:nvSpPr>
        <p:spPr>
          <a:xfrm>
            <a:off x="825975" y="1630515"/>
            <a:ext cx="8353441" cy="646331"/>
          </a:xfrm>
          <a:prstGeom prst="rect">
            <a:avLst/>
          </a:prstGeom>
          <a:noFill/>
        </p:spPr>
        <p:txBody>
          <a:bodyPr wrap="none" rtlCol="0">
            <a:spAutoFit/>
          </a:bodyPr>
          <a:lstStyle/>
          <a:p>
            <a:r>
              <a:rPr lang="en-US" sz="3600" dirty="0">
                <a:solidFill>
                  <a:srgbClr val="FFFF00"/>
                </a:solidFill>
              </a:rPr>
              <a:t>2 Timothy 4:5-22 </a:t>
            </a:r>
            <a:r>
              <a:rPr lang="en-US" sz="3600" dirty="0">
                <a:solidFill>
                  <a:schemeClr val="bg1"/>
                </a:solidFill>
              </a:rPr>
              <a:t>(English Standard Version)</a:t>
            </a:r>
            <a:endParaRPr lang="en-US" dirty="0">
              <a:solidFill>
                <a:schemeClr val="bg1"/>
              </a:solidFill>
            </a:endParaRPr>
          </a:p>
        </p:txBody>
      </p:sp>
      <p:sp>
        <p:nvSpPr>
          <p:cNvPr id="11" name="TextBox 10">
            <a:extLst>
              <a:ext uri="{FF2B5EF4-FFF2-40B4-BE49-F238E27FC236}">
                <a16:creationId xmlns:a16="http://schemas.microsoft.com/office/drawing/2014/main" id="{6B7274AC-F79C-4883-9A8C-CEF0A3D79684}"/>
              </a:ext>
            </a:extLst>
          </p:cNvPr>
          <p:cNvSpPr txBox="1"/>
          <p:nvPr/>
        </p:nvSpPr>
        <p:spPr>
          <a:xfrm>
            <a:off x="1027611" y="2276846"/>
            <a:ext cx="9901646" cy="3539430"/>
          </a:xfrm>
          <a:prstGeom prst="rect">
            <a:avLst/>
          </a:prstGeom>
          <a:noFill/>
        </p:spPr>
        <p:txBody>
          <a:bodyPr wrap="square" rtlCol="0">
            <a:spAutoFit/>
          </a:bodyPr>
          <a:lstStyle/>
          <a:p>
            <a:r>
              <a:rPr lang="en-US" sz="2800" dirty="0">
                <a:solidFill>
                  <a:srgbClr val="FFFF00"/>
                </a:solidFill>
              </a:rPr>
              <a:t>16</a:t>
            </a:r>
            <a:r>
              <a:rPr lang="en-US" sz="2800" dirty="0">
                <a:solidFill>
                  <a:schemeClr val="bg1"/>
                </a:solidFill>
              </a:rPr>
              <a:t> At my first defense no one came to stand by me, but all deserted me. May it not be charged against them! </a:t>
            </a:r>
          </a:p>
          <a:p>
            <a:r>
              <a:rPr lang="en-US" sz="2800" dirty="0">
                <a:solidFill>
                  <a:srgbClr val="FFFF00"/>
                </a:solidFill>
              </a:rPr>
              <a:t>17</a:t>
            </a:r>
            <a:r>
              <a:rPr lang="en-US" sz="2800" dirty="0">
                <a:solidFill>
                  <a:schemeClr val="bg1"/>
                </a:solidFill>
              </a:rPr>
              <a:t> But the Lord stood by me and strengthened me, so that through me the message might be fully proclaimed and all the Gentiles might hear it. So I was rescued from the lion's mouth. </a:t>
            </a:r>
          </a:p>
          <a:p>
            <a:r>
              <a:rPr lang="en-US" sz="2800" dirty="0">
                <a:solidFill>
                  <a:srgbClr val="FFFF00"/>
                </a:solidFill>
              </a:rPr>
              <a:t>18</a:t>
            </a:r>
            <a:r>
              <a:rPr lang="en-US" sz="2800" dirty="0">
                <a:solidFill>
                  <a:schemeClr val="bg1"/>
                </a:solidFill>
              </a:rPr>
              <a:t> The Lord will rescue me from every evil deed and bring me safely into his heavenly kingdom. To him be the glory forever and ever. Amen.</a:t>
            </a:r>
          </a:p>
        </p:txBody>
      </p:sp>
    </p:spTree>
    <p:extLst>
      <p:ext uri="{BB962C8B-B14F-4D97-AF65-F5344CB8AC3E}">
        <p14:creationId xmlns:p14="http://schemas.microsoft.com/office/powerpoint/2010/main" val="186098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picture containing tennis, wall, ball, blue&#10;&#10;Description generated with very high confidence">
            <a:extLst>
              <a:ext uri="{FF2B5EF4-FFF2-40B4-BE49-F238E27FC236}">
                <a16:creationId xmlns:a16="http://schemas.microsoft.com/office/drawing/2014/main" id="{82559FAB-38E9-42B6-9923-8FF84167A2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3778" y="249624"/>
            <a:ext cx="11304443" cy="6358751"/>
          </a:xfrm>
          <a:prstGeom prst="rect">
            <a:avLst/>
          </a:prstGeom>
        </p:spPr>
      </p:pic>
      <p:sp>
        <p:nvSpPr>
          <p:cNvPr id="10" name="Freeform: Shap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3467 h 6858000"/>
              <a:gd name="connsiteX1" fmla="*/ 643467 w 12192000"/>
              <a:gd name="connsiteY1" fmla="*/ 6214533 h 6858000"/>
              <a:gd name="connsiteX2" fmla="*/ 11548533 w 12192000"/>
              <a:gd name="connsiteY2" fmla="*/ 6214533 h 6858000"/>
              <a:gd name="connsiteX3" fmla="*/ 11548533 w 12192000"/>
              <a:gd name="connsiteY3" fmla="*/ 64346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3467"/>
                </a:moveTo>
                <a:lnTo>
                  <a:pt x="643467" y="6214533"/>
                </a:lnTo>
                <a:lnTo>
                  <a:pt x="11548533" y="6214533"/>
                </a:lnTo>
                <a:lnTo>
                  <a:pt x="11548533" y="643467"/>
                </a:lnTo>
                <a:close/>
                <a:moveTo>
                  <a:pt x="0" y="0"/>
                </a:moveTo>
                <a:lnTo>
                  <a:pt x="12192000" y="0"/>
                </a:lnTo>
                <a:lnTo>
                  <a:pt x="12192000"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627698"/>
            <a:ext cx="10915650" cy="5602605"/>
          </a:xfrm>
          <a:prstGeom prst="rect">
            <a:avLst/>
          </a:prstGeom>
          <a:noFill/>
          <a:ln w="44450" cap="sq"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CADA69-0940-4A42-9B33-032D0A6199D8}"/>
              </a:ext>
            </a:extLst>
          </p:cNvPr>
          <p:cNvSpPr txBox="1"/>
          <p:nvPr/>
        </p:nvSpPr>
        <p:spPr>
          <a:xfrm>
            <a:off x="825975" y="1630515"/>
            <a:ext cx="8353441" cy="646331"/>
          </a:xfrm>
          <a:prstGeom prst="rect">
            <a:avLst/>
          </a:prstGeom>
          <a:noFill/>
        </p:spPr>
        <p:txBody>
          <a:bodyPr wrap="none" rtlCol="0">
            <a:spAutoFit/>
          </a:bodyPr>
          <a:lstStyle/>
          <a:p>
            <a:r>
              <a:rPr lang="en-US" sz="3600" dirty="0">
                <a:solidFill>
                  <a:srgbClr val="FFFF00"/>
                </a:solidFill>
              </a:rPr>
              <a:t>2 Timothy 4:5-22 </a:t>
            </a:r>
            <a:r>
              <a:rPr lang="en-US" sz="3600" dirty="0">
                <a:solidFill>
                  <a:schemeClr val="bg1"/>
                </a:solidFill>
              </a:rPr>
              <a:t>(English Standard Version)</a:t>
            </a:r>
            <a:endParaRPr lang="en-US" dirty="0">
              <a:solidFill>
                <a:schemeClr val="bg1"/>
              </a:solidFill>
            </a:endParaRPr>
          </a:p>
        </p:txBody>
      </p:sp>
      <p:sp>
        <p:nvSpPr>
          <p:cNvPr id="11" name="TextBox 10">
            <a:extLst>
              <a:ext uri="{FF2B5EF4-FFF2-40B4-BE49-F238E27FC236}">
                <a16:creationId xmlns:a16="http://schemas.microsoft.com/office/drawing/2014/main" id="{6B7274AC-F79C-4883-9A8C-CEF0A3D79684}"/>
              </a:ext>
            </a:extLst>
          </p:cNvPr>
          <p:cNvSpPr txBox="1"/>
          <p:nvPr/>
        </p:nvSpPr>
        <p:spPr>
          <a:xfrm>
            <a:off x="1027611" y="2276846"/>
            <a:ext cx="9901646" cy="2677656"/>
          </a:xfrm>
          <a:prstGeom prst="rect">
            <a:avLst/>
          </a:prstGeom>
          <a:noFill/>
        </p:spPr>
        <p:txBody>
          <a:bodyPr wrap="square" rtlCol="0">
            <a:spAutoFit/>
          </a:bodyPr>
          <a:lstStyle/>
          <a:p>
            <a:r>
              <a:rPr lang="en-US" sz="2800" dirty="0">
                <a:solidFill>
                  <a:srgbClr val="FFFF00"/>
                </a:solidFill>
              </a:rPr>
              <a:t>19</a:t>
            </a:r>
            <a:r>
              <a:rPr lang="en-US" sz="2800" dirty="0">
                <a:solidFill>
                  <a:schemeClr val="bg1"/>
                </a:solidFill>
              </a:rPr>
              <a:t> Greet Prisca and Aquila, and the household of </a:t>
            </a:r>
            <a:r>
              <a:rPr lang="en-US" sz="2800" dirty="0" err="1">
                <a:solidFill>
                  <a:schemeClr val="bg1"/>
                </a:solidFill>
              </a:rPr>
              <a:t>Onesiphorus</a:t>
            </a:r>
            <a:r>
              <a:rPr lang="en-US" sz="2800" dirty="0">
                <a:solidFill>
                  <a:schemeClr val="bg1"/>
                </a:solidFill>
              </a:rPr>
              <a:t>. </a:t>
            </a:r>
          </a:p>
          <a:p>
            <a:r>
              <a:rPr lang="en-US" sz="2800" dirty="0">
                <a:solidFill>
                  <a:srgbClr val="FFFF00"/>
                </a:solidFill>
              </a:rPr>
              <a:t>20</a:t>
            </a:r>
            <a:r>
              <a:rPr lang="en-US" sz="2800" dirty="0">
                <a:solidFill>
                  <a:schemeClr val="bg1"/>
                </a:solidFill>
              </a:rPr>
              <a:t> Erastus remained at Corinth, and I left </a:t>
            </a:r>
            <a:r>
              <a:rPr lang="en-US" sz="2800" dirty="0" err="1">
                <a:solidFill>
                  <a:schemeClr val="bg1"/>
                </a:solidFill>
              </a:rPr>
              <a:t>Trophimus</a:t>
            </a:r>
            <a:r>
              <a:rPr lang="en-US" sz="2800" dirty="0">
                <a:solidFill>
                  <a:schemeClr val="bg1"/>
                </a:solidFill>
              </a:rPr>
              <a:t>, who was ill, at Miletus. </a:t>
            </a:r>
          </a:p>
          <a:p>
            <a:r>
              <a:rPr lang="en-US" sz="2800" dirty="0">
                <a:solidFill>
                  <a:srgbClr val="FFFF00"/>
                </a:solidFill>
              </a:rPr>
              <a:t>21</a:t>
            </a:r>
            <a:r>
              <a:rPr lang="en-US" sz="2800" dirty="0">
                <a:solidFill>
                  <a:schemeClr val="bg1"/>
                </a:solidFill>
              </a:rPr>
              <a:t> Do your best to come before winter. </a:t>
            </a:r>
            <a:r>
              <a:rPr lang="en-US" sz="2800" dirty="0" err="1">
                <a:solidFill>
                  <a:schemeClr val="bg1"/>
                </a:solidFill>
              </a:rPr>
              <a:t>Eubulus</a:t>
            </a:r>
            <a:r>
              <a:rPr lang="en-US" sz="2800" dirty="0">
                <a:solidFill>
                  <a:schemeClr val="bg1"/>
                </a:solidFill>
              </a:rPr>
              <a:t> sends greetings to you, as do </a:t>
            </a:r>
            <a:r>
              <a:rPr lang="en-US" sz="2800" dirty="0" err="1">
                <a:solidFill>
                  <a:schemeClr val="bg1"/>
                </a:solidFill>
              </a:rPr>
              <a:t>Pudens</a:t>
            </a:r>
            <a:r>
              <a:rPr lang="en-US" sz="2800" dirty="0">
                <a:solidFill>
                  <a:schemeClr val="bg1"/>
                </a:solidFill>
              </a:rPr>
              <a:t> and Linus and Claudia and all the brothers.</a:t>
            </a:r>
          </a:p>
          <a:p>
            <a:r>
              <a:rPr lang="en-US" sz="2800" dirty="0">
                <a:solidFill>
                  <a:srgbClr val="FFFF00"/>
                </a:solidFill>
              </a:rPr>
              <a:t>22</a:t>
            </a:r>
            <a:r>
              <a:rPr lang="en-US" sz="2800" dirty="0">
                <a:solidFill>
                  <a:schemeClr val="bg1"/>
                </a:solidFill>
              </a:rPr>
              <a:t> The Lord be with your spirit. Grace be with you.</a:t>
            </a:r>
          </a:p>
        </p:txBody>
      </p:sp>
    </p:spTree>
    <p:extLst>
      <p:ext uri="{BB962C8B-B14F-4D97-AF65-F5344CB8AC3E}">
        <p14:creationId xmlns:p14="http://schemas.microsoft.com/office/powerpoint/2010/main" val="4109420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nature&#10;&#10;Description generated with high confidence">
            <a:extLst>
              <a:ext uri="{FF2B5EF4-FFF2-40B4-BE49-F238E27FC236}">
                <a16:creationId xmlns:a16="http://schemas.microsoft.com/office/drawing/2014/main" id="{887F4AAC-5336-44B1-9170-1D21A91F6E4F}"/>
              </a:ext>
            </a:extLst>
          </p:cNvPr>
          <p:cNvPicPr>
            <a:picLocks noChangeAspect="1"/>
          </p:cNvPicPr>
          <p:nvPr/>
        </p:nvPicPr>
        <p:blipFill rotWithShape="1">
          <a:blip r:embed="rId2">
            <a:extLst>
              <a:ext uri="{28A0092B-C50C-407E-A947-70E740481C1C}">
                <a14:useLocalDpi xmlns:a14="http://schemas.microsoft.com/office/drawing/2010/main" val="0"/>
              </a:ext>
            </a:extLst>
          </a:blip>
          <a:srcRect l="2703"/>
          <a:stretch/>
        </p:blipFill>
        <p:spPr>
          <a:xfrm>
            <a:off x="1" y="10"/>
            <a:ext cx="11862435" cy="6857990"/>
          </a:xfrm>
          <a:custGeom>
            <a:avLst/>
            <a:gdLst>
              <a:gd name="connsiteX0" fmla="*/ 0 w 11862435"/>
              <a:gd name="connsiteY0" fmla="*/ 0 h 6858000"/>
              <a:gd name="connsiteX1" fmla="*/ 2537458 w 11862435"/>
              <a:gd name="connsiteY1" fmla="*/ 0 h 6858000"/>
              <a:gd name="connsiteX2" fmla="*/ 3074669 w 11862435"/>
              <a:gd name="connsiteY2" fmla="*/ 0 h 6858000"/>
              <a:gd name="connsiteX3" fmla="*/ 3784383 w 11862435"/>
              <a:gd name="connsiteY3" fmla="*/ 0 h 6858000"/>
              <a:gd name="connsiteX4" fmla="*/ 8686282 w 11862435"/>
              <a:gd name="connsiteY4" fmla="*/ 0 h 6858000"/>
              <a:gd name="connsiteX5" fmla="*/ 11862435 w 11862435"/>
              <a:gd name="connsiteY5" fmla="*/ 6857999 h 6858000"/>
              <a:gd name="connsiteX6" fmla="*/ 5896483 w 11862435"/>
              <a:gd name="connsiteY6" fmla="*/ 6857999 h 6858000"/>
              <a:gd name="connsiteX7" fmla="*/ 5896483 w 11862435"/>
              <a:gd name="connsiteY7" fmla="*/ 6858000 h 6858000"/>
              <a:gd name="connsiteX8" fmla="*/ 3074669 w 11862435"/>
              <a:gd name="connsiteY8" fmla="*/ 6858000 h 6858000"/>
              <a:gd name="connsiteX9" fmla="*/ 2537458 w 11862435"/>
              <a:gd name="connsiteY9" fmla="*/ 6858000 h 6858000"/>
              <a:gd name="connsiteX10" fmla="*/ 0 w 1186243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2435" h="6858000">
                <a:moveTo>
                  <a:pt x="0" y="0"/>
                </a:moveTo>
                <a:lnTo>
                  <a:pt x="2537458" y="0"/>
                </a:lnTo>
                <a:lnTo>
                  <a:pt x="3074669" y="0"/>
                </a:lnTo>
                <a:lnTo>
                  <a:pt x="3784383" y="0"/>
                </a:lnTo>
                <a:lnTo>
                  <a:pt x="8686282" y="0"/>
                </a:lnTo>
                <a:lnTo>
                  <a:pt x="11862435" y="6857999"/>
                </a:lnTo>
                <a:lnTo>
                  <a:pt x="5896483" y="6857999"/>
                </a:lnTo>
                <a:lnTo>
                  <a:pt x="5896483" y="6858000"/>
                </a:lnTo>
                <a:lnTo>
                  <a:pt x="3074669" y="6858000"/>
                </a:lnTo>
                <a:lnTo>
                  <a:pt x="2537458" y="6858000"/>
                </a:lnTo>
                <a:lnTo>
                  <a:pt x="0" y="6858000"/>
                </a:lnTo>
                <a:close/>
              </a:path>
            </a:pathLst>
          </a:custGeom>
        </p:spPr>
      </p:pic>
    </p:spTree>
    <p:extLst>
      <p:ext uri="{BB962C8B-B14F-4D97-AF65-F5344CB8AC3E}">
        <p14:creationId xmlns:p14="http://schemas.microsoft.com/office/powerpoint/2010/main" val="948058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picture containing tennis, wall, ball, blue&#10;&#10;Description generated with very high confidence">
            <a:extLst>
              <a:ext uri="{FF2B5EF4-FFF2-40B4-BE49-F238E27FC236}">
                <a16:creationId xmlns:a16="http://schemas.microsoft.com/office/drawing/2014/main" id="{82559FAB-38E9-42B6-9923-8FF84167A2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3777" y="249624"/>
            <a:ext cx="11304443" cy="6358751"/>
          </a:xfrm>
          <a:prstGeom prst="rect">
            <a:avLst/>
          </a:prstGeom>
        </p:spPr>
      </p:pic>
      <p:sp>
        <p:nvSpPr>
          <p:cNvPr id="10" name="Freeform: Shap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3467 h 6858000"/>
              <a:gd name="connsiteX1" fmla="*/ 643467 w 12192000"/>
              <a:gd name="connsiteY1" fmla="*/ 6214533 h 6858000"/>
              <a:gd name="connsiteX2" fmla="*/ 11548533 w 12192000"/>
              <a:gd name="connsiteY2" fmla="*/ 6214533 h 6858000"/>
              <a:gd name="connsiteX3" fmla="*/ 11548533 w 12192000"/>
              <a:gd name="connsiteY3" fmla="*/ 64346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3467"/>
                </a:moveTo>
                <a:lnTo>
                  <a:pt x="643467" y="6214533"/>
                </a:lnTo>
                <a:lnTo>
                  <a:pt x="11548533" y="6214533"/>
                </a:lnTo>
                <a:lnTo>
                  <a:pt x="11548533" y="643467"/>
                </a:lnTo>
                <a:close/>
                <a:moveTo>
                  <a:pt x="0" y="0"/>
                </a:moveTo>
                <a:lnTo>
                  <a:pt x="12192000" y="0"/>
                </a:lnTo>
                <a:lnTo>
                  <a:pt x="12192000"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627698"/>
            <a:ext cx="10915650" cy="5602605"/>
          </a:xfrm>
          <a:prstGeom prst="rect">
            <a:avLst/>
          </a:prstGeom>
          <a:noFill/>
          <a:ln w="44450" cap="sq"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building&#10;&#10;Description generated with high confidence">
            <a:extLst>
              <a:ext uri="{FF2B5EF4-FFF2-40B4-BE49-F238E27FC236}">
                <a16:creationId xmlns:a16="http://schemas.microsoft.com/office/drawing/2014/main" id="{D1DA9C38-57F0-4157-8C89-C5F1AA29A13C}"/>
              </a:ext>
            </a:extLst>
          </p:cNvPr>
          <p:cNvPicPr>
            <a:picLocks noChangeAspect="1"/>
          </p:cNvPicPr>
          <p:nvPr/>
        </p:nvPicPr>
        <p:blipFill rotWithShape="1">
          <a:blip r:embed="rId3">
            <a:extLst>
              <a:ext uri="{28A0092B-C50C-407E-A947-70E740481C1C}">
                <a14:useLocalDpi xmlns:a14="http://schemas.microsoft.com/office/drawing/2010/main" val="0"/>
              </a:ext>
            </a:extLst>
          </a:blip>
          <a:srcRect l="18473" t="32094" r="6398" b="6317"/>
          <a:stretch/>
        </p:blipFill>
        <p:spPr>
          <a:xfrm>
            <a:off x="820168" y="1672992"/>
            <a:ext cx="4302308" cy="4223657"/>
          </a:xfrm>
          <a:prstGeom prst="rect">
            <a:avLst/>
          </a:prstGeom>
          <a:ln>
            <a:noFill/>
          </a:ln>
          <a:effectLst>
            <a:softEdge rad="112500"/>
          </a:effectLst>
        </p:spPr>
      </p:pic>
      <p:pic>
        <p:nvPicPr>
          <p:cNvPr id="6" name="Picture 5">
            <a:extLst>
              <a:ext uri="{FF2B5EF4-FFF2-40B4-BE49-F238E27FC236}">
                <a16:creationId xmlns:a16="http://schemas.microsoft.com/office/drawing/2014/main" id="{14CD6A14-6B72-43FA-BA52-84391CC683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1316" y="4095124"/>
            <a:ext cx="1544165" cy="1801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06BDD0D1-6E30-437F-9956-2499828F8B81}"/>
              </a:ext>
            </a:extLst>
          </p:cNvPr>
          <p:cNvSpPr txBox="1"/>
          <p:nvPr/>
        </p:nvSpPr>
        <p:spPr>
          <a:xfrm>
            <a:off x="5917300" y="2730170"/>
            <a:ext cx="4247932" cy="1138773"/>
          </a:xfrm>
          <a:prstGeom prst="rect">
            <a:avLst/>
          </a:prstGeom>
          <a:noFill/>
        </p:spPr>
        <p:txBody>
          <a:bodyPr wrap="square" rtlCol="0">
            <a:spAutoFit/>
          </a:bodyPr>
          <a:lstStyle/>
          <a:p>
            <a:r>
              <a:rPr lang="en-US" sz="4000" dirty="0">
                <a:solidFill>
                  <a:schemeClr val="bg1"/>
                </a:solidFill>
              </a:rPr>
              <a:t>*Keep a </a:t>
            </a:r>
            <a:r>
              <a:rPr lang="en-US" sz="4000" u="sng" dirty="0">
                <a:solidFill>
                  <a:srgbClr val="FFFF00"/>
                </a:solidFill>
              </a:rPr>
              <a:t>Clear Head</a:t>
            </a:r>
            <a:endParaRPr lang="en-US" sz="4000" dirty="0">
              <a:solidFill>
                <a:schemeClr val="bg1"/>
              </a:solidFill>
            </a:endParaRPr>
          </a:p>
          <a:p>
            <a:r>
              <a:rPr lang="en-US" sz="2800" dirty="0">
                <a:solidFill>
                  <a:schemeClr val="bg1"/>
                </a:solidFill>
              </a:rPr>
              <a:t>(2 Timothy 4:5)</a:t>
            </a:r>
          </a:p>
        </p:txBody>
      </p:sp>
      <p:sp>
        <p:nvSpPr>
          <p:cNvPr id="13" name="TextBox 12">
            <a:extLst>
              <a:ext uri="{FF2B5EF4-FFF2-40B4-BE49-F238E27FC236}">
                <a16:creationId xmlns:a16="http://schemas.microsoft.com/office/drawing/2014/main" id="{C8784B47-095E-4376-ABEC-1DBEC188E200}"/>
              </a:ext>
            </a:extLst>
          </p:cNvPr>
          <p:cNvSpPr txBox="1"/>
          <p:nvPr/>
        </p:nvSpPr>
        <p:spPr>
          <a:xfrm>
            <a:off x="5471194" y="1672992"/>
            <a:ext cx="5733913" cy="830997"/>
          </a:xfrm>
          <a:prstGeom prst="rect">
            <a:avLst/>
          </a:prstGeom>
          <a:noFill/>
        </p:spPr>
        <p:txBody>
          <a:bodyPr wrap="square" rtlCol="0">
            <a:spAutoFit/>
          </a:bodyPr>
          <a:lstStyle/>
          <a:p>
            <a:r>
              <a:rPr lang="en-US" sz="4800" b="1" dirty="0">
                <a:solidFill>
                  <a:schemeClr val="bg1"/>
                </a:solidFill>
                <a:effectLst>
                  <a:outerShdw blurRad="38100" dist="38100" dir="2700000" algn="tl">
                    <a:srgbClr val="000000">
                      <a:alpha val="43137"/>
                    </a:srgbClr>
                  </a:outerShdw>
                </a:effectLst>
              </a:rPr>
              <a:t>How to Finish Strong</a:t>
            </a:r>
          </a:p>
        </p:txBody>
      </p:sp>
    </p:spTree>
    <p:extLst>
      <p:ext uri="{BB962C8B-B14F-4D97-AF65-F5344CB8AC3E}">
        <p14:creationId xmlns:p14="http://schemas.microsoft.com/office/powerpoint/2010/main" val="78985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1126</TotalTime>
  <Words>519</Words>
  <Application>Microsoft Office PowerPoint</Application>
  <PresentationFormat>Widescreen</PresentationFormat>
  <Paragraphs>35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87</cp:revision>
  <cp:lastPrinted>2017-09-24T13:03:33Z</cp:lastPrinted>
  <dcterms:created xsi:type="dcterms:W3CDTF">2017-07-09T10:25:06Z</dcterms:created>
  <dcterms:modified xsi:type="dcterms:W3CDTF">2017-09-24T13:08:00Z</dcterms:modified>
</cp:coreProperties>
</file>