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390" r:id="rId2"/>
    <p:sldId id="391" r:id="rId3"/>
    <p:sldId id="256" r:id="rId4"/>
    <p:sldId id="395" r:id="rId5"/>
    <p:sldId id="396" r:id="rId6"/>
    <p:sldId id="397" r:id="rId7"/>
    <p:sldId id="408" r:id="rId8"/>
    <p:sldId id="406" r:id="rId9"/>
    <p:sldId id="407" r:id="rId10"/>
    <p:sldId id="405" r:id="rId11"/>
    <p:sldId id="409" r:id="rId12"/>
    <p:sldId id="410" r:id="rId13"/>
    <p:sldId id="411" r:id="rId14"/>
    <p:sldId id="412" r:id="rId15"/>
    <p:sldId id="39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B66"/>
    <a:srgbClr val="FF1111"/>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42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6/4/2017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30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5" name="TextBox 4"/>
          <p:cNvSpPr txBox="1"/>
          <p:nvPr/>
        </p:nvSpPr>
        <p:spPr>
          <a:xfrm>
            <a:off x="1550476" y="3464168"/>
            <a:ext cx="6719359" cy="1200329"/>
          </a:xfrm>
          <a:prstGeom prst="rect">
            <a:avLst/>
          </a:prstGeom>
          <a:noFill/>
        </p:spPr>
        <p:txBody>
          <a:bodyPr wrap="square" rtlCol="0">
            <a:spAutoFit/>
          </a:bodyPr>
          <a:lstStyle/>
          <a:p>
            <a:r>
              <a:rPr lang="en-US" sz="7200" b="1" dirty="0">
                <a:solidFill>
                  <a:schemeClr val="tx1">
                    <a:lumMod val="85000"/>
                    <a:lumOff val="15000"/>
                  </a:schemeClr>
                </a:solidFill>
                <a:effectLst>
                  <a:outerShdw blurRad="50800" dist="38100" dir="10800000" algn="r" rotWithShape="0">
                    <a:prstClr val="black">
                      <a:alpha val="40000"/>
                    </a:prstClr>
                  </a:outerShdw>
                </a:effectLst>
              </a:rPr>
              <a:t>Is it plugged in?</a:t>
            </a:r>
          </a:p>
        </p:txBody>
      </p:sp>
      <p:pic>
        <p:nvPicPr>
          <p:cNvPr id="3" name="Picture 2" descr="A picture containing indoor, wall, electronics, sitting&#10;&#10;Description generated with very high confidence">
            <a:extLst>
              <a:ext uri="{FF2B5EF4-FFF2-40B4-BE49-F238E27FC236}">
                <a16:creationId xmlns:a16="http://schemas.microsoft.com/office/drawing/2014/main" id="{C5ABAE3C-6745-4BE8-8E1E-3E8577823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1134" y="675249"/>
            <a:ext cx="3866857" cy="5155809"/>
          </a:xfrm>
          <a:prstGeom prst="rect">
            <a:avLst/>
          </a:prstGeom>
        </p:spPr>
      </p:pic>
      <p:sp>
        <p:nvSpPr>
          <p:cNvPr id="8" name="Rectangle 7">
            <a:extLst>
              <a:ext uri="{FF2B5EF4-FFF2-40B4-BE49-F238E27FC236}">
                <a16:creationId xmlns:a16="http://schemas.microsoft.com/office/drawing/2014/main" id="{CB7A21EA-81F3-47DD-A89B-CEE6EB8DAAAA}"/>
              </a:ext>
            </a:extLst>
          </p:cNvPr>
          <p:cNvSpPr/>
          <p:nvPr/>
        </p:nvSpPr>
        <p:spPr>
          <a:xfrm rot="19183509">
            <a:off x="-4494826" y="1269787"/>
            <a:ext cx="12192001" cy="139659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F647AA-D918-4BEF-AA52-F82401DEE439}"/>
              </a:ext>
            </a:extLst>
          </p:cNvPr>
          <p:cNvSpPr txBox="1"/>
          <p:nvPr/>
        </p:nvSpPr>
        <p:spPr>
          <a:xfrm rot="19131043">
            <a:off x="-3218804" y="1049965"/>
            <a:ext cx="10131418" cy="1446550"/>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Questions About</a:t>
            </a:r>
          </a:p>
          <a:p>
            <a:pPr algn="ctr"/>
            <a:r>
              <a:rPr lang="en-US" sz="4400" b="1" dirty="0">
                <a:solidFill>
                  <a:srgbClr val="902121"/>
                </a:solidFill>
                <a:effectLst>
                  <a:outerShdw blurRad="50800" dist="38100" dir="10800000" algn="r" rotWithShape="0">
                    <a:prstClr val="black">
                      <a:alpha val="40000"/>
                    </a:prstClr>
                  </a:outerShdw>
                </a:effectLst>
              </a:rPr>
              <a:t>The Holy Spirit</a:t>
            </a:r>
            <a:endParaRPr lang="en-US" sz="7200" b="1" dirty="0">
              <a:solidFill>
                <a:srgbClr val="902121"/>
              </a:solidFill>
              <a:effectLst>
                <a:outerShdw blurRad="50800" dist="38100" dir="10800000" algn="r" rotWithShape="0">
                  <a:prstClr val="black">
                    <a:alpha val="40000"/>
                  </a:prstClr>
                </a:outerShdw>
              </a:effectLst>
            </a:endParaRPr>
          </a:p>
        </p:txBody>
      </p:sp>
      <p:sp>
        <p:nvSpPr>
          <p:cNvPr id="10" name="TextBox 9">
            <a:extLst>
              <a:ext uri="{FF2B5EF4-FFF2-40B4-BE49-F238E27FC236}">
                <a16:creationId xmlns:a16="http://schemas.microsoft.com/office/drawing/2014/main" id="{FF658F88-A0FB-4052-B5FD-596A21E9694B}"/>
              </a:ext>
            </a:extLst>
          </p:cNvPr>
          <p:cNvSpPr txBox="1"/>
          <p:nvPr/>
        </p:nvSpPr>
        <p:spPr>
          <a:xfrm>
            <a:off x="998806" y="4425775"/>
            <a:ext cx="7223253" cy="1200329"/>
          </a:xfrm>
          <a:prstGeom prst="rect">
            <a:avLst/>
          </a:prstGeom>
          <a:noFill/>
        </p:spPr>
        <p:txBody>
          <a:bodyPr wrap="square" rtlCol="0">
            <a:spAutoFit/>
          </a:bodyPr>
          <a:lstStyle/>
          <a:p>
            <a:r>
              <a:rPr lang="en-US" sz="7200" b="1" dirty="0">
                <a:solidFill>
                  <a:schemeClr val="bg1"/>
                </a:solidFill>
                <a:effectLst>
                  <a:outerShdw blurRad="50800" dist="38100" dir="10800000" algn="r" rotWithShape="0">
                    <a:prstClr val="black">
                      <a:alpha val="40000"/>
                    </a:prstClr>
                  </a:outerShdw>
                </a:effectLst>
              </a:rPr>
              <a:t>Is it switched on?</a:t>
            </a:r>
          </a:p>
        </p:txBody>
      </p:sp>
    </p:spTree>
    <p:extLst>
      <p:ext uri="{BB962C8B-B14F-4D97-AF65-F5344CB8AC3E}">
        <p14:creationId xmlns:p14="http://schemas.microsoft.com/office/powerpoint/2010/main" val="213427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725652" y="1440703"/>
            <a:ext cx="12192001" cy="139659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237348" y="1047015"/>
            <a:ext cx="10131418" cy="1446550"/>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Questions About</a:t>
            </a:r>
          </a:p>
          <a:p>
            <a:pPr algn="ctr"/>
            <a:r>
              <a:rPr lang="en-US" sz="4400" b="1" dirty="0">
                <a:solidFill>
                  <a:srgbClr val="902121"/>
                </a:solidFill>
                <a:effectLst>
                  <a:outerShdw blurRad="50800" dist="38100" dir="10800000" algn="r" rotWithShape="0">
                    <a:prstClr val="black">
                      <a:alpha val="40000"/>
                    </a:prstClr>
                  </a:outerShdw>
                </a:effectLst>
              </a:rPr>
              <a:t>The Holy Spirit</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740596" y="1923138"/>
            <a:ext cx="9081247" cy="1754326"/>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Q: </a:t>
            </a:r>
            <a:r>
              <a:rPr lang="en-US" sz="5400" b="1" dirty="0">
                <a:solidFill>
                  <a:schemeClr val="bg1"/>
                </a:solidFill>
                <a:effectLst>
                  <a:outerShdw blurRad="50800" dist="38100" dir="10800000" algn="r" rotWithShape="0">
                    <a:prstClr val="black">
                      <a:alpha val="40000"/>
                    </a:prstClr>
                  </a:outerShdw>
                </a:effectLst>
              </a:rPr>
              <a:t>If God’s Spirit is in Me, Why Don’t I Feel Close to God?</a:t>
            </a:r>
            <a:endParaRPr lang="en-US" sz="5400" b="1" u="sng" dirty="0">
              <a:solidFill>
                <a:schemeClr val="bg1"/>
              </a:solidFill>
              <a:effectLst>
                <a:outerShdw blurRad="50800" dist="38100" dir="10800000" algn="r" rotWithShape="0">
                  <a:prstClr val="black">
                    <a:alpha val="40000"/>
                  </a:prstClr>
                </a:outerShdw>
              </a:effectLst>
            </a:endParaRPr>
          </a:p>
        </p:txBody>
      </p:sp>
      <p:sp>
        <p:nvSpPr>
          <p:cNvPr id="8" name="TextBox 7">
            <a:extLst>
              <a:ext uri="{FF2B5EF4-FFF2-40B4-BE49-F238E27FC236}">
                <a16:creationId xmlns:a16="http://schemas.microsoft.com/office/drawing/2014/main" id="{0E2F1B39-8411-45C3-96B2-E5DB35B4E6F4}"/>
              </a:ext>
            </a:extLst>
          </p:cNvPr>
          <p:cNvSpPr txBox="1"/>
          <p:nvPr/>
        </p:nvSpPr>
        <p:spPr>
          <a:xfrm>
            <a:off x="948148" y="3737769"/>
            <a:ext cx="10341223" cy="923330"/>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A1: </a:t>
            </a:r>
            <a:r>
              <a:rPr lang="en-US" sz="5400" b="1" dirty="0">
                <a:solidFill>
                  <a:schemeClr val="bg1"/>
                </a:solidFill>
                <a:effectLst>
                  <a:outerShdw blurRad="50800" dist="38100" dir="10800000" algn="r" rotWithShape="0">
                    <a:prstClr val="black">
                      <a:alpha val="40000"/>
                    </a:prstClr>
                  </a:outerShdw>
                </a:effectLst>
              </a:rPr>
              <a:t>I Might be </a:t>
            </a:r>
            <a:r>
              <a:rPr lang="en-US" sz="5400" b="1" u="sng" dirty="0">
                <a:solidFill>
                  <a:schemeClr val="bg1"/>
                </a:solidFill>
                <a:effectLst>
                  <a:outerShdw blurRad="50800" dist="38100" dir="10800000" algn="r" rotWithShape="0">
                    <a:prstClr val="black">
                      <a:alpha val="40000"/>
                    </a:prstClr>
                  </a:outerShdw>
                </a:effectLst>
              </a:rPr>
              <a:t>Quenching the Spirit</a:t>
            </a:r>
          </a:p>
        </p:txBody>
      </p:sp>
      <p:sp>
        <p:nvSpPr>
          <p:cNvPr id="9" name="TextBox 8">
            <a:extLst>
              <a:ext uri="{FF2B5EF4-FFF2-40B4-BE49-F238E27FC236}">
                <a16:creationId xmlns:a16="http://schemas.microsoft.com/office/drawing/2014/main" id="{F0D951B7-0C56-4E89-BE36-E2012D102888}"/>
              </a:ext>
            </a:extLst>
          </p:cNvPr>
          <p:cNvSpPr txBox="1"/>
          <p:nvPr/>
        </p:nvSpPr>
        <p:spPr>
          <a:xfrm>
            <a:off x="3335447" y="4690196"/>
            <a:ext cx="9081247" cy="769441"/>
          </a:xfrm>
          <a:prstGeom prst="rect">
            <a:avLst/>
          </a:prstGeom>
          <a:noFill/>
        </p:spPr>
        <p:txBody>
          <a:bodyPr wrap="square" rtlCol="0">
            <a:spAutoFit/>
          </a:bodyPr>
          <a:lstStyle/>
          <a:p>
            <a:r>
              <a:rPr lang="en-US" sz="4400" b="1" dirty="0">
                <a:solidFill>
                  <a:srgbClr val="00B0F0"/>
                </a:solidFill>
                <a:effectLst>
                  <a:outerShdw blurRad="50800" dist="38100" dir="10800000" algn="r" rotWithShape="0">
                    <a:prstClr val="black">
                      <a:alpha val="40000"/>
                    </a:prstClr>
                  </a:outerShdw>
                </a:effectLst>
              </a:rPr>
              <a:t>(1 Thessalonians 5:19)</a:t>
            </a:r>
            <a:endParaRPr lang="en-US" sz="4400" b="1" u="sng" dirty="0">
              <a:solidFill>
                <a:srgbClr val="00B0F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138566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725652" y="1440703"/>
            <a:ext cx="12192001" cy="139659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237348" y="1047015"/>
            <a:ext cx="10131418" cy="1446550"/>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Questions About</a:t>
            </a:r>
          </a:p>
          <a:p>
            <a:pPr algn="ctr"/>
            <a:r>
              <a:rPr lang="en-US" sz="4400" b="1" dirty="0">
                <a:solidFill>
                  <a:srgbClr val="902121"/>
                </a:solidFill>
                <a:effectLst>
                  <a:outerShdw blurRad="50800" dist="38100" dir="10800000" algn="r" rotWithShape="0">
                    <a:prstClr val="black">
                      <a:alpha val="40000"/>
                    </a:prstClr>
                  </a:outerShdw>
                </a:effectLst>
              </a:rPr>
              <a:t>The Holy Spirit</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740596" y="1923138"/>
            <a:ext cx="9081247" cy="1754326"/>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Q: </a:t>
            </a:r>
            <a:r>
              <a:rPr lang="en-US" sz="5400" b="1" dirty="0">
                <a:solidFill>
                  <a:schemeClr val="bg1"/>
                </a:solidFill>
                <a:effectLst>
                  <a:outerShdw blurRad="50800" dist="38100" dir="10800000" algn="r" rotWithShape="0">
                    <a:prstClr val="black">
                      <a:alpha val="40000"/>
                    </a:prstClr>
                  </a:outerShdw>
                </a:effectLst>
              </a:rPr>
              <a:t>If God’s Spirit is in Me, Why Don’t I Feel Close to God?</a:t>
            </a:r>
            <a:endParaRPr lang="en-US" sz="5400" b="1" u="sng" dirty="0">
              <a:solidFill>
                <a:schemeClr val="bg1"/>
              </a:solidFill>
              <a:effectLst>
                <a:outerShdw blurRad="50800" dist="38100" dir="10800000" algn="r" rotWithShape="0">
                  <a:prstClr val="black">
                    <a:alpha val="40000"/>
                  </a:prstClr>
                </a:outerShdw>
              </a:effectLst>
            </a:endParaRPr>
          </a:p>
        </p:txBody>
      </p:sp>
      <p:sp>
        <p:nvSpPr>
          <p:cNvPr id="8" name="TextBox 7">
            <a:extLst>
              <a:ext uri="{FF2B5EF4-FFF2-40B4-BE49-F238E27FC236}">
                <a16:creationId xmlns:a16="http://schemas.microsoft.com/office/drawing/2014/main" id="{0E2F1B39-8411-45C3-96B2-E5DB35B4E6F4}"/>
              </a:ext>
            </a:extLst>
          </p:cNvPr>
          <p:cNvSpPr txBox="1"/>
          <p:nvPr/>
        </p:nvSpPr>
        <p:spPr>
          <a:xfrm>
            <a:off x="948148" y="3737769"/>
            <a:ext cx="10341223" cy="923330"/>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A2: </a:t>
            </a:r>
            <a:r>
              <a:rPr lang="en-US" sz="5400" b="1" dirty="0">
                <a:solidFill>
                  <a:schemeClr val="bg1"/>
                </a:solidFill>
                <a:effectLst>
                  <a:outerShdw blurRad="50800" dist="38100" dir="10800000" algn="r" rotWithShape="0">
                    <a:prstClr val="black">
                      <a:alpha val="40000"/>
                    </a:prstClr>
                  </a:outerShdw>
                </a:effectLst>
              </a:rPr>
              <a:t>I Might be </a:t>
            </a:r>
            <a:r>
              <a:rPr lang="en-US" sz="5400" b="1" u="sng" dirty="0">
                <a:solidFill>
                  <a:schemeClr val="bg1"/>
                </a:solidFill>
                <a:effectLst>
                  <a:outerShdw blurRad="50800" dist="38100" dir="10800000" algn="r" rotWithShape="0">
                    <a:prstClr val="black">
                      <a:alpha val="40000"/>
                    </a:prstClr>
                  </a:outerShdw>
                </a:effectLst>
              </a:rPr>
              <a:t>Grieving the Spirit</a:t>
            </a:r>
          </a:p>
        </p:txBody>
      </p:sp>
      <p:sp>
        <p:nvSpPr>
          <p:cNvPr id="9" name="TextBox 8">
            <a:extLst>
              <a:ext uri="{FF2B5EF4-FFF2-40B4-BE49-F238E27FC236}">
                <a16:creationId xmlns:a16="http://schemas.microsoft.com/office/drawing/2014/main" id="{F0D951B7-0C56-4E89-BE36-E2012D102888}"/>
              </a:ext>
            </a:extLst>
          </p:cNvPr>
          <p:cNvSpPr txBox="1"/>
          <p:nvPr/>
        </p:nvSpPr>
        <p:spPr>
          <a:xfrm>
            <a:off x="3335447" y="4690196"/>
            <a:ext cx="9081247" cy="769441"/>
          </a:xfrm>
          <a:prstGeom prst="rect">
            <a:avLst/>
          </a:prstGeom>
          <a:noFill/>
        </p:spPr>
        <p:txBody>
          <a:bodyPr wrap="square" rtlCol="0">
            <a:spAutoFit/>
          </a:bodyPr>
          <a:lstStyle/>
          <a:p>
            <a:r>
              <a:rPr lang="en-US" sz="4400" b="1" dirty="0">
                <a:solidFill>
                  <a:srgbClr val="00B0F0"/>
                </a:solidFill>
                <a:effectLst>
                  <a:outerShdw blurRad="50800" dist="38100" dir="10800000" algn="r" rotWithShape="0">
                    <a:prstClr val="black">
                      <a:alpha val="40000"/>
                    </a:prstClr>
                  </a:outerShdw>
                </a:effectLst>
              </a:rPr>
              <a:t>(Ephesians 4:30)</a:t>
            </a:r>
            <a:endParaRPr lang="en-US" sz="4400" b="1" u="sng" dirty="0">
              <a:solidFill>
                <a:srgbClr val="00B0F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22248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725652" y="1440703"/>
            <a:ext cx="12192001" cy="139659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237348" y="1047015"/>
            <a:ext cx="10131418" cy="1446550"/>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Questions About</a:t>
            </a:r>
          </a:p>
          <a:p>
            <a:pPr algn="ctr"/>
            <a:r>
              <a:rPr lang="en-US" sz="4400" b="1" dirty="0">
                <a:solidFill>
                  <a:srgbClr val="902121"/>
                </a:solidFill>
                <a:effectLst>
                  <a:outerShdw blurRad="50800" dist="38100" dir="10800000" algn="r" rotWithShape="0">
                    <a:prstClr val="black">
                      <a:alpha val="40000"/>
                    </a:prstClr>
                  </a:outerShdw>
                </a:effectLst>
              </a:rPr>
              <a:t>The Holy Spirit</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740596" y="1923138"/>
            <a:ext cx="9081247" cy="1754326"/>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Q: </a:t>
            </a:r>
            <a:r>
              <a:rPr lang="en-US" sz="5400" b="1" dirty="0">
                <a:solidFill>
                  <a:schemeClr val="bg1"/>
                </a:solidFill>
                <a:effectLst>
                  <a:outerShdw blurRad="50800" dist="38100" dir="10800000" algn="r" rotWithShape="0">
                    <a:prstClr val="black">
                      <a:alpha val="40000"/>
                    </a:prstClr>
                  </a:outerShdw>
                </a:effectLst>
              </a:rPr>
              <a:t>If God’s Spirit is in Me, Why Don’t I Feel Close to God?</a:t>
            </a:r>
            <a:endParaRPr lang="en-US" sz="5400" b="1" u="sng" dirty="0">
              <a:solidFill>
                <a:schemeClr val="bg1"/>
              </a:solidFill>
              <a:effectLst>
                <a:outerShdw blurRad="50800" dist="38100" dir="10800000" algn="r" rotWithShape="0">
                  <a:prstClr val="black">
                    <a:alpha val="40000"/>
                  </a:prstClr>
                </a:outerShdw>
              </a:effectLst>
            </a:endParaRPr>
          </a:p>
        </p:txBody>
      </p:sp>
      <p:sp>
        <p:nvSpPr>
          <p:cNvPr id="8" name="TextBox 7">
            <a:extLst>
              <a:ext uri="{FF2B5EF4-FFF2-40B4-BE49-F238E27FC236}">
                <a16:creationId xmlns:a16="http://schemas.microsoft.com/office/drawing/2014/main" id="{0E2F1B39-8411-45C3-96B2-E5DB35B4E6F4}"/>
              </a:ext>
            </a:extLst>
          </p:cNvPr>
          <p:cNvSpPr txBox="1"/>
          <p:nvPr/>
        </p:nvSpPr>
        <p:spPr>
          <a:xfrm>
            <a:off x="600635" y="3838736"/>
            <a:ext cx="11591365" cy="923330"/>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A3: </a:t>
            </a:r>
            <a:r>
              <a:rPr lang="en-US" sz="5400" b="1" dirty="0">
                <a:solidFill>
                  <a:schemeClr val="bg1"/>
                </a:solidFill>
                <a:effectLst>
                  <a:outerShdw blurRad="50800" dist="38100" dir="10800000" algn="r" rotWithShape="0">
                    <a:prstClr val="black">
                      <a:alpha val="40000"/>
                    </a:prstClr>
                  </a:outerShdw>
                </a:effectLst>
              </a:rPr>
              <a:t>I Might Not Be </a:t>
            </a:r>
            <a:r>
              <a:rPr lang="en-US" sz="5400" b="1" u="sng" dirty="0">
                <a:solidFill>
                  <a:schemeClr val="bg1"/>
                </a:solidFill>
                <a:effectLst>
                  <a:outerShdw blurRad="50800" dist="38100" dir="10800000" algn="r" rotWithShape="0">
                    <a:prstClr val="black">
                      <a:alpha val="40000"/>
                    </a:prstClr>
                  </a:outerShdw>
                </a:effectLst>
              </a:rPr>
              <a:t>Filled with the Spirit</a:t>
            </a:r>
          </a:p>
        </p:txBody>
      </p:sp>
      <p:sp>
        <p:nvSpPr>
          <p:cNvPr id="9" name="TextBox 8">
            <a:extLst>
              <a:ext uri="{FF2B5EF4-FFF2-40B4-BE49-F238E27FC236}">
                <a16:creationId xmlns:a16="http://schemas.microsoft.com/office/drawing/2014/main" id="{F0D951B7-0C56-4E89-BE36-E2012D102888}"/>
              </a:ext>
            </a:extLst>
          </p:cNvPr>
          <p:cNvSpPr txBox="1"/>
          <p:nvPr/>
        </p:nvSpPr>
        <p:spPr>
          <a:xfrm>
            <a:off x="3335447" y="4690196"/>
            <a:ext cx="9081247" cy="769441"/>
          </a:xfrm>
          <a:prstGeom prst="rect">
            <a:avLst/>
          </a:prstGeom>
          <a:noFill/>
        </p:spPr>
        <p:txBody>
          <a:bodyPr wrap="square" rtlCol="0">
            <a:spAutoFit/>
          </a:bodyPr>
          <a:lstStyle/>
          <a:p>
            <a:r>
              <a:rPr lang="en-US" sz="4400" b="1" dirty="0">
                <a:solidFill>
                  <a:srgbClr val="00B0F0"/>
                </a:solidFill>
                <a:effectLst>
                  <a:outerShdw blurRad="50800" dist="38100" dir="10800000" algn="r" rotWithShape="0">
                    <a:prstClr val="black">
                      <a:alpha val="40000"/>
                    </a:prstClr>
                  </a:outerShdw>
                </a:effectLst>
              </a:rPr>
              <a:t>(Ephesians 5:18; Luke 11:13)</a:t>
            </a:r>
            <a:endParaRPr lang="en-US" sz="4400" b="1" u="sng" dirty="0">
              <a:solidFill>
                <a:srgbClr val="00B0F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55821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725652" y="1440703"/>
            <a:ext cx="12192001" cy="139659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237348" y="1047015"/>
            <a:ext cx="10131418" cy="1446550"/>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Questions About</a:t>
            </a:r>
          </a:p>
          <a:p>
            <a:pPr algn="ctr"/>
            <a:r>
              <a:rPr lang="en-US" sz="4400" b="1" dirty="0">
                <a:solidFill>
                  <a:srgbClr val="902121"/>
                </a:solidFill>
                <a:effectLst>
                  <a:outerShdw blurRad="50800" dist="38100" dir="10800000" algn="r" rotWithShape="0">
                    <a:prstClr val="black">
                      <a:alpha val="40000"/>
                    </a:prstClr>
                  </a:outerShdw>
                </a:effectLst>
              </a:rPr>
              <a:t>The Holy Spirit</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740596" y="1923138"/>
            <a:ext cx="9081247" cy="1754326"/>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Q: </a:t>
            </a:r>
            <a:r>
              <a:rPr lang="en-US" sz="5400" b="1" dirty="0">
                <a:solidFill>
                  <a:schemeClr val="bg1"/>
                </a:solidFill>
                <a:effectLst>
                  <a:outerShdw blurRad="50800" dist="38100" dir="10800000" algn="r" rotWithShape="0">
                    <a:prstClr val="black">
                      <a:alpha val="40000"/>
                    </a:prstClr>
                  </a:outerShdw>
                </a:effectLst>
              </a:rPr>
              <a:t>If God’s Spirit is in Me, Why Don’t I Feel Close to God?</a:t>
            </a:r>
            <a:endParaRPr lang="en-US" sz="5400" b="1" u="sng" dirty="0">
              <a:solidFill>
                <a:schemeClr val="bg1"/>
              </a:solidFill>
              <a:effectLst>
                <a:outerShdw blurRad="50800" dist="38100" dir="10800000" algn="r" rotWithShape="0">
                  <a:prstClr val="black">
                    <a:alpha val="40000"/>
                  </a:prstClr>
                </a:outerShdw>
              </a:effectLst>
            </a:endParaRPr>
          </a:p>
        </p:txBody>
      </p:sp>
      <p:sp>
        <p:nvSpPr>
          <p:cNvPr id="8" name="TextBox 7">
            <a:extLst>
              <a:ext uri="{FF2B5EF4-FFF2-40B4-BE49-F238E27FC236}">
                <a16:creationId xmlns:a16="http://schemas.microsoft.com/office/drawing/2014/main" id="{0E2F1B39-8411-45C3-96B2-E5DB35B4E6F4}"/>
              </a:ext>
            </a:extLst>
          </p:cNvPr>
          <p:cNvSpPr txBox="1"/>
          <p:nvPr/>
        </p:nvSpPr>
        <p:spPr>
          <a:xfrm>
            <a:off x="600635" y="3838736"/>
            <a:ext cx="11591365" cy="923330"/>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A4: </a:t>
            </a:r>
            <a:r>
              <a:rPr lang="en-US" sz="5400" b="1" dirty="0">
                <a:solidFill>
                  <a:schemeClr val="bg1"/>
                </a:solidFill>
                <a:effectLst>
                  <a:outerShdw blurRad="50800" dist="38100" dir="10800000" algn="r" rotWithShape="0">
                    <a:prstClr val="black">
                      <a:alpha val="40000"/>
                    </a:prstClr>
                  </a:outerShdw>
                </a:effectLst>
              </a:rPr>
              <a:t>Continue to </a:t>
            </a:r>
            <a:r>
              <a:rPr lang="en-US" sz="5400" b="1" u="sng" dirty="0">
                <a:solidFill>
                  <a:schemeClr val="bg1"/>
                </a:solidFill>
                <a:effectLst>
                  <a:outerShdw blurRad="50800" dist="38100" dir="10800000" algn="r" rotWithShape="0">
                    <a:prstClr val="black">
                      <a:alpha val="40000"/>
                    </a:prstClr>
                  </a:outerShdw>
                </a:effectLst>
              </a:rPr>
              <a:t>Trust and Persevere</a:t>
            </a:r>
          </a:p>
        </p:txBody>
      </p:sp>
      <p:sp>
        <p:nvSpPr>
          <p:cNvPr id="9" name="TextBox 8">
            <a:extLst>
              <a:ext uri="{FF2B5EF4-FFF2-40B4-BE49-F238E27FC236}">
                <a16:creationId xmlns:a16="http://schemas.microsoft.com/office/drawing/2014/main" id="{F0D951B7-0C56-4E89-BE36-E2012D102888}"/>
              </a:ext>
            </a:extLst>
          </p:cNvPr>
          <p:cNvSpPr txBox="1"/>
          <p:nvPr/>
        </p:nvSpPr>
        <p:spPr>
          <a:xfrm>
            <a:off x="3335447" y="4690196"/>
            <a:ext cx="9081247" cy="769441"/>
          </a:xfrm>
          <a:prstGeom prst="rect">
            <a:avLst/>
          </a:prstGeom>
          <a:noFill/>
        </p:spPr>
        <p:txBody>
          <a:bodyPr wrap="square" rtlCol="0">
            <a:spAutoFit/>
          </a:bodyPr>
          <a:lstStyle/>
          <a:p>
            <a:r>
              <a:rPr lang="en-US" sz="4400" b="1" dirty="0">
                <a:solidFill>
                  <a:srgbClr val="00B0F0"/>
                </a:solidFill>
                <a:effectLst>
                  <a:outerShdw blurRad="50800" dist="38100" dir="10800000" algn="r" rotWithShape="0">
                    <a:prstClr val="black">
                      <a:alpha val="40000"/>
                    </a:prstClr>
                  </a:outerShdw>
                </a:effectLst>
              </a:rPr>
              <a:t>(Colossians 1:11)</a:t>
            </a:r>
            <a:endParaRPr lang="en-US" sz="4400" b="1" u="sng" dirty="0">
              <a:solidFill>
                <a:srgbClr val="00B0F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77964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hegoodbook.com/common/productfiles/fy1sam_hb-Download%20wor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183509">
            <a:off x="-5065711" y="2116953"/>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198476" y="1362985"/>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1 Samuel</a:t>
            </a:r>
          </a:p>
        </p:txBody>
      </p:sp>
      <p:sp>
        <p:nvSpPr>
          <p:cNvPr id="8" name="Rectangle 7"/>
          <p:cNvSpPr/>
          <p:nvPr/>
        </p:nvSpPr>
        <p:spPr>
          <a:xfrm rot="19183509">
            <a:off x="3391824" y="4130958"/>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9131043">
            <a:off x="4422115" y="4024412"/>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Chapter 16</a:t>
            </a:r>
          </a:p>
        </p:txBody>
      </p:sp>
    </p:spTree>
    <p:extLst>
      <p:ext uri="{BB962C8B-B14F-4D97-AF65-F5344CB8AC3E}">
        <p14:creationId xmlns:p14="http://schemas.microsoft.com/office/powerpoint/2010/main" val="207322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1316" y="184497"/>
            <a:ext cx="7851829" cy="1754326"/>
          </a:xfrm>
          <a:prstGeom prst="rect">
            <a:avLst/>
          </a:prstGeom>
          <a:noFill/>
        </p:spPr>
        <p:txBody>
          <a:bodyPr wrap="none" rtlCol="0">
            <a:spAutoFit/>
          </a:bodyPr>
          <a:lstStyle/>
          <a:p>
            <a:pPr algn="ctr"/>
            <a:r>
              <a:rPr lang="en-US" sz="5400" dirty="0">
                <a:solidFill>
                  <a:srgbClr val="FFFF00"/>
                </a:solidFill>
                <a:latin typeface="CantoraOne" panose="02010602040000000003" pitchFamily="2" charset="0"/>
              </a:rPr>
              <a:t>How You Can Help the</a:t>
            </a:r>
          </a:p>
          <a:p>
            <a:pPr algn="ctr"/>
            <a:r>
              <a:rPr lang="en-US" sz="5400" dirty="0">
                <a:solidFill>
                  <a:srgbClr val="FFFF00"/>
                </a:solidFill>
                <a:latin typeface="CantoraOne" panose="02010602040000000003" pitchFamily="2" charset="0"/>
              </a:rPr>
              <a:t>Missions Trip to Nicaragua</a:t>
            </a:r>
          </a:p>
        </p:txBody>
      </p:sp>
      <p:pic>
        <p:nvPicPr>
          <p:cNvPr id="6" name="Picture 5"/>
          <p:cNvPicPr>
            <a:picLocks noChangeAspect="1"/>
          </p:cNvPicPr>
          <p:nvPr/>
        </p:nvPicPr>
        <p:blipFill>
          <a:blip r:embed="rId2"/>
          <a:stretch>
            <a:fillRect/>
          </a:stretch>
        </p:blipFill>
        <p:spPr>
          <a:xfrm>
            <a:off x="0" y="2189018"/>
            <a:ext cx="12192000" cy="4668983"/>
          </a:xfrm>
          <a:prstGeom prst="rect">
            <a:avLst/>
          </a:prstGeom>
          <a:solidFill>
            <a:schemeClr val="accent1">
              <a:alpha val="83000"/>
            </a:schemeClr>
          </a:solidFill>
        </p:spPr>
      </p:pic>
      <p:sp>
        <p:nvSpPr>
          <p:cNvPr id="7" name="Rectangle 6"/>
          <p:cNvSpPr/>
          <p:nvPr/>
        </p:nvSpPr>
        <p:spPr>
          <a:xfrm>
            <a:off x="0" y="2189018"/>
            <a:ext cx="12192000" cy="4844473"/>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6381" y="3084131"/>
            <a:ext cx="8930491" cy="3416320"/>
          </a:xfrm>
          <a:prstGeom prst="rect">
            <a:avLst/>
          </a:prstGeom>
          <a:noFill/>
        </p:spPr>
        <p:txBody>
          <a:bodyPr wrap="square" rtlCol="0">
            <a:spAutoFit/>
          </a:bodyPr>
          <a:lstStyle/>
          <a:p>
            <a:r>
              <a:rPr lang="en-US" sz="3600" u="sng" dirty="0">
                <a:solidFill>
                  <a:srgbClr val="FFFF00"/>
                </a:solidFill>
                <a:latin typeface="CantoraOne" panose="02010602040000000003" pitchFamily="2" charset="0"/>
              </a:rPr>
              <a:t>THIS </a:t>
            </a:r>
            <a:r>
              <a:rPr lang="en-US" sz="3600" u="sng" dirty="0" err="1">
                <a:solidFill>
                  <a:srgbClr val="FFFF00"/>
                </a:solidFill>
                <a:latin typeface="CantoraOne" panose="02010602040000000003" pitchFamily="2" charset="0"/>
              </a:rPr>
              <a:t>WEEk</a:t>
            </a:r>
            <a:r>
              <a:rPr lang="en-US" sz="3600" u="sng" dirty="0">
                <a:solidFill>
                  <a:srgbClr val="FFFF00"/>
                </a:solidFill>
                <a:latin typeface="CantoraOne" panose="02010602040000000003" pitchFamily="2" charset="0"/>
              </a:rPr>
              <a:t> </a:t>
            </a:r>
            <a:r>
              <a:rPr lang="en-US" sz="3600" dirty="0">
                <a:solidFill>
                  <a:schemeClr val="bg1"/>
                </a:solidFill>
                <a:latin typeface="CantoraOne" panose="02010602040000000003" pitchFamily="2" charset="0"/>
              </a:rPr>
              <a:t>We Need…</a:t>
            </a:r>
          </a:p>
          <a:p>
            <a:pPr marL="914400" indent="-914400">
              <a:buAutoNum type="arabicParenR"/>
            </a:pPr>
            <a:r>
              <a:rPr lang="en-US" sz="3600" dirty="0">
                <a:solidFill>
                  <a:schemeClr val="bg1"/>
                </a:solidFill>
                <a:latin typeface="CantoraOne" panose="02010602040000000003" pitchFamily="2" charset="0"/>
              </a:rPr>
              <a:t>Gently Used Clothing</a:t>
            </a:r>
          </a:p>
          <a:p>
            <a:pPr marL="914400" indent="-914400">
              <a:buAutoNum type="arabicParenR"/>
            </a:pPr>
            <a:r>
              <a:rPr lang="en-US" sz="3600" dirty="0">
                <a:solidFill>
                  <a:schemeClr val="bg1"/>
                </a:solidFill>
                <a:latin typeface="CantoraOne" panose="02010602040000000003" pitchFamily="2" charset="0"/>
              </a:rPr>
              <a:t>6 soccer balls and air pump w/ needles</a:t>
            </a:r>
          </a:p>
          <a:p>
            <a:pPr marL="914400" indent="-914400">
              <a:buAutoNum type="arabicParenR"/>
            </a:pPr>
            <a:r>
              <a:rPr lang="en-US" sz="3600" dirty="0">
                <a:solidFill>
                  <a:schemeClr val="bg1"/>
                </a:solidFill>
                <a:latin typeface="CantoraOne" panose="02010602040000000003" pitchFamily="2" charset="0"/>
              </a:rPr>
              <a:t>$800 to cover construction costs (floor, walls, door) – Donate to the “Missions Fund”</a:t>
            </a:r>
          </a:p>
        </p:txBody>
      </p:sp>
    </p:spTree>
    <p:extLst>
      <p:ext uri="{BB962C8B-B14F-4D97-AF65-F5344CB8AC3E}">
        <p14:creationId xmlns:p14="http://schemas.microsoft.com/office/powerpoint/2010/main" val="119079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hegoodbook.com/common/productfiles/fy1sam_hb-Download%20word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183509">
            <a:off x="-5065711" y="2116953"/>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198476" y="1362985"/>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1 Samuel</a:t>
            </a:r>
          </a:p>
        </p:txBody>
      </p:sp>
      <p:sp>
        <p:nvSpPr>
          <p:cNvPr id="8" name="Rectangle 7"/>
          <p:cNvSpPr/>
          <p:nvPr/>
        </p:nvSpPr>
        <p:spPr>
          <a:xfrm rot="19183509">
            <a:off x="3391824" y="4130958"/>
            <a:ext cx="12192001" cy="122321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9131043">
            <a:off x="4422115" y="4024412"/>
            <a:ext cx="10131418" cy="1200329"/>
          </a:xfrm>
          <a:prstGeom prst="rect">
            <a:avLst/>
          </a:prstGeom>
          <a:noFill/>
        </p:spPr>
        <p:txBody>
          <a:bodyPr wrap="square" rtlCol="0">
            <a:spAutoFit/>
          </a:bodyPr>
          <a:lstStyle/>
          <a:p>
            <a:pPr algn="ctr"/>
            <a:r>
              <a:rPr lang="en-US" sz="7200" b="1" dirty="0">
                <a:solidFill>
                  <a:srgbClr val="902121"/>
                </a:solidFill>
                <a:effectLst>
                  <a:outerShdw blurRad="50800" dist="38100" dir="10800000" algn="r" rotWithShape="0">
                    <a:prstClr val="black">
                      <a:alpha val="40000"/>
                    </a:prstClr>
                  </a:outerShdw>
                </a:effectLst>
              </a:rPr>
              <a:t>Chapter 16</a:t>
            </a:r>
          </a:p>
        </p:txBody>
      </p:sp>
    </p:spTree>
    <p:extLst>
      <p:ext uri="{BB962C8B-B14F-4D97-AF65-F5344CB8AC3E}">
        <p14:creationId xmlns:p14="http://schemas.microsoft.com/office/powerpoint/2010/main" val="92767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5" y="209005"/>
            <a:ext cx="3519874" cy="523220"/>
          </a:xfrm>
          <a:prstGeom prst="rect">
            <a:avLst/>
          </a:prstGeom>
          <a:noFill/>
        </p:spPr>
        <p:txBody>
          <a:bodyPr wrap="none" rtlCol="0">
            <a:spAutoFit/>
          </a:bodyPr>
          <a:lstStyle/>
          <a:p>
            <a:r>
              <a:rPr lang="en-US" sz="2800" dirty="0">
                <a:solidFill>
                  <a:srgbClr val="FFFF00"/>
                </a:solidFill>
              </a:rPr>
              <a:t>1 Samuel 16:12-23 NLT</a:t>
            </a:r>
          </a:p>
        </p:txBody>
      </p:sp>
      <p:sp>
        <p:nvSpPr>
          <p:cNvPr id="3" name="TextBox 2"/>
          <p:cNvSpPr txBox="1"/>
          <p:nvPr/>
        </p:nvSpPr>
        <p:spPr>
          <a:xfrm>
            <a:off x="444137" y="910045"/>
            <a:ext cx="11094719" cy="4401205"/>
          </a:xfrm>
          <a:prstGeom prst="rect">
            <a:avLst/>
          </a:prstGeom>
          <a:noFill/>
        </p:spPr>
        <p:txBody>
          <a:bodyPr wrap="square" rtlCol="0">
            <a:spAutoFit/>
          </a:bodyPr>
          <a:lstStyle/>
          <a:p>
            <a:r>
              <a:rPr lang="en-US" sz="2800" dirty="0">
                <a:solidFill>
                  <a:srgbClr val="FFFF00"/>
                </a:solidFill>
              </a:rPr>
              <a:t>12</a:t>
            </a:r>
            <a:r>
              <a:rPr lang="en-US" sz="2800" dirty="0">
                <a:solidFill>
                  <a:schemeClr val="bg1"/>
                </a:solidFill>
              </a:rPr>
              <a:t> So Jesse sent for him. He was dark and handsome, with beautiful eyes.</a:t>
            </a:r>
          </a:p>
          <a:p>
            <a:r>
              <a:rPr lang="en-US" sz="2800" dirty="0">
                <a:solidFill>
                  <a:schemeClr val="bg1"/>
                </a:solidFill>
              </a:rPr>
              <a:t>And the LORD said, “This is the one; anoint him.”</a:t>
            </a:r>
          </a:p>
          <a:p>
            <a:r>
              <a:rPr lang="en-US" sz="2800" dirty="0">
                <a:solidFill>
                  <a:srgbClr val="FFFF00"/>
                </a:solidFill>
              </a:rPr>
              <a:t>13</a:t>
            </a:r>
            <a:r>
              <a:rPr lang="en-US" sz="2800" dirty="0">
                <a:solidFill>
                  <a:schemeClr val="bg1"/>
                </a:solidFill>
              </a:rPr>
              <a:t> So as David stood there among his brothers, Samuel took the flask of olive oil he had brought and anointed David with the oil. And the Spirit of the LORD came powerfully upon David from that day on. Then Samuel returned to Ramah.</a:t>
            </a:r>
          </a:p>
          <a:p>
            <a:r>
              <a:rPr lang="en-US" sz="2800" dirty="0">
                <a:solidFill>
                  <a:srgbClr val="FFFF00"/>
                </a:solidFill>
              </a:rPr>
              <a:t>14</a:t>
            </a:r>
            <a:r>
              <a:rPr lang="en-US" sz="2800" dirty="0">
                <a:solidFill>
                  <a:schemeClr val="bg1"/>
                </a:solidFill>
              </a:rPr>
              <a:t> Now the Spirit of the LORD had left Saul, and the LORD sent a tormenting spirit that filled him with depression and fear.</a:t>
            </a:r>
          </a:p>
          <a:p>
            <a:r>
              <a:rPr lang="en-US" sz="2800" dirty="0">
                <a:solidFill>
                  <a:srgbClr val="FFFF00"/>
                </a:solidFill>
              </a:rPr>
              <a:t>15</a:t>
            </a:r>
            <a:r>
              <a:rPr lang="en-US" sz="2800" dirty="0">
                <a:solidFill>
                  <a:schemeClr val="bg1"/>
                </a:solidFill>
              </a:rPr>
              <a:t> Some of Saul’s servants said to him, “A tormenting spirit from God is troubling you. </a:t>
            </a:r>
          </a:p>
        </p:txBody>
      </p:sp>
    </p:spTree>
    <p:extLst>
      <p:ext uri="{BB962C8B-B14F-4D97-AF65-F5344CB8AC3E}">
        <p14:creationId xmlns:p14="http://schemas.microsoft.com/office/powerpoint/2010/main" val="280194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5" y="209005"/>
            <a:ext cx="3519874" cy="523220"/>
          </a:xfrm>
          <a:prstGeom prst="rect">
            <a:avLst/>
          </a:prstGeom>
          <a:noFill/>
        </p:spPr>
        <p:txBody>
          <a:bodyPr wrap="none" rtlCol="0">
            <a:spAutoFit/>
          </a:bodyPr>
          <a:lstStyle/>
          <a:p>
            <a:r>
              <a:rPr lang="en-US" sz="2800" dirty="0">
                <a:solidFill>
                  <a:srgbClr val="FFFF00"/>
                </a:solidFill>
              </a:rPr>
              <a:t>1 Samuel 16:12-23 NLT</a:t>
            </a:r>
          </a:p>
        </p:txBody>
      </p:sp>
      <p:sp>
        <p:nvSpPr>
          <p:cNvPr id="3" name="TextBox 2"/>
          <p:cNvSpPr txBox="1"/>
          <p:nvPr/>
        </p:nvSpPr>
        <p:spPr>
          <a:xfrm>
            <a:off x="444137" y="910045"/>
            <a:ext cx="11094719" cy="3970318"/>
          </a:xfrm>
          <a:prstGeom prst="rect">
            <a:avLst/>
          </a:prstGeom>
          <a:noFill/>
        </p:spPr>
        <p:txBody>
          <a:bodyPr wrap="square" rtlCol="0">
            <a:spAutoFit/>
          </a:bodyPr>
          <a:lstStyle/>
          <a:p>
            <a:r>
              <a:rPr lang="en-US" sz="2800" dirty="0">
                <a:solidFill>
                  <a:srgbClr val="FFFF00"/>
                </a:solidFill>
              </a:rPr>
              <a:t>16</a:t>
            </a:r>
            <a:r>
              <a:rPr lang="en-US" sz="2800" dirty="0">
                <a:solidFill>
                  <a:schemeClr val="bg1"/>
                </a:solidFill>
              </a:rPr>
              <a:t> Let us find a good musician to play the harp whenever the tormenting spirit troubles you. He will play soothing music, and you will soon be well again.”</a:t>
            </a:r>
          </a:p>
          <a:p>
            <a:r>
              <a:rPr lang="en-US" sz="2800" dirty="0">
                <a:solidFill>
                  <a:srgbClr val="FFFF00"/>
                </a:solidFill>
              </a:rPr>
              <a:t>17</a:t>
            </a:r>
            <a:r>
              <a:rPr lang="en-US" sz="2800" dirty="0">
                <a:solidFill>
                  <a:schemeClr val="bg1"/>
                </a:solidFill>
              </a:rPr>
              <a:t> “All right,” Saul said. “Find me someone who plays well, and bring him here.”</a:t>
            </a:r>
          </a:p>
          <a:p>
            <a:r>
              <a:rPr lang="en-US" sz="2800" dirty="0">
                <a:solidFill>
                  <a:srgbClr val="FFFF00"/>
                </a:solidFill>
              </a:rPr>
              <a:t>18</a:t>
            </a:r>
            <a:r>
              <a:rPr lang="en-US" sz="2800" dirty="0">
                <a:solidFill>
                  <a:schemeClr val="bg1"/>
                </a:solidFill>
              </a:rPr>
              <a:t> One of the servants said to Saul, “One of Jesse’s sons from Bethlehem is a talented harp player. Not only that—he is a brave warrior, a man of war, and has good judgment. He is also a fine-looking young man, and the LORD is with him.”</a:t>
            </a:r>
          </a:p>
        </p:txBody>
      </p:sp>
    </p:spTree>
    <p:extLst>
      <p:ext uri="{BB962C8B-B14F-4D97-AF65-F5344CB8AC3E}">
        <p14:creationId xmlns:p14="http://schemas.microsoft.com/office/powerpoint/2010/main" val="228942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715" y="209005"/>
            <a:ext cx="3519874" cy="523220"/>
          </a:xfrm>
          <a:prstGeom prst="rect">
            <a:avLst/>
          </a:prstGeom>
          <a:noFill/>
        </p:spPr>
        <p:txBody>
          <a:bodyPr wrap="none" rtlCol="0">
            <a:spAutoFit/>
          </a:bodyPr>
          <a:lstStyle/>
          <a:p>
            <a:r>
              <a:rPr lang="en-US" sz="2800" dirty="0">
                <a:solidFill>
                  <a:srgbClr val="FFFF00"/>
                </a:solidFill>
              </a:rPr>
              <a:t>1 Samuel 16:12-23 NLT</a:t>
            </a:r>
          </a:p>
        </p:txBody>
      </p:sp>
      <p:sp>
        <p:nvSpPr>
          <p:cNvPr id="3" name="TextBox 2"/>
          <p:cNvSpPr txBox="1"/>
          <p:nvPr/>
        </p:nvSpPr>
        <p:spPr>
          <a:xfrm>
            <a:off x="444137" y="910045"/>
            <a:ext cx="11094719" cy="4832092"/>
          </a:xfrm>
          <a:prstGeom prst="rect">
            <a:avLst/>
          </a:prstGeom>
          <a:noFill/>
        </p:spPr>
        <p:txBody>
          <a:bodyPr wrap="square" rtlCol="0">
            <a:spAutoFit/>
          </a:bodyPr>
          <a:lstStyle/>
          <a:p>
            <a:r>
              <a:rPr lang="en-US" sz="2800" dirty="0">
                <a:solidFill>
                  <a:srgbClr val="FFFF00"/>
                </a:solidFill>
              </a:rPr>
              <a:t>19</a:t>
            </a:r>
            <a:r>
              <a:rPr lang="en-US" sz="2800" dirty="0">
                <a:solidFill>
                  <a:schemeClr val="bg1"/>
                </a:solidFill>
              </a:rPr>
              <a:t> So Saul sent messengers to Jesse to say, “Send me your son David, the shepherd.” </a:t>
            </a:r>
          </a:p>
          <a:p>
            <a:r>
              <a:rPr lang="en-US" sz="2800" dirty="0">
                <a:solidFill>
                  <a:srgbClr val="FFFF00"/>
                </a:solidFill>
              </a:rPr>
              <a:t>20</a:t>
            </a:r>
            <a:r>
              <a:rPr lang="en-US" sz="2800" dirty="0">
                <a:solidFill>
                  <a:schemeClr val="bg1"/>
                </a:solidFill>
              </a:rPr>
              <a:t> Jesse responded by sending David to Saul, along with a young goat, a donkey loaded with bread, and a wineskin full of wine.</a:t>
            </a:r>
          </a:p>
          <a:p>
            <a:r>
              <a:rPr lang="en-US" sz="2800" dirty="0">
                <a:solidFill>
                  <a:srgbClr val="FFFF00"/>
                </a:solidFill>
              </a:rPr>
              <a:t>21</a:t>
            </a:r>
            <a:r>
              <a:rPr lang="en-US" sz="2800" dirty="0">
                <a:solidFill>
                  <a:schemeClr val="bg1"/>
                </a:solidFill>
              </a:rPr>
              <a:t> So David went to Saul and began serving him. Saul loved David very much, and David became his armor bearer.</a:t>
            </a:r>
          </a:p>
          <a:p>
            <a:r>
              <a:rPr lang="en-US" sz="2800" dirty="0">
                <a:solidFill>
                  <a:srgbClr val="FFFF00"/>
                </a:solidFill>
              </a:rPr>
              <a:t>22</a:t>
            </a:r>
            <a:r>
              <a:rPr lang="en-US" sz="2800" dirty="0">
                <a:solidFill>
                  <a:schemeClr val="bg1"/>
                </a:solidFill>
              </a:rPr>
              <a:t> Then Saul sent word to Jesse asking, “Please let David remain in my service, for I am very pleased with him.”</a:t>
            </a:r>
          </a:p>
          <a:p>
            <a:r>
              <a:rPr lang="en-US" sz="2800" dirty="0">
                <a:solidFill>
                  <a:srgbClr val="FFFF00"/>
                </a:solidFill>
              </a:rPr>
              <a:t>23</a:t>
            </a:r>
            <a:r>
              <a:rPr lang="en-US" sz="2800" dirty="0">
                <a:solidFill>
                  <a:schemeClr val="bg1"/>
                </a:solidFill>
              </a:rPr>
              <a:t> And whenever the tormenting spirit from God troubled Saul, David would play the harp. Then Saul would feel better, and the tormenting spirit would go away.</a:t>
            </a:r>
          </a:p>
        </p:txBody>
      </p:sp>
    </p:spTree>
    <p:extLst>
      <p:ext uri="{BB962C8B-B14F-4D97-AF65-F5344CB8AC3E}">
        <p14:creationId xmlns:p14="http://schemas.microsoft.com/office/powerpoint/2010/main" val="93108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48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6" name="Rectangle 5"/>
          <p:cNvSpPr/>
          <p:nvPr/>
        </p:nvSpPr>
        <p:spPr>
          <a:xfrm rot="19183509">
            <a:off x="-4725652" y="1440703"/>
            <a:ext cx="12192001" cy="139659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9131043">
            <a:off x="-3237348" y="1047015"/>
            <a:ext cx="10131418" cy="1446550"/>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Questions About</a:t>
            </a:r>
          </a:p>
          <a:p>
            <a:pPr algn="ctr"/>
            <a:r>
              <a:rPr lang="en-US" sz="4400" b="1" dirty="0">
                <a:solidFill>
                  <a:srgbClr val="902121"/>
                </a:solidFill>
                <a:effectLst>
                  <a:outerShdw blurRad="50800" dist="38100" dir="10800000" algn="r" rotWithShape="0">
                    <a:prstClr val="black">
                      <a:alpha val="40000"/>
                    </a:prstClr>
                  </a:outerShdw>
                </a:effectLst>
              </a:rPr>
              <a:t>The Holy Spirit</a:t>
            </a:r>
            <a:endParaRPr lang="en-US" sz="7200" b="1" dirty="0">
              <a:solidFill>
                <a:srgbClr val="902121"/>
              </a:solidFill>
              <a:effectLst>
                <a:outerShdw blurRad="50800" dist="38100" dir="10800000" algn="r" rotWithShape="0">
                  <a:prstClr val="black">
                    <a:alpha val="40000"/>
                  </a:prstClr>
                </a:outerShdw>
              </a:effectLst>
            </a:endParaRPr>
          </a:p>
        </p:txBody>
      </p:sp>
      <p:sp>
        <p:nvSpPr>
          <p:cNvPr id="5" name="TextBox 4"/>
          <p:cNvSpPr txBox="1"/>
          <p:nvPr/>
        </p:nvSpPr>
        <p:spPr>
          <a:xfrm>
            <a:off x="2740596" y="1923138"/>
            <a:ext cx="9081247" cy="923330"/>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Q: </a:t>
            </a:r>
            <a:r>
              <a:rPr lang="en-US" sz="5400" b="1" dirty="0">
                <a:solidFill>
                  <a:schemeClr val="bg1"/>
                </a:solidFill>
                <a:effectLst>
                  <a:outerShdw blurRad="50800" dist="38100" dir="10800000" algn="r" rotWithShape="0">
                    <a:prstClr val="black">
                      <a:alpha val="40000"/>
                    </a:prstClr>
                  </a:outerShdw>
                </a:effectLst>
              </a:rPr>
              <a:t>Will God’s Spirit Leave Me?</a:t>
            </a:r>
            <a:endParaRPr lang="en-US" sz="5400" b="1" u="sng" dirty="0">
              <a:solidFill>
                <a:schemeClr val="bg1"/>
              </a:solidFill>
              <a:effectLst>
                <a:outerShdw blurRad="50800" dist="38100" dir="10800000" algn="r" rotWithShape="0">
                  <a:prstClr val="black">
                    <a:alpha val="40000"/>
                  </a:prstClr>
                </a:outerShdw>
              </a:effectLst>
            </a:endParaRPr>
          </a:p>
        </p:txBody>
      </p:sp>
      <p:sp>
        <p:nvSpPr>
          <p:cNvPr id="8" name="TextBox 7">
            <a:extLst>
              <a:ext uri="{FF2B5EF4-FFF2-40B4-BE49-F238E27FC236}">
                <a16:creationId xmlns:a16="http://schemas.microsoft.com/office/drawing/2014/main" id="{0E2F1B39-8411-45C3-96B2-E5DB35B4E6F4}"/>
              </a:ext>
            </a:extLst>
          </p:cNvPr>
          <p:cNvSpPr txBox="1"/>
          <p:nvPr/>
        </p:nvSpPr>
        <p:spPr>
          <a:xfrm>
            <a:off x="1370348" y="2938693"/>
            <a:ext cx="10341223" cy="1754326"/>
          </a:xfrm>
          <a:prstGeom prst="rect">
            <a:avLst/>
          </a:prstGeom>
          <a:noFill/>
        </p:spPr>
        <p:txBody>
          <a:bodyPr wrap="square" rtlCol="0">
            <a:spAutoFit/>
          </a:bodyPr>
          <a:lstStyle/>
          <a:p>
            <a:r>
              <a:rPr lang="en-US" sz="5400" b="1" dirty="0">
                <a:solidFill>
                  <a:srgbClr val="00B0F0"/>
                </a:solidFill>
                <a:effectLst>
                  <a:outerShdw blurRad="50800" dist="38100" dir="10800000" algn="r" rotWithShape="0">
                    <a:prstClr val="black">
                      <a:alpha val="40000"/>
                    </a:prstClr>
                  </a:outerShdw>
                </a:effectLst>
              </a:rPr>
              <a:t>A: </a:t>
            </a:r>
            <a:r>
              <a:rPr lang="en-US" sz="5400" b="1" dirty="0">
                <a:solidFill>
                  <a:schemeClr val="bg1"/>
                </a:solidFill>
                <a:effectLst>
                  <a:outerShdw blurRad="50800" dist="38100" dir="10800000" algn="r" rotWithShape="0">
                    <a:prstClr val="black">
                      <a:alpha val="40000"/>
                    </a:prstClr>
                  </a:outerShdw>
                </a:effectLst>
              </a:rPr>
              <a:t>Once You Become a Christian, the Holy Spirit </a:t>
            </a:r>
            <a:r>
              <a:rPr lang="en-US" sz="5400" b="1" u="sng" dirty="0">
                <a:solidFill>
                  <a:schemeClr val="bg1"/>
                </a:solidFill>
                <a:effectLst>
                  <a:outerShdw blurRad="50800" dist="38100" dir="10800000" algn="r" rotWithShape="0">
                    <a:prstClr val="black">
                      <a:alpha val="40000"/>
                    </a:prstClr>
                  </a:outerShdw>
                </a:effectLst>
              </a:rPr>
              <a:t>will never leave you</a:t>
            </a:r>
            <a:r>
              <a:rPr lang="en-US" sz="5400" b="1" dirty="0">
                <a:solidFill>
                  <a:schemeClr val="bg1"/>
                </a:solidFill>
                <a:effectLst>
                  <a:outerShdw blurRad="50800" dist="38100" dir="10800000" algn="r" rotWithShape="0">
                    <a:prstClr val="black">
                      <a:alpha val="40000"/>
                    </a:prstClr>
                  </a:outerShdw>
                </a:effectLst>
              </a:rPr>
              <a:t>.</a:t>
            </a:r>
            <a:endParaRPr lang="en-US" sz="5400" b="1" u="sng" dirty="0">
              <a:solidFill>
                <a:schemeClr val="bg1"/>
              </a:solidFill>
              <a:effectLst>
                <a:outerShdw blurRad="50800" dist="38100" dir="10800000" algn="r" rotWithShape="0">
                  <a:prstClr val="black">
                    <a:alpha val="40000"/>
                  </a:prstClr>
                </a:outerShdw>
              </a:effectLst>
            </a:endParaRPr>
          </a:p>
        </p:txBody>
      </p:sp>
      <p:sp>
        <p:nvSpPr>
          <p:cNvPr id="9" name="TextBox 8">
            <a:extLst>
              <a:ext uri="{FF2B5EF4-FFF2-40B4-BE49-F238E27FC236}">
                <a16:creationId xmlns:a16="http://schemas.microsoft.com/office/drawing/2014/main" id="{F0D951B7-0C56-4E89-BE36-E2012D102888}"/>
              </a:ext>
            </a:extLst>
          </p:cNvPr>
          <p:cNvSpPr txBox="1"/>
          <p:nvPr/>
        </p:nvSpPr>
        <p:spPr>
          <a:xfrm>
            <a:off x="2725847" y="4722653"/>
            <a:ext cx="9081247" cy="769441"/>
          </a:xfrm>
          <a:prstGeom prst="rect">
            <a:avLst/>
          </a:prstGeom>
          <a:noFill/>
        </p:spPr>
        <p:txBody>
          <a:bodyPr wrap="square" rtlCol="0">
            <a:spAutoFit/>
          </a:bodyPr>
          <a:lstStyle/>
          <a:p>
            <a:r>
              <a:rPr lang="en-US" sz="4400" b="1" dirty="0">
                <a:solidFill>
                  <a:srgbClr val="00B0F0"/>
                </a:solidFill>
                <a:effectLst>
                  <a:outerShdw blurRad="50800" dist="38100" dir="10800000" algn="r" rotWithShape="0">
                    <a:prstClr val="black">
                      <a:alpha val="40000"/>
                    </a:prstClr>
                  </a:outerShdw>
                </a:effectLst>
              </a:rPr>
              <a:t>(John 14:16; Ephesians 1:13-14)</a:t>
            </a:r>
            <a:endParaRPr lang="en-US" sz="4400" b="1" u="sng" dirty="0">
              <a:solidFill>
                <a:srgbClr val="00B0F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22194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02121"/>
        </a:solidFill>
        <a:effectLst/>
      </p:bgPr>
    </p:bg>
    <p:spTree>
      <p:nvGrpSpPr>
        <p:cNvPr id="1" name=""/>
        <p:cNvGrpSpPr/>
        <p:nvPr/>
      </p:nvGrpSpPr>
      <p:grpSpPr>
        <a:xfrm>
          <a:off x="0" y="0"/>
          <a:ext cx="0" cy="0"/>
          <a:chOff x="0" y="0"/>
          <a:chExt cx="0" cy="0"/>
        </a:xfrm>
      </p:grpSpPr>
      <p:sp>
        <p:nvSpPr>
          <p:cNvPr id="5" name="TextBox 4"/>
          <p:cNvSpPr txBox="1"/>
          <p:nvPr/>
        </p:nvSpPr>
        <p:spPr>
          <a:xfrm>
            <a:off x="1601174" y="3112476"/>
            <a:ext cx="6719359" cy="1200329"/>
          </a:xfrm>
          <a:prstGeom prst="rect">
            <a:avLst/>
          </a:prstGeom>
          <a:noFill/>
        </p:spPr>
        <p:txBody>
          <a:bodyPr wrap="square" rtlCol="0">
            <a:spAutoFit/>
          </a:bodyPr>
          <a:lstStyle/>
          <a:p>
            <a:r>
              <a:rPr lang="en-US" sz="7200" b="1" dirty="0">
                <a:solidFill>
                  <a:schemeClr val="bg1"/>
                </a:solidFill>
                <a:effectLst>
                  <a:outerShdw blurRad="50800" dist="38100" dir="10800000" algn="r" rotWithShape="0">
                    <a:prstClr val="black">
                      <a:alpha val="40000"/>
                    </a:prstClr>
                  </a:outerShdw>
                </a:effectLst>
              </a:rPr>
              <a:t>Is it plugged in?</a:t>
            </a:r>
          </a:p>
        </p:txBody>
      </p:sp>
      <p:pic>
        <p:nvPicPr>
          <p:cNvPr id="3" name="Picture 2" descr="A picture containing indoor, wall, electronics, sitting&#10;&#10;Description generated with very high confidence">
            <a:extLst>
              <a:ext uri="{FF2B5EF4-FFF2-40B4-BE49-F238E27FC236}">
                <a16:creationId xmlns:a16="http://schemas.microsoft.com/office/drawing/2014/main" id="{C5ABAE3C-6745-4BE8-8E1E-3E8577823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1134" y="675249"/>
            <a:ext cx="3866857" cy="5155809"/>
          </a:xfrm>
          <a:prstGeom prst="rect">
            <a:avLst/>
          </a:prstGeom>
        </p:spPr>
      </p:pic>
      <p:sp>
        <p:nvSpPr>
          <p:cNvPr id="8" name="Rectangle 7">
            <a:extLst>
              <a:ext uri="{FF2B5EF4-FFF2-40B4-BE49-F238E27FC236}">
                <a16:creationId xmlns:a16="http://schemas.microsoft.com/office/drawing/2014/main" id="{CB7A21EA-81F3-47DD-A89B-CEE6EB8DAAAA}"/>
              </a:ext>
            </a:extLst>
          </p:cNvPr>
          <p:cNvSpPr/>
          <p:nvPr/>
        </p:nvSpPr>
        <p:spPr>
          <a:xfrm rot="19183509">
            <a:off x="-4494826" y="1269787"/>
            <a:ext cx="12192001" cy="139659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F647AA-D918-4BEF-AA52-F82401DEE439}"/>
              </a:ext>
            </a:extLst>
          </p:cNvPr>
          <p:cNvSpPr txBox="1"/>
          <p:nvPr/>
        </p:nvSpPr>
        <p:spPr>
          <a:xfrm rot="19131043">
            <a:off x="-3218804" y="1049965"/>
            <a:ext cx="10131418" cy="1446550"/>
          </a:xfrm>
          <a:prstGeom prst="rect">
            <a:avLst/>
          </a:prstGeom>
          <a:noFill/>
        </p:spPr>
        <p:txBody>
          <a:bodyPr wrap="square" rtlCol="0">
            <a:spAutoFit/>
          </a:bodyPr>
          <a:lstStyle/>
          <a:p>
            <a:pPr algn="ctr"/>
            <a:r>
              <a:rPr lang="en-US" sz="4400" b="1" dirty="0">
                <a:solidFill>
                  <a:srgbClr val="902121"/>
                </a:solidFill>
                <a:effectLst>
                  <a:outerShdw blurRad="50800" dist="38100" dir="10800000" algn="r" rotWithShape="0">
                    <a:prstClr val="black">
                      <a:alpha val="40000"/>
                    </a:prstClr>
                  </a:outerShdw>
                </a:effectLst>
              </a:rPr>
              <a:t>Questions About</a:t>
            </a:r>
          </a:p>
          <a:p>
            <a:pPr algn="ctr"/>
            <a:r>
              <a:rPr lang="en-US" sz="4400" b="1" dirty="0">
                <a:solidFill>
                  <a:srgbClr val="902121"/>
                </a:solidFill>
                <a:effectLst>
                  <a:outerShdw blurRad="50800" dist="38100" dir="10800000" algn="r" rotWithShape="0">
                    <a:prstClr val="black">
                      <a:alpha val="40000"/>
                    </a:prstClr>
                  </a:outerShdw>
                </a:effectLst>
              </a:rPr>
              <a:t>The Holy Spirit</a:t>
            </a:r>
            <a:endParaRPr lang="en-US" sz="7200" b="1" dirty="0">
              <a:solidFill>
                <a:srgbClr val="902121"/>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1297055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3556</TotalTime>
  <Words>632</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CantoraOne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302</cp:revision>
  <cp:lastPrinted>2016-11-13T14:18:21Z</cp:lastPrinted>
  <dcterms:created xsi:type="dcterms:W3CDTF">2016-02-28T13:11:20Z</dcterms:created>
  <dcterms:modified xsi:type="dcterms:W3CDTF">2017-06-04T13:30:47Z</dcterms:modified>
</cp:coreProperties>
</file>