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390" r:id="rId2"/>
    <p:sldId id="256" r:id="rId3"/>
    <p:sldId id="410" r:id="rId4"/>
    <p:sldId id="406" r:id="rId5"/>
    <p:sldId id="411" r:id="rId6"/>
    <p:sldId id="412" r:id="rId7"/>
    <p:sldId id="413" r:id="rId8"/>
    <p:sldId id="414" r:id="rId9"/>
    <p:sldId id="415" r:id="rId10"/>
    <p:sldId id="416" r:id="rId11"/>
    <p:sldId id="409" r:id="rId12"/>
    <p:sldId id="392"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6B66"/>
    <a:srgbClr val="FF1111"/>
    <a:srgbClr val="65D7FF"/>
    <a:srgbClr val="902121"/>
    <a:srgbClr val="6D1919"/>
    <a:srgbClr val="771B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16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3555DB4-2825-42B9-86FF-67526D022356}" type="datetimeFigureOut">
              <a:rPr lang="en-US" smtClean="0"/>
              <a:t>6/12/2017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5C37C5C-22B0-4F85-9CC3-F8A00006017C}" type="slidenum">
              <a:rPr lang="en-US" smtClean="0"/>
              <a:t>‹#›</a:t>
            </a:fld>
            <a:endParaRPr lang="en-US"/>
          </a:p>
        </p:txBody>
      </p:sp>
    </p:spTree>
    <p:extLst>
      <p:ext uri="{BB962C8B-B14F-4D97-AF65-F5344CB8AC3E}">
        <p14:creationId xmlns:p14="http://schemas.microsoft.com/office/powerpoint/2010/main" val="4650438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D94417-2E97-4C59-9D31-8F60F91C0868}"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4171850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94417-2E97-4C59-9D31-8F60F91C0868}"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344924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94417-2E97-4C59-9D31-8F60F91C0868}"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2864263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94417-2E97-4C59-9D31-8F60F91C0868}"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125624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D94417-2E97-4C59-9D31-8F60F91C0868}"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2715494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D94417-2E97-4C59-9D31-8F60F91C0868}" type="datetimeFigureOut">
              <a:rPr lang="en-US" smtClean="0"/>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02467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D94417-2E97-4C59-9D31-8F60F91C0868}" type="datetimeFigureOut">
              <a:rPr lang="en-US" smtClean="0"/>
              <a:t>6/12/2017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422096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D94417-2E97-4C59-9D31-8F60F91C0868}" type="datetimeFigureOut">
              <a:rPr lang="en-US" smtClean="0"/>
              <a:t>6/12/2017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3241939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94417-2E97-4C59-9D31-8F60F91C0868}" type="datetimeFigureOut">
              <a:rPr lang="en-US" smtClean="0"/>
              <a:t>6/12/2017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2296806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D94417-2E97-4C59-9D31-8F60F91C0868}" type="datetimeFigureOut">
              <a:rPr lang="en-US" smtClean="0"/>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3359228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D94417-2E97-4C59-9D31-8F60F91C0868}" type="datetimeFigureOut">
              <a:rPr lang="en-US" smtClean="0"/>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093254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D94417-2E97-4C59-9D31-8F60F91C0868}" type="datetimeFigureOut">
              <a:rPr lang="en-US" smtClean="0"/>
              <a:t>6/12/2017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78659-829C-4542-8B92-8668F7478378}" type="slidenum">
              <a:rPr lang="en-US" smtClean="0"/>
              <a:t>‹#›</a:t>
            </a:fld>
            <a:endParaRPr lang="en-US"/>
          </a:p>
        </p:txBody>
      </p:sp>
    </p:spTree>
    <p:extLst>
      <p:ext uri="{BB962C8B-B14F-4D97-AF65-F5344CB8AC3E}">
        <p14:creationId xmlns:p14="http://schemas.microsoft.com/office/powerpoint/2010/main" val="2033935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6306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7715" y="209005"/>
            <a:ext cx="3519874" cy="523220"/>
          </a:xfrm>
          <a:prstGeom prst="rect">
            <a:avLst/>
          </a:prstGeom>
          <a:noFill/>
        </p:spPr>
        <p:txBody>
          <a:bodyPr wrap="none" rtlCol="0">
            <a:spAutoFit/>
          </a:bodyPr>
          <a:lstStyle/>
          <a:p>
            <a:r>
              <a:rPr lang="en-US" sz="2800" dirty="0">
                <a:solidFill>
                  <a:srgbClr val="FFFF00"/>
                </a:solidFill>
              </a:rPr>
              <a:t>1 Samuel 17:41-51 NLT</a:t>
            </a:r>
          </a:p>
        </p:txBody>
      </p:sp>
      <p:sp>
        <p:nvSpPr>
          <p:cNvPr id="3" name="TextBox 2"/>
          <p:cNvSpPr txBox="1"/>
          <p:nvPr/>
        </p:nvSpPr>
        <p:spPr>
          <a:xfrm>
            <a:off x="444137" y="910045"/>
            <a:ext cx="11094719" cy="1815882"/>
          </a:xfrm>
          <a:prstGeom prst="rect">
            <a:avLst/>
          </a:prstGeom>
          <a:noFill/>
        </p:spPr>
        <p:txBody>
          <a:bodyPr wrap="square" rtlCol="0">
            <a:spAutoFit/>
          </a:bodyPr>
          <a:lstStyle/>
          <a:p>
            <a:r>
              <a:rPr lang="en-US" sz="2800" dirty="0">
                <a:solidFill>
                  <a:schemeClr val="bg1"/>
                </a:solidFill>
              </a:rPr>
              <a:t>50 So David triumphed over the Philistine with only a sling and a stone, for he had no sword. </a:t>
            </a:r>
          </a:p>
          <a:p>
            <a:r>
              <a:rPr lang="en-US" sz="2800" dirty="0">
                <a:solidFill>
                  <a:schemeClr val="bg1"/>
                </a:solidFill>
              </a:rPr>
              <a:t>51 Then David ran over and pulled Goliath’s sword from its sheath. David used it to kill him and cut off his head.</a:t>
            </a:r>
          </a:p>
        </p:txBody>
      </p:sp>
    </p:spTree>
    <p:extLst>
      <p:ext uri="{BB962C8B-B14F-4D97-AF65-F5344CB8AC3E}">
        <p14:creationId xmlns:p14="http://schemas.microsoft.com/office/powerpoint/2010/main" val="666413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02121"/>
        </a:solidFill>
        <a:effectLst/>
      </p:bgPr>
    </p:bg>
    <p:spTree>
      <p:nvGrpSpPr>
        <p:cNvPr id="1" name=""/>
        <p:cNvGrpSpPr/>
        <p:nvPr/>
      </p:nvGrpSpPr>
      <p:grpSpPr>
        <a:xfrm>
          <a:off x="0" y="0"/>
          <a:ext cx="0" cy="0"/>
          <a:chOff x="0" y="0"/>
          <a:chExt cx="0" cy="0"/>
        </a:xfrm>
      </p:grpSpPr>
      <p:sp>
        <p:nvSpPr>
          <p:cNvPr id="6" name="Rectangle 5"/>
          <p:cNvSpPr/>
          <p:nvPr/>
        </p:nvSpPr>
        <p:spPr>
          <a:xfrm rot="19183509">
            <a:off x="-4333427" y="1661666"/>
            <a:ext cx="12192001" cy="1149941"/>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rot="19131043">
            <a:off x="-2883387" y="1538417"/>
            <a:ext cx="10131418" cy="769441"/>
          </a:xfrm>
          <a:prstGeom prst="rect">
            <a:avLst/>
          </a:prstGeom>
          <a:noFill/>
        </p:spPr>
        <p:txBody>
          <a:bodyPr wrap="square" rtlCol="0">
            <a:spAutoFit/>
          </a:bodyPr>
          <a:lstStyle/>
          <a:p>
            <a:pPr algn="ctr"/>
            <a:r>
              <a:rPr lang="en-US" sz="4400" b="1" dirty="0">
                <a:solidFill>
                  <a:srgbClr val="902121"/>
                </a:solidFill>
                <a:effectLst>
                  <a:outerShdw blurRad="50800" dist="38100" dir="10800000" algn="r" rotWithShape="0">
                    <a:prstClr val="black">
                      <a:alpha val="40000"/>
                    </a:prstClr>
                  </a:outerShdw>
                </a:effectLst>
              </a:rPr>
              <a:t>Faith in the Living God</a:t>
            </a:r>
            <a:endParaRPr lang="en-US" sz="7200" b="1" dirty="0">
              <a:solidFill>
                <a:srgbClr val="902121"/>
              </a:solidFill>
              <a:effectLst>
                <a:outerShdw blurRad="50800" dist="38100" dir="10800000" algn="r" rotWithShape="0">
                  <a:prstClr val="black">
                    <a:alpha val="40000"/>
                  </a:prstClr>
                </a:outerShdw>
              </a:effectLst>
            </a:endParaRPr>
          </a:p>
        </p:txBody>
      </p:sp>
      <p:sp>
        <p:nvSpPr>
          <p:cNvPr id="5" name="TextBox 4"/>
          <p:cNvSpPr txBox="1"/>
          <p:nvPr/>
        </p:nvSpPr>
        <p:spPr>
          <a:xfrm>
            <a:off x="2725847" y="2867907"/>
            <a:ext cx="8064073" cy="1569660"/>
          </a:xfrm>
          <a:prstGeom prst="rect">
            <a:avLst/>
          </a:prstGeom>
          <a:noFill/>
        </p:spPr>
        <p:txBody>
          <a:bodyPr wrap="square" rtlCol="0">
            <a:spAutoFit/>
          </a:bodyPr>
          <a:lstStyle/>
          <a:p>
            <a:r>
              <a:rPr lang="en-US" sz="4800" b="1" dirty="0">
                <a:solidFill>
                  <a:schemeClr val="bg1"/>
                </a:solidFill>
                <a:effectLst>
                  <a:outerShdw blurRad="50800" dist="38100" dir="10800000" algn="r" rotWithShape="0">
                    <a:prstClr val="black">
                      <a:alpha val="40000"/>
                    </a:prstClr>
                  </a:outerShdw>
                </a:effectLst>
              </a:rPr>
              <a:t>In God’s Economy, the </a:t>
            </a:r>
            <a:r>
              <a:rPr lang="en-US" sz="4800" b="1" u="sng" dirty="0">
                <a:solidFill>
                  <a:schemeClr val="bg1"/>
                </a:solidFill>
                <a:effectLst>
                  <a:outerShdw blurRad="50800" dist="38100" dir="10800000" algn="r" rotWithShape="0">
                    <a:prstClr val="black">
                      <a:alpha val="40000"/>
                    </a:prstClr>
                  </a:outerShdw>
                </a:effectLst>
              </a:rPr>
              <a:t>Weak are Strong</a:t>
            </a:r>
            <a:r>
              <a:rPr lang="en-US" sz="4800" b="1" dirty="0">
                <a:solidFill>
                  <a:schemeClr val="bg1"/>
                </a:solidFill>
                <a:effectLst>
                  <a:outerShdw blurRad="50800" dist="38100" dir="10800000" algn="r" rotWithShape="0">
                    <a:prstClr val="black">
                      <a:alpha val="40000"/>
                    </a:prstClr>
                  </a:outerShdw>
                </a:effectLst>
              </a:rPr>
              <a:t>.</a:t>
            </a:r>
          </a:p>
        </p:txBody>
      </p:sp>
      <p:sp>
        <p:nvSpPr>
          <p:cNvPr id="9" name="TextBox 8">
            <a:extLst>
              <a:ext uri="{FF2B5EF4-FFF2-40B4-BE49-F238E27FC236}">
                <a16:creationId xmlns:a16="http://schemas.microsoft.com/office/drawing/2014/main" xmlns="" id="{F0D951B7-0C56-4E89-BE36-E2012D102888}"/>
              </a:ext>
            </a:extLst>
          </p:cNvPr>
          <p:cNvSpPr txBox="1"/>
          <p:nvPr/>
        </p:nvSpPr>
        <p:spPr>
          <a:xfrm>
            <a:off x="2725847" y="4722653"/>
            <a:ext cx="9081247" cy="769441"/>
          </a:xfrm>
          <a:prstGeom prst="rect">
            <a:avLst/>
          </a:prstGeom>
          <a:noFill/>
        </p:spPr>
        <p:txBody>
          <a:bodyPr wrap="square" rtlCol="0">
            <a:spAutoFit/>
          </a:bodyPr>
          <a:lstStyle/>
          <a:p>
            <a:r>
              <a:rPr lang="en-US" sz="4400" b="1" dirty="0">
                <a:solidFill>
                  <a:srgbClr val="00B0F0"/>
                </a:solidFill>
                <a:effectLst>
                  <a:outerShdw blurRad="50800" dist="38100" dir="10800000" algn="r" rotWithShape="0">
                    <a:prstClr val="black">
                      <a:alpha val="40000"/>
                    </a:prstClr>
                  </a:outerShdw>
                </a:effectLst>
              </a:rPr>
              <a:t>(1 Samuel 17:41-51)</a:t>
            </a:r>
            <a:endParaRPr lang="en-US" sz="4400" b="1" u="sng" dirty="0">
              <a:solidFill>
                <a:srgbClr val="00B0F0"/>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4277093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thegoodbook.com/common/productfiles/fy1sam_hb-Download%20word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rot="19183509">
            <a:off x="-5065711" y="2116953"/>
            <a:ext cx="12192001" cy="1223215"/>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rot="19131043">
            <a:off x="-3198476" y="1362985"/>
            <a:ext cx="10131418" cy="1200329"/>
          </a:xfrm>
          <a:prstGeom prst="rect">
            <a:avLst/>
          </a:prstGeom>
          <a:noFill/>
        </p:spPr>
        <p:txBody>
          <a:bodyPr wrap="square" rtlCol="0">
            <a:spAutoFit/>
          </a:bodyPr>
          <a:lstStyle/>
          <a:p>
            <a:pPr algn="ctr"/>
            <a:r>
              <a:rPr lang="en-US" sz="7200" b="1" dirty="0">
                <a:solidFill>
                  <a:srgbClr val="902121"/>
                </a:solidFill>
                <a:effectLst>
                  <a:outerShdw blurRad="50800" dist="38100" dir="10800000" algn="r" rotWithShape="0">
                    <a:prstClr val="black">
                      <a:alpha val="40000"/>
                    </a:prstClr>
                  </a:outerShdw>
                </a:effectLst>
              </a:rPr>
              <a:t>1 Samuel</a:t>
            </a:r>
          </a:p>
        </p:txBody>
      </p:sp>
      <p:sp>
        <p:nvSpPr>
          <p:cNvPr id="8" name="Rectangle 7"/>
          <p:cNvSpPr/>
          <p:nvPr/>
        </p:nvSpPr>
        <p:spPr>
          <a:xfrm rot="19183509">
            <a:off x="3391824" y="4130958"/>
            <a:ext cx="12192001" cy="1223215"/>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rot="19131043">
            <a:off x="4422115" y="4024412"/>
            <a:ext cx="10131418" cy="1200329"/>
          </a:xfrm>
          <a:prstGeom prst="rect">
            <a:avLst/>
          </a:prstGeom>
          <a:noFill/>
        </p:spPr>
        <p:txBody>
          <a:bodyPr wrap="square" rtlCol="0">
            <a:spAutoFit/>
          </a:bodyPr>
          <a:lstStyle/>
          <a:p>
            <a:pPr algn="ctr"/>
            <a:r>
              <a:rPr lang="en-US" sz="7200" b="1" dirty="0">
                <a:solidFill>
                  <a:srgbClr val="902121"/>
                </a:solidFill>
                <a:effectLst>
                  <a:outerShdw blurRad="50800" dist="38100" dir="10800000" algn="r" rotWithShape="0">
                    <a:prstClr val="black">
                      <a:alpha val="40000"/>
                    </a:prstClr>
                  </a:outerShdw>
                </a:effectLst>
              </a:rPr>
              <a:t>Chapter 16</a:t>
            </a:r>
          </a:p>
        </p:txBody>
      </p:sp>
    </p:spTree>
    <p:extLst>
      <p:ext uri="{BB962C8B-B14F-4D97-AF65-F5344CB8AC3E}">
        <p14:creationId xmlns:p14="http://schemas.microsoft.com/office/powerpoint/2010/main" val="2073226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thegoodbook.com/common/productfiles/fy1sam_hb-Download%20word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rot="19183509">
            <a:off x="-5065711" y="2116953"/>
            <a:ext cx="12192001" cy="1223215"/>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rot="19131043">
            <a:off x="-3198476" y="1362985"/>
            <a:ext cx="10131418" cy="1200329"/>
          </a:xfrm>
          <a:prstGeom prst="rect">
            <a:avLst/>
          </a:prstGeom>
          <a:noFill/>
        </p:spPr>
        <p:txBody>
          <a:bodyPr wrap="square" rtlCol="0">
            <a:spAutoFit/>
          </a:bodyPr>
          <a:lstStyle/>
          <a:p>
            <a:pPr algn="ctr"/>
            <a:r>
              <a:rPr lang="en-US" sz="7200" b="1" dirty="0">
                <a:solidFill>
                  <a:srgbClr val="902121"/>
                </a:solidFill>
                <a:effectLst>
                  <a:outerShdw blurRad="50800" dist="38100" dir="10800000" algn="r" rotWithShape="0">
                    <a:prstClr val="black">
                      <a:alpha val="40000"/>
                    </a:prstClr>
                  </a:outerShdw>
                </a:effectLst>
              </a:rPr>
              <a:t>1 Samuel</a:t>
            </a:r>
          </a:p>
        </p:txBody>
      </p:sp>
      <p:sp>
        <p:nvSpPr>
          <p:cNvPr id="8" name="Rectangle 7"/>
          <p:cNvSpPr/>
          <p:nvPr/>
        </p:nvSpPr>
        <p:spPr>
          <a:xfrm rot="19183509">
            <a:off x="3391824" y="4130958"/>
            <a:ext cx="12192001" cy="1223215"/>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rot="19131043">
            <a:off x="4422115" y="4024412"/>
            <a:ext cx="10131418" cy="1200329"/>
          </a:xfrm>
          <a:prstGeom prst="rect">
            <a:avLst/>
          </a:prstGeom>
          <a:noFill/>
        </p:spPr>
        <p:txBody>
          <a:bodyPr wrap="square" rtlCol="0">
            <a:spAutoFit/>
          </a:bodyPr>
          <a:lstStyle/>
          <a:p>
            <a:pPr algn="ctr"/>
            <a:r>
              <a:rPr lang="en-US" sz="7200" b="1">
                <a:solidFill>
                  <a:srgbClr val="902121"/>
                </a:solidFill>
                <a:effectLst>
                  <a:outerShdw blurRad="50800" dist="38100" dir="10800000" algn="r" rotWithShape="0">
                    <a:prstClr val="black">
                      <a:alpha val="40000"/>
                    </a:prstClr>
                  </a:outerShdw>
                </a:effectLst>
              </a:rPr>
              <a:t>Chapter </a:t>
            </a:r>
            <a:r>
              <a:rPr lang="en-US" sz="7200" b="1" smtClean="0">
                <a:solidFill>
                  <a:srgbClr val="902121"/>
                </a:solidFill>
                <a:effectLst>
                  <a:outerShdw blurRad="50800" dist="38100" dir="10800000" algn="r" rotWithShape="0">
                    <a:prstClr val="black">
                      <a:alpha val="40000"/>
                    </a:prstClr>
                  </a:outerShdw>
                </a:effectLst>
              </a:rPr>
              <a:t>17</a:t>
            </a:r>
            <a:endParaRPr lang="en-US" sz="7200" b="1" dirty="0">
              <a:solidFill>
                <a:srgbClr val="902121"/>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927679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7715" y="209005"/>
            <a:ext cx="3519874" cy="523220"/>
          </a:xfrm>
          <a:prstGeom prst="rect">
            <a:avLst/>
          </a:prstGeom>
          <a:noFill/>
        </p:spPr>
        <p:txBody>
          <a:bodyPr wrap="none" rtlCol="0">
            <a:spAutoFit/>
          </a:bodyPr>
          <a:lstStyle/>
          <a:p>
            <a:r>
              <a:rPr lang="en-US" sz="2800" dirty="0">
                <a:solidFill>
                  <a:srgbClr val="FFFF00"/>
                </a:solidFill>
              </a:rPr>
              <a:t>1 Samuel 17:24-26 NLT</a:t>
            </a:r>
          </a:p>
        </p:txBody>
      </p:sp>
      <p:sp>
        <p:nvSpPr>
          <p:cNvPr id="3" name="TextBox 2"/>
          <p:cNvSpPr txBox="1"/>
          <p:nvPr/>
        </p:nvSpPr>
        <p:spPr>
          <a:xfrm>
            <a:off x="444137" y="910045"/>
            <a:ext cx="11094719" cy="3539430"/>
          </a:xfrm>
          <a:prstGeom prst="rect">
            <a:avLst/>
          </a:prstGeom>
          <a:noFill/>
        </p:spPr>
        <p:txBody>
          <a:bodyPr wrap="square" rtlCol="0">
            <a:spAutoFit/>
          </a:bodyPr>
          <a:lstStyle/>
          <a:p>
            <a:r>
              <a:rPr lang="en-US" sz="2800" dirty="0">
                <a:solidFill>
                  <a:schemeClr val="bg1"/>
                </a:solidFill>
              </a:rPr>
              <a:t>24 As soon as the Israelite army saw him, they began to run away in fright. 25 “Have you seen the giant?” the men asked. “He comes out each day to defy Israel. The king has offered a huge reward to anyone who kills him. He will give that man one of his daughters for a wife, and the man’s entire family will be exempted from paying taxes!”</a:t>
            </a:r>
          </a:p>
          <a:p>
            <a:r>
              <a:rPr lang="en-US" sz="2800" dirty="0">
                <a:solidFill>
                  <a:schemeClr val="bg1"/>
                </a:solidFill>
              </a:rPr>
              <a:t>26 David asked the soldiers standing nearby, “What will a man get for killing this Philistine and ending his defiance of Israel? Who is this pagan Philistine anyway, that he is allowed to defy the armies of the living God?”</a:t>
            </a:r>
          </a:p>
        </p:txBody>
      </p:sp>
    </p:spTree>
    <p:extLst>
      <p:ext uri="{BB962C8B-B14F-4D97-AF65-F5344CB8AC3E}">
        <p14:creationId xmlns:p14="http://schemas.microsoft.com/office/powerpoint/2010/main" val="3865648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02121"/>
        </a:solidFill>
        <a:effectLst/>
      </p:bgPr>
    </p:bg>
    <p:spTree>
      <p:nvGrpSpPr>
        <p:cNvPr id="1" name=""/>
        <p:cNvGrpSpPr/>
        <p:nvPr/>
      </p:nvGrpSpPr>
      <p:grpSpPr>
        <a:xfrm>
          <a:off x="0" y="0"/>
          <a:ext cx="0" cy="0"/>
          <a:chOff x="0" y="0"/>
          <a:chExt cx="0" cy="0"/>
        </a:xfrm>
      </p:grpSpPr>
      <p:sp>
        <p:nvSpPr>
          <p:cNvPr id="6" name="Rectangle 5"/>
          <p:cNvSpPr/>
          <p:nvPr/>
        </p:nvSpPr>
        <p:spPr>
          <a:xfrm rot="19183509">
            <a:off x="-4333427" y="1661666"/>
            <a:ext cx="12192001" cy="1149941"/>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rot="19131043">
            <a:off x="-2883387" y="1538417"/>
            <a:ext cx="10131418" cy="769441"/>
          </a:xfrm>
          <a:prstGeom prst="rect">
            <a:avLst/>
          </a:prstGeom>
          <a:noFill/>
        </p:spPr>
        <p:txBody>
          <a:bodyPr wrap="square" rtlCol="0">
            <a:spAutoFit/>
          </a:bodyPr>
          <a:lstStyle/>
          <a:p>
            <a:pPr algn="ctr"/>
            <a:r>
              <a:rPr lang="en-US" sz="4400" b="1" dirty="0">
                <a:solidFill>
                  <a:srgbClr val="902121"/>
                </a:solidFill>
                <a:effectLst>
                  <a:outerShdw blurRad="50800" dist="38100" dir="10800000" algn="r" rotWithShape="0">
                    <a:prstClr val="black">
                      <a:alpha val="40000"/>
                    </a:prstClr>
                  </a:outerShdw>
                </a:effectLst>
              </a:rPr>
              <a:t>Faith in the Living God</a:t>
            </a:r>
            <a:endParaRPr lang="en-US" sz="7200" b="1" dirty="0">
              <a:solidFill>
                <a:srgbClr val="902121"/>
              </a:solidFill>
              <a:effectLst>
                <a:outerShdw blurRad="50800" dist="38100" dir="10800000" algn="r" rotWithShape="0">
                  <a:prstClr val="black">
                    <a:alpha val="40000"/>
                  </a:prstClr>
                </a:outerShdw>
              </a:effectLst>
            </a:endParaRPr>
          </a:p>
        </p:txBody>
      </p:sp>
      <p:sp>
        <p:nvSpPr>
          <p:cNvPr id="5" name="TextBox 4"/>
          <p:cNvSpPr txBox="1"/>
          <p:nvPr/>
        </p:nvSpPr>
        <p:spPr>
          <a:xfrm>
            <a:off x="2725847" y="2367989"/>
            <a:ext cx="8567225" cy="2308324"/>
          </a:xfrm>
          <a:prstGeom prst="rect">
            <a:avLst/>
          </a:prstGeom>
          <a:noFill/>
        </p:spPr>
        <p:txBody>
          <a:bodyPr wrap="square" rtlCol="0">
            <a:spAutoFit/>
          </a:bodyPr>
          <a:lstStyle/>
          <a:p>
            <a:r>
              <a:rPr lang="en-US" sz="4800" b="1" dirty="0">
                <a:solidFill>
                  <a:schemeClr val="bg1"/>
                </a:solidFill>
                <a:effectLst>
                  <a:outerShdw blurRad="50800" dist="38100" dir="10800000" algn="r" rotWithShape="0">
                    <a:prstClr val="black">
                      <a:alpha val="40000"/>
                    </a:prstClr>
                  </a:outerShdw>
                </a:effectLst>
              </a:rPr>
              <a:t>Faith in the Living God Should </a:t>
            </a:r>
            <a:r>
              <a:rPr lang="en-US" sz="4800" b="1" u="sng" dirty="0">
                <a:solidFill>
                  <a:schemeClr val="bg1"/>
                </a:solidFill>
                <a:effectLst>
                  <a:outerShdw blurRad="50800" dist="38100" dir="10800000" algn="r" rotWithShape="0">
                    <a:prstClr val="black">
                      <a:alpha val="40000"/>
                    </a:prstClr>
                  </a:outerShdw>
                </a:effectLst>
              </a:rPr>
              <a:t>Make a Difference </a:t>
            </a:r>
            <a:r>
              <a:rPr lang="en-US" sz="4800" b="1" dirty="0">
                <a:solidFill>
                  <a:schemeClr val="bg1"/>
                </a:solidFill>
                <a:effectLst>
                  <a:outerShdw blurRad="50800" dist="38100" dir="10800000" algn="r" rotWithShape="0">
                    <a:prstClr val="black">
                      <a:alpha val="40000"/>
                    </a:prstClr>
                  </a:outerShdw>
                </a:effectLst>
              </a:rPr>
              <a:t>in How We See Everything.</a:t>
            </a:r>
          </a:p>
        </p:txBody>
      </p:sp>
      <p:sp>
        <p:nvSpPr>
          <p:cNvPr id="9" name="TextBox 8">
            <a:extLst>
              <a:ext uri="{FF2B5EF4-FFF2-40B4-BE49-F238E27FC236}">
                <a16:creationId xmlns:a16="http://schemas.microsoft.com/office/drawing/2014/main" xmlns="" id="{F0D951B7-0C56-4E89-BE36-E2012D102888}"/>
              </a:ext>
            </a:extLst>
          </p:cNvPr>
          <p:cNvSpPr txBox="1"/>
          <p:nvPr/>
        </p:nvSpPr>
        <p:spPr>
          <a:xfrm>
            <a:off x="2725847" y="4722653"/>
            <a:ext cx="9081247" cy="769441"/>
          </a:xfrm>
          <a:prstGeom prst="rect">
            <a:avLst/>
          </a:prstGeom>
          <a:noFill/>
        </p:spPr>
        <p:txBody>
          <a:bodyPr wrap="square" rtlCol="0">
            <a:spAutoFit/>
          </a:bodyPr>
          <a:lstStyle/>
          <a:p>
            <a:r>
              <a:rPr lang="en-US" sz="4400" b="1" dirty="0">
                <a:solidFill>
                  <a:srgbClr val="00B0F0"/>
                </a:solidFill>
                <a:effectLst>
                  <a:outerShdw blurRad="50800" dist="38100" dir="10800000" algn="r" rotWithShape="0">
                    <a:prstClr val="black">
                      <a:alpha val="40000"/>
                    </a:prstClr>
                  </a:outerShdw>
                </a:effectLst>
              </a:rPr>
              <a:t>(1 Samuel 17:24-26)</a:t>
            </a:r>
            <a:endParaRPr lang="en-US" sz="4400" b="1" u="sng" dirty="0">
              <a:solidFill>
                <a:srgbClr val="00B0F0"/>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221947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7715" y="209005"/>
            <a:ext cx="3519874" cy="523220"/>
          </a:xfrm>
          <a:prstGeom prst="rect">
            <a:avLst/>
          </a:prstGeom>
          <a:noFill/>
        </p:spPr>
        <p:txBody>
          <a:bodyPr wrap="none" rtlCol="0">
            <a:spAutoFit/>
          </a:bodyPr>
          <a:lstStyle/>
          <a:p>
            <a:r>
              <a:rPr lang="en-US" sz="2800" dirty="0">
                <a:solidFill>
                  <a:srgbClr val="FFFF00"/>
                </a:solidFill>
              </a:rPr>
              <a:t>1 Samuel 17:32-37 NLT</a:t>
            </a:r>
          </a:p>
        </p:txBody>
      </p:sp>
      <p:sp>
        <p:nvSpPr>
          <p:cNvPr id="3" name="TextBox 2"/>
          <p:cNvSpPr txBox="1"/>
          <p:nvPr/>
        </p:nvSpPr>
        <p:spPr>
          <a:xfrm>
            <a:off x="444137" y="910045"/>
            <a:ext cx="11094719" cy="3970318"/>
          </a:xfrm>
          <a:prstGeom prst="rect">
            <a:avLst/>
          </a:prstGeom>
          <a:noFill/>
        </p:spPr>
        <p:txBody>
          <a:bodyPr wrap="square" rtlCol="0">
            <a:spAutoFit/>
          </a:bodyPr>
          <a:lstStyle/>
          <a:p>
            <a:r>
              <a:rPr lang="en-US" sz="2800" dirty="0">
                <a:solidFill>
                  <a:schemeClr val="bg1"/>
                </a:solidFill>
              </a:rPr>
              <a:t>32 “Don’t worry about this Philistine,” David told Saul. “I’ll go fight him!”</a:t>
            </a:r>
          </a:p>
          <a:p>
            <a:r>
              <a:rPr lang="en-US" sz="2800" dirty="0">
                <a:solidFill>
                  <a:schemeClr val="bg1"/>
                </a:solidFill>
              </a:rPr>
              <a:t>33 “Don’t be ridiculous!” Saul replied. “There’s no way you can fight this Philistine and possibly win! You’re only a boy, and he’s been a man of war since his youth.”</a:t>
            </a:r>
          </a:p>
          <a:p>
            <a:r>
              <a:rPr lang="en-US" sz="2800" dirty="0">
                <a:solidFill>
                  <a:schemeClr val="bg1"/>
                </a:solidFill>
              </a:rPr>
              <a:t>34 But David persisted. “I have been taking care of my father’s sheep and goats,” he said. “When a lion or a bear comes to steal a lamb from the flock, </a:t>
            </a:r>
          </a:p>
          <a:p>
            <a:r>
              <a:rPr lang="en-US" sz="2800" dirty="0">
                <a:solidFill>
                  <a:schemeClr val="bg1"/>
                </a:solidFill>
              </a:rPr>
              <a:t>35 I go after it with a club and rescue the lamb from its mouth. If the animal turns on me, I catch it by the jaw and club it to death. </a:t>
            </a:r>
          </a:p>
        </p:txBody>
      </p:sp>
    </p:spTree>
    <p:extLst>
      <p:ext uri="{BB962C8B-B14F-4D97-AF65-F5344CB8AC3E}">
        <p14:creationId xmlns:p14="http://schemas.microsoft.com/office/powerpoint/2010/main" val="2530950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7715" y="209005"/>
            <a:ext cx="3519874" cy="523220"/>
          </a:xfrm>
          <a:prstGeom prst="rect">
            <a:avLst/>
          </a:prstGeom>
          <a:noFill/>
        </p:spPr>
        <p:txBody>
          <a:bodyPr wrap="none" rtlCol="0">
            <a:spAutoFit/>
          </a:bodyPr>
          <a:lstStyle/>
          <a:p>
            <a:r>
              <a:rPr lang="en-US" sz="2800" dirty="0">
                <a:solidFill>
                  <a:srgbClr val="FFFF00"/>
                </a:solidFill>
              </a:rPr>
              <a:t>1 Samuel 17:32-37 NLT</a:t>
            </a:r>
          </a:p>
        </p:txBody>
      </p:sp>
      <p:sp>
        <p:nvSpPr>
          <p:cNvPr id="3" name="TextBox 2"/>
          <p:cNvSpPr txBox="1"/>
          <p:nvPr/>
        </p:nvSpPr>
        <p:spPr>
          <a:xfrm>
            <a:off x="444137" y="910045"/>
            <a:ext cx="11094719" cy="2677656"/>
          </a:xfrm>
          <a:prstGeom prst="rect">
            <a:avLst/>
          </a:prstGeom>
          <a:noFill/>
        </p:spPr>
        <p:txBody>
          <a:bodyPr wrap="square" rtlCol="0">
            <a:spAutoFit/>
          </a:bodyPr>
          <a:lstStyle/>
          <a:p>
            <a:r>
              <a:rPr lang="en-US" sz="2800" dirty="0">
                <a:solidFill>
                  <a:schemeClr val="bg1"/>
                </a:solidFill>
              </a:rPr>
              <a:t>36 I have done this to both lions and bears, and I’ll do it to this pagan Philistine, too, for he has defied the armies of the living God! </a:t>
            </a:r>
          </a:p>
          <a:p>
            <a:r>
              <a:rPr lang="en-US" sz="2800" dirty="0">
                <a:solidFill>
                  <a:schemeClr val="bg1"/>
                </a:solidFill>
              </a:rPr>
              <a:t>37 The Lord who rescued me from the claws of the lion and the bear will rescue me from this Philistine!”</a:t>
            </a:r>
          </a:p>
          <a:p>
            <a:r>
              <a:rPr lang="en-US" sz="2800" dirty="0">
                <a:solidFill>
                  <a:schemeClr val="bg1"/>
                </a:solidFill>
              </a:rPr>
              <a:t>Saul finally consented. “All right, go ahead,” he said. “And may the Lord be with you!”</a:t>
            </a:r>
          </a:p>
        </p:txBody>
      </p:sp>
    </p:spTree>
    <p:extLst>
      <p:ext uri="{BB962C8B-B14F-4D97-AF65-F5344CB8AC3E}">
        <p14:creationId xmlns:p14="http://schemas.microsoft.com/office/powerpoint/2010/main" val="3886061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02121"/>
        </a:solidFill>
        <a:effectLst/>
      </p:bgPr>
    </p:bg>
    <p:spTree>
      <p:nvGrpSpPr>
        <p:cNvPr id="1" name=""/>
        <p:cNvGrpSpPr/>
        <p:nvPr/>
      </p:nvGrpSpPr>
      <p:grpSpPr>
        <a:xfrm>
          <a:off x="0" y="0"/>
          <a:ext cx="0" cy="0"/>
          <a:chOff x="0" y="0"/>
          <a:chExt cx="0" cy="0"/>
        </a:xfrm>
      </p:grpSpPr>
      <p:sp>
        <p:nvSpPr>
          <p:cNvPr id="6" name="Rectangle 5"/>
          <p:cNvSpPr/>
          <p:nvPr/>
        </p:nvSpPr>
        <p:spPr>
          <a:xfrm rot="19183509">
            <a:off x="-4333427" y="1661666"/>
            <a:ext cx="12192001" cy="1149941"/>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rot="19131043">
            <a:off x="-2883387" y="1538417"/>
            <a:ext cx="10131418" cy="769441"/>
          </a:xfrm>
          <a:prstGeom prst="rect">
            <a:avLst/>
          </a:prstGeom>
          <a:noFill/>
        </p:spPr>
        <p:txBody>
          <a:bodyPr wrap="square" rtlCol="0">
            <a:spAutoFit/>
          </a:bodyPr>
          <a:lstStyle/>
          <a:p>
            <a:pPr algn="ctr"/>
            <a:r>
              <a:rPr lang="en-US" sz="4400" b="1" dirty="0">
                <a:solidFill>
                  <a:srgbClr val="902121"/>
                </a:solidFill>
                <a:effectLst>
                  <a:outerShdw blurRad="50800" dist="38100" dir="10800000" algn="r" rotWithShape="0">
                    <a:prstClr val="black">
                      <a:alpha val="40000"/>
                    </a:prstClr>
                  </a:outerShdw>
                </a:effectLst>
              </a:rPr>
              <a:t>Faith in the Living God</a:t>
            </a:r>
            <a:endParaRPr lang="en-US" sz="7200" b="1" dirty="0">
              <a:solidFill>
                <a:srgbClr val="902121"/>
              </a:solidFill>
              <a:effectLst>
                <a:outerShdw blurRad="50800" dist="38100" dir="10800000" algn="r" rotWithShape="0">
                  <a:prstClr val="black">
                    <a:alpha val="40000"/>
                  </a:prstClr>
                </a:outerShdw>
              </a:effectLst>
            </a:endParaRPr>
          </a:p>
        </p:txBody>
      </p:sp>
      <p:sp>
        <p:nvSpPr>
          <p:cNvPr id="5" name="TextBox 4"/>
          <p:cNvSpPr txBox="1"/>
          <p:nvPr/>
        </p:nvSpPr>
        <p:spPr>
          <a:xfrm>
            <a:off x="2725847" y="2677478"/>
            <a:ext cx="8567225" cy="1569660"/>
          </a:xfrm>
          <a:prstGeom prst="rect">
            <a:avLst/>
          </a:prstGeom>
          <a:noFill/>
        </p:spPr>
        <p:txBody>
          <a:bodyPr wrap="square" rtlCol="0">
            <a:spAutoFit/>
          </a:bodyPr>
          <a:lstStyle/>
          <a:p>
            <a:r>
              <a:rPr lang="en-US" sz="4800" b="1" u="sng" dirty="0">
                <a:solidFill>
                  <a:schemeClr val="bg1"/>
                </a:solidFill>
                <a:effectLst>
                  <a:outerShdw blurRad="50800" dist="38100" dir="10800000" algn="r" rotWithShape="0">
                    <a:prstClr val="black">
                      <a:alpha val="40000"/>
                    </a:prstClr>
                  </a:outerShdw>
                </a:effectLst>
              </a:rPr>
              <a:t>Looking Back in Faith </a:t>
            </a:r>
            <a:r>
              <a:rPr lang="en-US" sz="4800" b="1" dirty="0">
                <a:solidFill>
                  <a:schemeClr val="bg1"/>
                </a:solidFill>
                <a:effectLst>
                  <a:outerShdw blurRad="50800" dist="38100" dir="10800000" algn="r" rotWithShape="0">
                    <a:prstClr val="black">
                      <a:alpha val="40000"/>
                    </a:prstClr>
                  </a:outerShdw>
                </a:effectLst>
              </a:rPr>
              <a:t>Helps Us Look Forward in Faith</a:t>
            </a:r>
          </a:p>
        </p:txBody>
      </p:sp>
      <p:sp>
        <p:nvSpPr>
          <p:cNvPr id="9" name="TextBox 8">
            <a:extLst>
              <a:ext uri="{FF2B5EF4-FFF2-40B4-BE49-F238E27FC236}">
                <a16:creationId xmlns:a16="http://schemas.microsoft.com/office/drawing/2014/main" xmlns="" id="{F0D951B7-0C56-4E89-BE36-E2012D102888}"/>
              </a:ext>
            </a:extLst>
          </p:cNvPr>
          <p:cNvSpPr txBox="1"/>
          <p:nvPr/>
        </p:nvSpPr>
        <p:spPr>
          <a:xfrm>
            <a:off x="2725847" y="4511941"/>
            <a:ext cx="9081247" cy="769441"/>
          </a:xfrm>
          <a:prstGeom prst="rect">
            <a:avLst/>
          </a:prstGeom>
          <a:noFill/>
        </p:spPr>
        <p:txBody>
          <a:bodyPr wrap="square" rtlCol="0">
            <a:spAutoFit/>
          </a:bodyPr>
          <a:lstStyle/>
          <a:p>
            <a:r>
              <a:rPr lang="en-US" sz="4400" b="1" dirty="0">
                <a:solidFill>
                  <a:srgbClr val="00B0F0"/>
                </a:solidFill>
                <a:effectLst>
                  <a:outerShdw blurRad="50800" dist="38100" dir="10800000" algn="r" rotWithShape="0">
                    <a:prstClr val="black">
                      <a:alpha val="40000"/>
                    </a:prstClr>
                  </a:outerShdw>
                </a:effectLst>
              </a:rPr>
              <a:t>(1 Samuel 17:32-37)</a:t>
            </a:r>
            <a:endParaRPr lang="en-US" sz="4400" b="1" u="sng" dirty="0">
              <a:solidFill>
                <a:srgbClr val="00B0F0"/>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3821462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7715" y="209005"/>
            <a:ext cx="3519874" cy="523220"/>
          </a:xfrm>
          <a:prstGeom prst="rect">
            <a:avLst/>
          </a:prstGeom>
          <a:noFill/>
        </p:spPr>
        <p:txBody>
          <a:bodyPr wrap="none" rtlCol="0">
            <a:spAutoFit/>
          </a:bodyPr>
          <a:lstStyle/>
          <a:p>
            <a:r>
              <a:rPr lang="en-US" sz="2800" dirty="0">
                <a:solidFill>
                  <a:srgbClr val="FFFF00"/>
                </a:solidFill>
              </a:rPr>
              <a:t>1 Samuel 17:41-51 NLT</a:t>
            </a:r>
          </a:p>
        </p:txBody>
      </p:sp>
      <p:sp>
        <p:nvSpPr>
          <p:cNvPr id="3" name="TextBox 2"/>
          <p:cNvSpPr txBox="1"/>
          <p:nvPr/>
        </p:nvSpPr>
        <p:spPr>
          <a:xfrm>
            <a:off x="444137" y="910045"/>
            <a:ext cx="11094719" cy="3970318"/>
          </a:xfrm>
          <a:prstGeom prst="rect">
            <a:avLst/>
          </a:prstGeom>
          <a:noFill/>
        </p:spPr>
        <p:txBody>
          <a:bodyPr wrap="square" rtlCol="0">
            <a:spAutoFit/>
          </a:bodyPr>
          <a:lstStyle/>
          <a:p>
            <a:r>
              <a:rPr lang="en-US" sz="2800" dirty="0">
                <a:solidFill>
                  <a:schemeClr val="bg1"/>
                </a:solidFill>
              </a:rPr>
              <a:t>41 Goliath walked out toward David with his shield bearer ahead of him, 42 sneering in contempt at this ruddy-faced boy. </a:t>
            </a:r>
          </a:p>
          <a:p>
            <a:r>
              <a:rPr lang="en-US" sz="2800" dirty="0">
                <a:solidFill>
                  <a:schemeClr val="bg1"/>
                </a:solidFill>
              </a:rPr>
              <a:t>43 “Am I a dog,” he roared at David, “that you come at me with a stick?” And he cursed David by the names of his gods. </a:t>
            </a:r>
          </a:p>
          <a:p>
            <a:r>
              <a:rPr lang="en-US" sz="2800" dirty="0">
                <a:solidFill>
                  <a:schemeClr val="bg1"/>
                </a:solidFill>
              </a:rPr>
              <a:t>44 “Come over here, and I’ll give your flesh to the birds and wild animals!” Goliath yelled.</a:t>
            </a:r>
          </a:p>
          <a:p>
            <a:r>
              <a:rPr lang="en-US" sz="2800" dirty="0">
                <a:solidFill>
                  <a:schemeClr val="bg1"/>
                </a:solidFill>
              </a:rPr>
              <a:t>45 David replied to the Philistine, “You come to me with sword, spear, and javelin, but I come to you in the name of the Lord of Heaven’s Armies—the God of the armies of Israel, whom you have defied. </a:t>
            </a:r>
          </a:p>
        </p:txBody>
      </p:sp>
    </p:spTree>
    <p:extLst>
      <p:ext uri="{BB962C8B-B14F-4D97-AF65-F5344CB8AC3E}">
        <p14:creationId xmlns:p14="http://schemas.microsoft.com/office/powerpoint/2010/main" val="4222391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7715" y="209005"/>
            <a:ext cx="3519874" cy="523220"/>
          </a:xfrm>
          <a:prstGeom prst="rect">
            <a:avLst/>
          </a:prstGeom>
          <a:noFill/>
        </p:spPr>
        <p:txBody>
          <a:bodyPr wrap="none" rtlCol="0">
            <a:spAutoFit/>
          </a:bodyPr>
          <a:lstStyle/>
          <a:p>
            <a:r>
              <a:rPr lang="en-US" sz="2800" dirty="0">
                <a:solidFill>
                  <a:srgbClr val="FFFF00"/>
                </a:solidFill>
              </a:rPr>
              <a:t>1 Samuel 17:41-51 NLT</a:t>
            </a:r>
          </a:p>
        </p:txBody>
      </p:sp>
      <p:sp>
        <p:nvSpPr>
          <p:cNvPr id="3" name="TextBox 2"/>
          <p:cNvSpPr txBox="1"/>
          <p:nvPr/>
        </p:nvSpPr>
        <p:spPr>
          <a:xfrm>
            <a:off x="444137" y="910045"/>
            <a:ext cx="11094719" cy="4401205"/>
          </a:xfrm>
          <a:prstGeom prst="rect">
            <a:avLst/>
          </a:prstGeom>
          <a:noFill/>
        </p:spPr>
        <p:txBody>
          <a:bodyPr wrap="square" rtlCol="0">
            <a:spAutoFit/>
          </a:bodyPr>
          <a:lstStyle/>
          <a:p>
            <a:r>
              <a:rPr lang="en-US" sz="2800" dirty="0">
                <a:solidFill>
                  <a:schemeClr val="bg1"/>
                </a:solidFill>
              </a:rPr>
              <a:t>46 Today the Lord will conquer you, and I will kill you and cut off your head. And then I will give the dead bodies of your men to the birds and wild animals, and the whole world will know that there is a God in Israel! </a:t>
            </a:r>
          </a:p>
          <a:p>
            <a:r>
              <a:rPr lang="en-US" sz="2800" dirty="0">
                <a:solidFill>
                  <a:schemeClr val="bg1"/>
                </a:solidFill>
              </a:rPr>
              <a:t>47 And everyone assembled here will know that the Lord rescues his people, but not with sword and spear. This is the Lord’s battle, and he will give you to us!”</a:t>
            </a:r>
          </a:p>
          <a:p>
            <a:r>
              <a:rPr lang="en-US" sz="2800" dirty="0">
                <a:solidFill>
                  <a:schemeClr val="bg1"/>
                </a:solidFill>
              </a:rPr>
              <a:t>48 As Goliath moved closer to attack, David quickly ran out to meet him. </a:t>
            </a:r>
          </a:p>
          <a:p>
            <a:r>
              <a:rPr lang="en-US" sz="2800" dirty="0">
                <a:solidFill>
                  <a:schemeClr val="bg1"/>
                </a:solidFill>
              </a:rPr>
              <a:t>49 Reaching into his shepherd’s bag and taking out a stone, he hurled it with his sling and hit the Philistine in the forehead. The stone sank in, and Goliath stumbled and fell face down on the ground.</a:t>
            </a:r>
          </a:p>
        </p:txBody>
      </p:sp>
    </p:spTree>
    <p:extLst>
      <p:ext uri="{BB962C8B-B14F-4D97-AF65-F5344CB8AC3E}">
        <p14:creationId xmlns:p14="http://schemas.microsoft.com/office/powerpoint/2010/main" val="2898279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3617</TotalTime>
  <Words>738</Words>
  <Application>Microsoft Office PowerPoint</Application>
  <PresentationFormat>Widescreen</PresentationFormat>
  <Paragraphs>38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Burlile</dc:creator>
  <cp:lastModifiedBy>andrea</cp:lastModifiedBy>
  <cp:revision>311</cp:revision>
  <cp:lastPrinted>2017-06-11T13:33:41Z</cp:lastPrinted>
  <dcterms:created xsi:type="dcterms:W3CDTF">2016-02-28T13:11:20Z</dcterms:created>
  <dcterms:modified xsi:type="dcterms:W3CDTF">2017-06-12T20:03:42Z</dcterms:modified>
</cp:coreProperties>
</file>