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02" r:id="rId2"/>
    <p:sldId id="400" r:id="rId3"/>
    <p:sldId id="256" r:id="rId4"/>
    <p:sldId id="392" r:id="rId5"/>
    <p:sldId id="396" r:id="rId6"/>
    <p:sldId id="397" r:id="rId7"/>
    <p:sldId id="398" r:id="rId8"/>
    <p:sldId id="399" r:id="rId9"/>
    <p:sldId id="407" r:id="rId10"/>
    <p:sldId id="394" r:id="rId11"/>
    <p:sldId id="403" r:id="rId12"/>
    <p:sldId id="404" r:id="rId13"/>
    <p:sldId id="406" r:id="rId14"/>
    <p:sldId id="405" r:id="rId15"/>
    <p:sldId id="39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EABD"/>
    <a:srgbClr val="00D05E"/>
    <a:srgbClr val="5F77C1"/>
    <a:srgbClr val="E66B66"/>
    <a:srgbClr val="FF1111"/>
    <a:srgbClr val="65D7FF"/>
    <a:srgbClr val="902121"/>
    <a:srgbClr val="6D1919"/>
    <a:srgbClr val="77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4" d="100"/>
          <a:sy n="104" d="100"/>
        </p:scale>
        <p:origin x="8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3555DB4-2825-42B9-86FF-67526D022356}" type="datetimeFigureOut">
              <a:rPr lang="en-US" smtClean="0"/>
              <a:t>5/7/2017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5C37C5C-22B0-4F85-9CC3-F8A00006017C}" type="slidenum">
              <a:rPr lang="en-US" smtClean="0"/>
              <a:t>‹#›</a:t>
            </a:fld>
            <a:endParaRPr lang="en-US"/>
          </a:p>
        </p:txBody>
      </p:sp>
    </p:spTree>
    <p:extLst>
      <p:ext uri="{BB962C8B-B14F-4D97-AF65-F5344CB8AC3E}">
        <p14:creationId xmlns:p14="http://schemas.microsoft.com/office/powerpoint/2010/main" val="465043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7C06691-75C4-4291-B551-1FE802889777}" type="datetimeFigureOut">
              <a:rPr lang="en-US" smtClean="0"/>
              <a:t>5/7/2017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2D04D9C-B746-4C99-B05A-74691110877C}" type="slidenum">
              <a:rPr lang="en-US" smtClean="0"/>
              <a:t>‹#›</a:t>
            </a:fld>
            <a:endParaRPr lang="en-US"/>
          </a:p>
        </p:txBody>
      </p:sp>
    </p:spTree>
    <p:extLst>
      <p:ext uri="{BB962C8B-B14F-4D97-AF65-F5344CB8AC3E}">
        <p14:creationId xmlns:p14="http://schemas.microsoft.com/office/powerpoint/2010/main" val="325309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04D9C-B746-4C99-B05A-74691110877C}" type="slidenum">
              <a:rPr lang="en-US" smtClean="0"/>
              <a:t>8</a:t>
            </a:fld>
            <a:endParaRPr lang="en-US"/>
          </a:p>
        </p:txBody>
      </p:sp>
    </p:spTree>
    <p:extLst>
      <p:ext uri="{BB962C8B-B14F-4D97-AF65-F5344CB8AC3E}">
        <p14:creationId xmlns:p14="http://schemas.microsoft.com/office/powerpoint/2010/main" val="389047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Verse 37: She did not leave the temple complex, serving God night and day.  --- 2 Cor 11:3 But I am afraid that as the serpent deceived Eve by his cunning, your thoughts will be led astray from a sincere and pure devotion to Christ.  + Most likely a women of the Word….she new the prophecies concerning the </a:t>
            </a:r>
            <a:r>
              <a:rPr lang="en-US" dirty="0" err="1"/>
              <a:t>Messiah..daily</a:t>
            </a:r>
            <a:r>
              <a:rPr lang="en-US" dirty="0"/>
              <a:t> looking forward to the coming of the savior.</a:t>
            </a:r>
          </a:p>
        </p:txBody>
      </p:sp>
      <p:sp>
        <p:nvSpPr>
          <p:cNvPr id="4" name="Slide Number Placeholder 3"/>
          <p:cNvSpPr>
            <a:spLocks noGrp="1"/>
          </p:cNvSpPr>
          <p:nvPr>
            <p:ph type="sldNum" sz="quarter" idx="10"/>
          </p:nvPr>
        </p:nvSpPr>
        <p:spPr/>
        <p:txBody>
          <a:bodyPr/>
          <a:lstStyle/>
          <a:p>
            <a:fld id="{32D04D9C-B746-4C99-B05A-74691110877C}" type="slidenum">
              <a:rPr lang="en-US" smtClean="0"/>
              <a:t>10</a:t>
            </a:fld>
            <a:endParaRPr lang="en-US"/>
          </a:p>
        </p:txBody>
      </p:sp>
    </p:spTree>
    <p:extLst>
      <p:ext uri="{BB962C8B-B14F-4D97-AF65-F5344CB8AC3E}">
        <p14:creationId xmlns:p14="http://schemas.microsoft.com/office/powerpoint/2010/main" val="196586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Vs 38 At that very moment, she came up and began to thank God and to speak about Him to all who were looking forward to the redemption of Jerusalem.  Acts 1:8 -- But you will receive power when the Holy Spirit has come upon you, and you will be my witnesses in Jerusalem and in all Judea and Samaria, and to the end of the earth.” – God Calls ALL BELIEVERS TO BE HIS WITNESSES</a:t>
            </a:r>
          </a:p>
        </p:txBody>
      </p:sp>
      <p:sp>
        <p:nvSpPr>
          <p:cNvPr id="4" name="Slide Number Placeholder 3"/>
          <p:cNvSpPr>
            <a:spLocks noGrp="1"/>
          </p:cNvSpPr>
          <p:nvPr>
            <p:ph type="sldNum" sz="quarter" idx="10"/>
          </p:nvPr>
        </p:nvSpPr>
        <p:spPr/>
        <p:txBody>
          <a:bodyPr/>
          <a:lstStyle/>
          <a:p>
            <a:fld id="{32D04D9C-B746-4C99-B05A-74691110877C}" type="slidenum">
              <a:rPr lang="en-US" smtClean="0"/>
              <a:t>11</a:t>
            </a:fld>
            <a:endParaRPr lang="en-US"/>
          </a:p>
        </p:txBody>
      </p:sp>
    </p:spTree>
    <p:extLst>
      <p:ext uri="{BB962C8B-B14F-4D97-AF65-F5344CB8AC3E}">
        <p14:creationId xmlns:p14="http://schemas.microsoft.com/office/powerpoint/2010/main" val="299971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Anna’s husband died early in their marriage; seemingly no children to speak of; --- in that society totally dependent on the kindness and generosity of others. +++ PRINT OUT OF EXAMPLES OF “NOBODIES”  -- then, 1 Corinthians 1:26-29 (God using nobodies shames the wise).  TRIP LEE [video] – 2 Corinthians 12:7-10 (Paul mentions four purposes for his weaknesses.  --“To keep me from becoming conceited” (verse 7).    “[Christ’s] power is made perfect in weakness” (verse 9). “So that the power of Christ may rest upon me” (verse 9).   “When I am weak, then I am strong” (verse 10).</a:t>
            </a:r>
          </a:p>
        </p:txBody>
      </p:sp>
      <p:sp>
        <p:nvSpPr>
          <p:cNvPr id="4" name="Slide Number Placeholder 3"/>
          <p:cNvSpPr>
            <a:spLocks noGrp="1"/>
          </p:cNvSpPr>
          <p:nvPr>
            <p:ph type="sldNum" sz="quarter" idx="10"/>
          </p:nvPr>
        </p:nvSpPr>
        <p:spPr/>
        <p:txBody>
          <a:bodyPr/>
          <a:lstStyle/>
          <a:p>
            <a:fld id="{32D04D9C-B746-4C99-B05A-74691110877C}" type="slidenum">
              <a:rPr lang="en-US" smtClean="0"/>
              <a:t>12</a:t>
            </a:fld>
            <a:endParaRPr lang="en-US"/>
          </a:p>
        </p:txBody>
      </p:sp>
    </p:spTree>
    <p:extLst>
      <p:ext uri="{BB962C8B-B14F-4D97-AF65-F5344CB8AC3E}">
        <p14:creationId xmlns:p14="http://schemas.microsoft.com/office/powerpoint/2010/main" val="2980082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 for others …God works through prayer and </a:t>
            </a:r>
            <a:r>
              <a:rPr lang="en-US" dirty="0" err="1"/>
              <a:t>accomplishs</a:t>
            </a:r>
            <a:r>
              <a:rPr lang="en-US" dirty="0"/>
              <a:t> James 5:16-17; </a:t>
            </a:r>
          </a:p>
        </p:txBody>
      </p:sp>
      <p:sp>
        <p:nvSpPr>
          <p:cNvPr id="4" name="Slide Number Placeholder 3"/>
          <p:cNvSpPr>
            <a:spLocks noGrp="1"/>
          </p:cNvSpPr>
          <p:nvPr>
            <p:ph type="sldNum" sz="quarter" idx="10"/>
          </p:nvPr>
        </p:nvSpPr>
        <p:spPr/>
        <p:txBody>
          <a:bodyPr/>
          <a:lstStyle/>
          <a:p>
            <a:fld id="{32D04D9C-B746-4C99-B05A-74691110877C}" type="slidenum">
              <a:rPr lang="en-US" smtClean="0"/>
              <a:t>13</a:t>
            </a:fld>
            <a:endParaRPr lang="en-US"/>
          </a:p>
        </p:txBody>
      </p:sp>
    </p:spTree>
    <p:extLst>
      <p:ext uri="{BB962C8B-B14F-4D97-AF65-F5344CB8AC3E}">
        <p14:creationId xmlns:p14="http://schemas.microsoft.com/office/powerpoint/2010/main" val="595330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 80 years old take the land; Moses was  80 when God used him to deliver </a:t>
            </a:r>
            <a:r>
              <a:rPr lang="en-US" dirty="0" err="1"/>
              <a:t>Isreal</a:t>
            </a:r>
            <a:r>
              <a:rPr lang="en-US" dirty="0"/>
              <a:t> from </a:t>
            </a:r>
            <a:r>
              <a:rPr lang="en-US" dirty="0" err="1"/>
              <a:t>Eqyption</a:t>
            </a:r>
            <a:r>
              <a:rPr lang="en-US" dirty="0"/>
              <a:t> Captivity ….Old – Psalm 71:17-18 ;   Young – 1 Timothy 4:13</a:t>
            </a:r>
          </a:p>
        </p:txBody>
      </p:sp>
      <p:sp>
        <p:nvSpPr>
          <p:cNvPr id="4" name="Slide Number Placeholder 3"/>
          <p:cNvSpPr>
            <a:spLocks noGrp="1"/>
          </p:cNvSpPr>
          <p:nvPr>
            <p:ph type="sldNum" sz="quarter" idx="10"/>
          </p:nvPr>
        </p:nvSpPr>
        <p:spPr/>
        <p:txBody>
          <a:bodyPr/>
          <a:lstStyle/>
          <a:p>
            <a:fld id="{32D04D9C-B746-4C99-B05A-74691110877C}" type="slidenum">
              <a:rPr lang="en-US" smtClean="0"/>
              <a:t>14</a:t>
            </a:fld>
            <a:endParaRPr lang="en-US"/>
          </a:p>
        </p:txBody>
      </p:sp>
    </p:spTree>
    <p:extLst>
      <p:ext uri="{BB962C8B-B14F-4D97-AF65-F5344CB8AC3E}">
        <p14:creationId xmlns:p14="http://schemas.microsoft.com/office/powerpoint/2010/main" val="376431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D94417-2E97-4C59-9D31-8F60F91C0868}"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417185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449244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86426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D94417-2E97-4C59-9D31-8F60F91C0868}"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1256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D94417-2E97-4C59-9D31-8F60F91C0868}"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71549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D94417-2E97-4C59-9D31-8F60F91C0868}"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246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D94417-2E97-4C59-9D31-8F60F91C0868}" type="datetimeFigureOut">
              <a:rPr lang="en-US" smtClean="0"/>
              <a:t>5/7/2017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42209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D94417-2E97-4C59-9D31-8F60F91C0868}" type="datetimeFigureOut">
              <a:rPr lang="en-US" smtClean="0"/>
              <a:t>5/7/2017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24193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94417-2E97-4C59-9D31-8F60F91C0868}" type="datetimeFigureOut">
              <a:rPr lang="en-US" smtClean="0"/>
              <a:t>5/7/2017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229680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3359228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D94417-2E97-4C59-9D31-8F60F91C0868}"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78659-829C-4542-8B92-8668F7478378}" type="slidenum">
              <a:rPr lang="en-US" smtClean="0"/>
              <a:t>‹#›</a:t>
            </a:fld>
            <a:endParaRPr lang="en-US"/>
          </a:p>
        </p:txBody>
      </p:sp>
    </p:spTree>
    <p:extLst>
      <p:ext uri="{BB962C8B-B14F-4D97-AF65-F5344CB8AC3E}">
        <p14:creationId xmlns:p14="http://schemas.microsoft.com/office/powerpoint/2010/main" val="109325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94417-2E97-4C59-9D31-8F60F91C0868}" type="datetimeFigureOut">
              <a:rPr lang="en-US" smtClean="0"/>
              <a:t>5/7/2017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8659-829C-4542-8B92-8668F7478378}" type="slidenum">
              <a:rPr lang="en-US" smtClean="0"/>
              <a:t>‹#›</a:t>
            </a:fld>
            <a:endParaRPr lang="en-US"/>
          </a:p>
        </p:txBody>
      </p:sp>
    </p:spTree>
    <p:extLst>
      <p:ext uri="{BB962C8B-B14F-4D97-AF65-F5344CB8AC3E}">
        <p14:creationId xmlns:p14="http://schemas.microsoft.com/office/powerpoint/2010/main" val="2033935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0796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2160084" y="1980140"/>
            <a:ext cx="7890302"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*Be </a:t>
            </a:r>
            <a:r>
              <a:rPr lang="en-US" sz="5400" u="sng" dirty="0">
                <a:solidFill>
                  <a:srgbClr val="FFC000"/>
                </a:solidFill>
                <a:latin typeface="CantoraOne" panose="02010602040000000003" pitchFamily="2" charset="0"/>
              </a:rPr>
              <a:t>Devoted</a:t>
            </a:r>
            <a:r>
              <a:rPr lang="en-US" sz="5400" dirty="0">
                <a:solidFill>
                  <a:srgbClr val="FFC000"/>
                </a:solidFill>
                <a:latin typeface="CantoraOne" panose="02010602040000000003" pitchFamily="2" charset="0"/>
              </a:rPr>
              <a:t> to Pursuing a </a:t>
            </a:r>
          </a:p>
          <a:p>
            <a:pPr algn="ctr"/>
            <a:r>
              <a:rPr lang="en-US" sz="5400" u="sng" dirty="0">
                <a:solidFill>
                  <a:srgbClr val="FFC000"/>
                </a:solidFill>
                <a:latin typeface="CantoraOne" panose="02010602040000000003" pitchFamily="2" charset="0"/>
              </a:rPr>
              <a:t>Deep Walk </a:t>
            </a:r>
            <a:r>
              <a:rPr lang="en-US" sz="5400" dirty="0">
                <a:solidFill>
                  <a:srgbClr val="FFC000"/>
                </a:solidFill>
                <a:latin typeface="CantoraOne" panose="02010602040000000003" pitchFamily="2" charset="0"/>
              </a:rPr>
              <a:t>with God</a:t>
            </a:r>
          </a:p>
        </p:txBody>
      </p:sp>
    </p:spTree>
    <p:extLst>
      <p:ext uri="{BB962C8B-B14F-4D97-AF65-F5344CB8AC3E}">
        <p14:creationId xmlns:p14="http://schemas.microsoft.com/office/powerpoint/2010/main" val="4107009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1673573" y="1980140"/>
            <a:ext cx="8863324"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*Be a </a:t>
            </a:r>
            <a:r>
              <a:rPr lang="en-US" sz="5400" u="sng" dirty="0">
                <a:solidFill>
                  <a:srgbClr val="FFC000"/>
                </a:solidFill>
                <a:latin typeface="CantoraOne" panose="02010602040000000003" pitchFamily="2" charset="0"/>
              </a:rPr>
              <a:t>Faithful Witness </a:t>
            </a:r>
            <a:r>
              <a:rPr lang="en-US" sz="5400" dirty="0">
                <a:solidFill>
                  <a:srgbClr val="FFC000"/>
                </a:solidFill>
                <a:latin typeface="CantoraOne" panose="02010602040000000003" pitchFamily="2" charset="0"/>
              </a:rPr>
              <a:t>to the </a:t>
            </a:r>
          </a:p>
          <a:p>
            <a:pPr algn="ctr"/>
            <a:r>
              <a:rPr lang="en-US" sz="5400" dirty="0">
                <a:solidFill>
                  <a:srgbClr val="FFC000"/>
                </a:solidFill>
                <a:latin typeface="CantoraOne" panose="02010602040000000003" pitchFamily="2" charset="0"/>
              </a:rPr>
              <a:t>Saving Power of Jesus Christ </a:t>
            </a:r>
          </a:p>
        </p:txBody>
      </p:sp>
    </p:spTree>
    <p:extLst>
      <p:ext uri="{BB962C8B-B14F-4D97-AF65-F5344CB8AC3E}">
        <p14:creationId xmlns:p14="http://schemas.microsoft.com/office/powerpoint/2010/main" val="201804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1961695" y="2136894"/>
            <a:ext cx="8268610" cy="923330"/>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*God Loves to </a:t>
            </a:r>
            <a:r>
              <a:rPr lang="en-US" sz="5400" u="sng" dirty="0">
                <a:solidFill>
                  <a:srgbClr val="FFC000"/>
                </a:solidFill>
                <a:latin typeface="CantoraOne" panose="02010602040000000003" pitchFamily="2" charset="0"/>
              </a:rPr>
              <a:t>Use Nobodies</a:t>
            </a:r>
          </a:p>
        </p:txBody>
      </p:sp>
    </p:spTree>
    <p:extLst>
      <p:ext uri="{BB962C8B-B14F-4D97-AF65-F5344CB8AC3E}">
        <p14:creationId xmlns:p14="http://schemas.microsoft.com/office/powerpoint/2010/main" val="3595656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1576592" y="1980140"/>
            <a:ext cx="9057287"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a:t>
            </a:r>
            <a:r>
              <a:rPr lang="en-US" sz="5400" u="sng" dirty="0">
                <a:solidFill>
                  <a:srgbClr val="FFC000"/>
                </a:solidFill>
                <a:latin typeface="CantoraOne" panose="02010602040000000003" pitchFamily="2" charset="0"/>
              </a:rPr>
              <a:t>Praying and Fasting </a:t>
            </a:r>
            <a:r>
              <a:rPr lang="en-US" sz="5400" dirty="0">
                <a:solidFill>
                  <a:srgbClr val="FFC000"/>
                </a:solidFill>
                <a:latin typeface="CantoraOne" panose="02010602040000000003" pitchFamily="2" charset="0"/>
              </a:rPr>
              <a:t>are ways </a:t>
            </a:r>
          </a:p>
          <a:p>
            <a:pPr algn="ctr"/>
            <a:r>
              <a:rPr lang="en-US" sz="5400" dirty="0">
                <a:solidFill>
                  <a:srgbClr val="FFC000"/>
                </a:solidFill>
                <a:latin typeface="CantoraOne" panose="02010602040000000003" pitchFamily="2" charset="0"/>
              </a:rPr>
              <a:t>to serve God and His Church</a:t>
            </a:r>
            <a:endParaRPr lang="en-US" sz="5400" u="sng" dirty="0">
              <a:solidFill>
                <a:srgbClr val="FFC000"/>
              </a:solidFill>
              <a:latin typeface="CantoraOne" panose="02010602040000000003" pitchFamily="2" charset="0"/>
            </a:endParaRPr>
          </a:p>
        </p:txBody>
      </p:sp>
    </p:spTree>
    <p:extLst>
      <p:ext uri="{BB962C8B-B14F-4D97-AF65-F5344CB8AC3E}">
        <p14:creationId xmlns:p14="http://schemas.microsoft.com/office/powerpoint/2010/main" val="336415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2178519" y="1980140"/>
            <a:ext cx="7853432" cy="1754326"/>
          </a:xfrm>
          <a:prstGeom prst="rect">
            <a:avLst/>
          </a:prstGeom>
          <a:noFill/>
        </p:spPr>
        <p:txBody>
          <a:bodyPr wrap="none" rtlCol="0">
            <a:spAutoFit/>
          </a:bodyPr>
          <a:lstStyle/>
          <a:p>
            <a:pPr algn="ctr"/>
            <a:r>
              <a:rPr lang="en-US" sz="5400" dirty="0">
                <a:solidFill>
                  <a:srgbClr val="FFC000"/>
                </a:solidFill>
                <a:latin typeface="CantoraOne" panose="02010602040000000003" pitchFamily="2" charset="0"/>
              </a:rPr>
              <a:t>*It’s not about Your </a:t>
            </a:r>
            <a:r>
              <a:rPr lang="en-US" sz="5400" u="sng" dirty="0">
                <a:solidFill>
                  <a:srgbClr val="FFC000"/>
                </a:solidFill>
                <a:latin typeface="CantoraOne" panose="02010602040000000003" pitchFamily="2" charset="0"/>
              </a:rPr>
              <a:t>Age</a:t>
            </a:r>
            <a:r>
              <a:rPr lang="en-US" sz="5400" dirty="0">
                <a:solidFill>
                  <a:srgbClr val="FFC000"/>
                </a:solidFill>
                <a:latin typeface="CantoraOne" panose="02010602040000000003" pitchFamily="2" charset="0"/>
              </a:rPr>
              <a:t>, </a:t>
            </a:r>
          </a:p>
          <a:p>
            <a:pPr algn="ctr"/>
            <a:r>
              <a:rPr lang="en-US" sz="5400" dirty="0">
                <a:solidFill>
                  <a:srgbClr val="FFC000"/>
                </a:solidFill>
                <a:latin typeface="CantoraOne" panose="02010602040000000003" pitchFamily="2" charset="0"/>
              </a:rPr>
              <a:t>It’s about Your </a:t>
            </a:r>
            <a:r>
              <a:rPr lang="en-US" sz="5400" u="sng" dirty="0">
                <a:solidFill>
                  <a:srgbClr val="FFC000"/>
                </a:solidFill>
                <a:latin typeface="CantoraOne" panose="02010602040000000003" pitchFamily="2" charset="0"/>
              </a:rPr>
              <a:t>Availability</a:t>
            </a:r>
          </a:p>
        </p:txBody>
      </p:sp>
    </p:spTree>
    <p:extLst>
      <p:ext uri="{BB962C8B-B14F-4D97-AF65-F5344CB8AC3E}">
        <p14:creationId xmlns:p14="http://schemas.microsoft.com/office/powerpoint/2010/main" val="2383071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wall&#10;&#10;Description generated with high confidence"/>
          <p:cNvPicPr>
            <a:picLocks noChangeAspect="1"/>
          </p:cNvPicPr>
          <p:nvPr/>
        </p:nvPicPr>
        <p:blipFill rotWithShape="1">
          <a:blip r:embed="rId2">
            <a:extLst>
              <a:ext uri="{28A0092B-C50C-407E-A947-70E740481C1C}">
                <a14:useLocalDpi xmlns:a14="http://schemas.microsoft.com/office/drawing/2010/main" val="0"/>
              </a:ext>
            </a:extLst>
          </a:blip>
          <a:srcRect r="1" b="9180"/>
          <a:stretch/>
        </p:blipFill>
        <p:spPr>
          <a:xfrm>
            <a:off x="643467" y="643467"/>
            <a:ext cx="10905066" cy="5571066"/>
          </a:xfrm>
          <a:prstGeom prst="rect">
            <a:avLst/>
          </a:prstGeom>
        </p:spPr>
      </p:pic>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83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person, indoor, man&#10;&#10;Description generated with very high confidence"/>
          <p:cNvPicPr>
            <a:picLocks noChangeAspect="1"/>
          </p:cNvPicPr>
          <p:nvPr/>
        </p:nvPicPr>
        <p:blipFill rotWithShape="1">
          <a:blip r:embed="rId2">
            <a:extLst>
              <a:ext uri="{28A0092B-C50C-407E-A947-70E740481C1C}">
                <a14:useLocalDpi xmlns:a14="http://schemas.microsoft.com/office/drawing/2010/main" val="0"/>
              </a:ext>
            </a:extLst>
          </a:blip>
          <a:srcRect l="9843"/>
          <a:stretch/>
        </p:blipFill>
        <p:spPr>
          <a:xfrm>
            <a:off x="2507" y="10"/>
            <a:ext cx="4637226" cy="6857990"/>
          </a:xfrm>
          <a:prstGeom prst="rect">
            <a:avLst/>
          </a:prstGeom>
        </p:spPr>
      </p:pic>
      <p:sp>
        <p:nvSpPr>
          <p:cNvPr id="15"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9733" y="0"/>
            <a:ext cx="7552267"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489765" y="158019"/>
            <a:ext cx="6274591" cy="2694245"/>
          </a:xfrm>
          <a:prstGeom prst="rect">
            <a:avLst/>
          </a:prstGeom>
        </p:spPr>
        <p:txBody>
          <a:bodyPr vert="horz" lIns="91440" tIns="45720" rIns="91440" bIns="45720" rtlCol="0" anchor="b">
            <a:normAutofit/>
          </a:bodyPr>
          <a:lstStyle/>
          <a:p>
            <a:pPr>
              <a:lnSpc>
                <a:spcPct val="90000"/>
              </a:lnSpc>
              <a:spcBef>
                <a:spcPct val="0"/>
              </a:spcBef>
            </a:pPr>
            <a:r>
              <a:rPr lang="en-US" sz="6000" b="1" dirty="0">
                <a:solidFill>
                  <a:schemeClr val="bg1"/>
                </a:solidFill>
                <a:effectLst>
                  <a:outerShdw blurRad="50800" dist="38100" dir="10800000" algn="r" rotWithShape="0">
                    <a:prstClr val="black">
                      <a:alpha val="40000"/>
                    </a:prstClr>
                  </a:outerShdw>
                </a:effectLst>
                <a:latin typeface="+mj-lt"/>
                <a:ea typeface="+mj-ea"/>
                <a:cs typeface="+mj-cs"/>
              </a:rPr>
              <a:t>Silas Wayne Hays</a:t>
            </a:r>
          </a:p>
          <a:p>
            <a:pPr>
              <a:lnSpc>
                <a:spcPct val="90000"/>
              </a:lnSpc>
              <a:spcBef>
                <a:spcPct val="0"/>
              </a:spcBef>
            </a:pPr>
            <a:r>
              <a:rPr lang="en-US" sz="6000" b="1" dirty="0">
                <a:solidFill>
                  <a:schemeClr val="bg1"/>
                </a:solidFill>
                <a:effectLst>
                  <a:outerShdw blurRad="50800" dist="38100" dir="10800000" algn="r" rotWithShape="0">
                    <a:prstClr val="black">
                      <a:alpha val="40000"/>
                    </a:prstClr>
                  </a:outerShdw>
                </a:effectLst>
                <a:latin typeface="+mj-lt"/>
                <a:ea typeface="+mj-ea"/>
                <a:cs typeface="+mj-cs"/>
              </a:rPr>
              <a:t>5/6/2017 3:23am</a:t>
            </a:r>
          </a:p>
          <a:p>
            <a:pPr>
              <a:lnSpc>
                <a:spcPct val="90000"/>
              </a:lnSpc>
              <a:spcBef>
                <a:spcPct val="0"/>
              </a:spcBef>
            </a:pPr>
            <a:r>
              <a:rPr lang="en-US" sz="6000" b="1" dirty="0">
                <a:solidFill>
                  <a:schemeClr val="bg1"/>
                </a:solidFill>
                <a:effectLst>
                  <a:outerShdw blurRad="50800" dist="38100" dir="10800000" algn="r" rotWithShape="0">
                    <a:prstClr val="black">
                      <a:alpha val="40000"/>
                    </a:prstClr>
                  </a:outerShdw>
                </a:effectLst>
                <a:latin typeface="+mj-lt"/>
                <a:ea typeface="+mj-ea"/>
                <a:cs typeface="+mj-cs"/>
              </a:rPr>
              <a:t>9# even, 22" long</a:t>
            </a:r>
          </a:p>
        </p:txBody>
      </p:sp>
      <p:pic>
        <p:nvPicPr>
          <p:cNvPr id="5" name="Picture 4" descr="A picture containing wall, indoor, person, table&#10;&#10;Description generated with very high confidenc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792" y="3010283"/>
            <a:ext cx="2802659" cy="3736879"/>
          </a:xfrm>
          <a:prstGeom prst="rect">
            <a:avLst/>
          </a:prstGeom>
        </p:spPr>
      </p:pic>
      <p:pic>
        <p:nvPicPr>
          <p:cNvPr id="7" name="Picture 6" descr="Person holding a baby&#10;&#10;Description generated with high confidenc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60509" y="3010283"/>
            <a:ext cx="2802659" cy="3736879"/>
          </a:xfrm>
          <a:prstGeom prst="rect">
            <a:avLst/>
          </a:prstGeom>
        </p:spPr>
      </p:pic>
      <p:sp>
        <p:nvSpPr>
          <p:cNvPr id="11" name="TextBox 10"/>
          <p:cNvSpPr txBox="1"/>
          <p:nvPr/>
        </p:nvSpPr>
        <p:spPr>
          <a:xfrm>
            <a:off x="1254" y="5506175"/>
            <a:ext cx="4639733" cy="1351825"/>
          </a:xfrm>
          <a:prstGeom prst="rect">
            <a:avLst/>
          </a:prstGeom>
          <a:solidFill>
            <a:srgbClr val="002060"/>
          </a:solidFill>
        </p:spPr>
        <p:txBody>
          <a:bodyPr vert="horz" lIns="91440" tIns="45720" rIns="91440" bIns="45720" rtlCol="0" anchor="b">
            <a:normAutofit fontScale="85000" lnSpcReduction="20000"/>
          </a:bodyPr>
          <a:lstStyle/>
          <a:p>
            <a:pPr algn="ctr">
              <a:lnSpc>
                <a:spcPct val="90000"/>
              </a:lnSpc>
              <a:spcBef>
                <a:spcPct val="0"/>
              </a:spcBef>
            </a:pPr>
            <a:r>
              <a:rPr lang="en-US" sz="3200" b="1" dirty="0">
                <a:solidFill>
                  <a:schemeClr val="bg1"/>
                </a:solidFill>
                <a:effectLst>
                  <a:outerShdw blurRad="50800" dist="38100" dir="10800000" algn="r" rotWithShape="0">
                    <a:prstClr val="black">
                      <a:alpha val="40000"/>
                    </a:prstClr>
                  </a:outerShdw>
                </a:effectLst>
                <a:latin typeface="+mj-lt"/>
                <a:ea typeface="+mj-ea"/>
                <a:cs typeface="+mj-cs"/>
              </a:rPr>
              <a:t>Want to Help With Meals?  Text or Call Linda Burlile @ 614-529-8754 or speak with her today.  Meals start tomorrow.</a:t>
            </a:r>
          </a:p>
        </p:txBody>
      </p:sp>
    </p:spTree>
    <p:extLst>
      <p:ext uri="{BB962C8B-B14F-4D97-AF65-F5344CB8AC3E}">
        <p14:creationId xmlns:p14="http://schemas.microsoft.com/office/powerpoint/2010/main" val="322483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picture containing wall&#10;&#10;Description generated with high confidence"/>
          <p:cNvPicPr>
            <a:picLocks noChangeAspect="1"/>
          </p:cNvPicPr>
          <p:nvPr/>
        </p:nvPicPr>
        <p:blipFill rotWithShape="1">
          <a:blip r:embed="rId2">
            <a:extLst>
              <a:ext uri="{28A0092B-C50C-407E-A947-70E740481C1C}">
                <a14:useLocalDpi xmlns:a14="http://schemas.microsoft.com/office/drawing/2010/main" val="0"/>
              </a:ext>
            </a:extLst>
          </a:blip>
          <a:srcRect r="1" b="9180"/>
          <a:stretch/>
        </p:blipFill>
        <p:spPr>
          <a:xfrm>
            <a:off x="643467" y="643467"/>
            <a:ext cx="10905066" cy="5571066"/>
          </a:xfrm>
          <a:prstGeom prst="rect">
            <a:avLst/>
          </a:prstGeom>
        </p:spPr>
      </p:pic>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767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5509200"/>
          </a:xfrm>
          <a:prstGeom prst="rect">
            <a:avLst/>
          </a:prstGeom>
          <a:noFill/>
        </p:spPr>
        <p:txBody>
          <a:bodyPr wrap="square" rtlCol="0">
            <a:spAutoFit/>
          </a:bodyPr>
          <a:lstStyle/>
          <a:p>
            <a:r>
              <a:rPr lang="en-US" sz="3200" b="1" dirty="0">
                <a:solidFill>
                  <a:srgbClr val="FFC000"/>
                </a:solidFill>
                <a:latin typeface="Cambria" panose="02040503050406030204" pitchFamily="18" charset="0"/>
              </a:rPr>
              <a:t>21</a:t>
            </a:r>
            <a:r>
              <a:rPr lang="en-US" sz="3200" b="1" dirty="0">
                <a:solidFill>
                  <a:schemeClr val="bg1"/>
                </a:solidFill>
                <a:latin typeface="Cambria" panose="02040503050406030204" pitchFamily="18" charset="0"/>
              </a:rPr>
              <a:t> When the eight days were completed for His circumcision, He was named Jesus—the name given by the angel before He was conceived. </a:t>
            </a:r>
            <a:r>
              <a:rPr lang="en-US" sz="3200" b="1" dirty="0">
                <a:solidFill>
                  <a:srgbClr val="FFC000"/>
                </a:solidFill>
                <a:latin typeface="Cambria" panose="02040503050406030204" pitchFamily="18" charset="0"/>
              </a:rPr>
              <a:t>22</a:t>
            </a:r>
            <a:r>
              <a:rPr lang="en-US" sz="3200" b="1" dirty="0">
                <a:solidFill>
                  <a:schemeClr val="bg1"/>
                </a:solidFill>
                <a:latin typeface="Cambria" panose="02040503050406030204" pitchFamily="18" charset="0"/>
              </a:rPr>
              <a:t> And when the days of their purification according to the law of Moses were finished, they brought Him up to Jerusalem to present Him to the Lord </a:t>
            </a:r>
          </a:p>
          <a:p>
            <a:r>
              <a:rPr lang="en-US" sz="3200" b="1" dirty="0">
                <a:solidFill>
                  <a:srgbClr val="FFC000"/>
                </a:solidFill>
                <a:latin typeface="Cambria" panose="02040503050406030204" pitchFamily="18" charset="0"/>
              </a:rPr>
              <a:t>23</a:t>
            </a:r>
            <a:r>
              <a:rPr lang="en-US" sz="3200" b="1" dirty="0">
                <a:solidFill>
                  <a:schemeClr val="bg1"/>
                </a:solidFill>
                <a:latin typeface="Cambria" panose="02040503050406030204" pitchFamily="18" charset="0"/>
              </a:rPr>
              <a:t> just as it is written in the law of the Lord: Every firstborn male will be dedicated to the Lord) </a:t>
            </a:r>
          </a:p>
          <a:p>
            <a:r>
              <a:rPr lang="en-US" sz="3200" b="1" dirty="0">
                <a:solidFill>
                  <a:srgbClr val="FFC000"/>
                </a:solidFill>
                <a:latin typeface="Cambria" panose="02040503050406030204" pitchFamily="18" charset="0"/>
              </a:rPr>
              <a:t>24</a:t>
            </a:r>
            <a:r>
              <a:rPr lang="en-US" sz="3200" b="1" dirty="0">
                <a:solidFill>
                  <a:schemeClr val="bg1"/>
                </a:solidFill>
                <a:latin typeface="Cambria" panose="02040503050406030204" pitchFamily="18" charset="0"/>
              </a:rPr>
              <a:t> and to offer a sacrifice (according to what is stated in the law of the Lord: a pair of turtledoves or two young pigeons).</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Luke 2:22-38 HCSB (Holman Christian Standard Bible)</a:t>
            </a:r>
          </a:p>
        </p:txBody>
      </p:sp>
    </p:spTree>
    <p:extLst>
      <p:ext uri="{BB962C8B-B14F-4D97-AF65-F5344CB8AC3E}">
        <p14:creationId xmlns:p14="http://schemas.microsoft.com/office/powerpoint/2010/main" val="209969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25</a:t>
            </a:r>
            <a:r>
              <a:rPr lang="en-US" sz="3200" b="1" dirty="0">
                <a:solidFill>
                  <a:schemeClr val="bg1"/>
                </a:solidFill>
                <a:latin typeface="Cambria" panose="02040503050406030204" pitchFamily="18" charset="0"/>
              </a:rPr>
              <a:t> There was a man in Jerusalem whose name was Simeon. This man was righteous and devout, looking forward to Israel’s consolation, and the Holy Spirit was on him. </a:t>
            </a:r>
          </a:p>
          <a:p>
            <a:r>
              <a:rPr lang="en-US" sz="3200" b="1" dirty="0">
                <a:solidFill>
                  <a:srgbClr val="FFC000"/>
                </a:solidFill>
                <a:latin typeface="Cambria" panose="02040503050406030204" pitchFamily="18" charset="0"/>
              </a:rPr>
              <a:t>26</a:t>
            </a:r>
            <a:r>
              <a:rPr lang="en-US" sz="3200" b="1" dirty="0">
                <a:solidFill>
                  <a:schemeClr val="bg1"/>
                </a:solidFill>
                <a:latin typeface="Cambria" panose="02040503050406030204" pitchFamily="18" charset="0"/>
              </a:rPr>
              <a:t> It had been revealed to him by the Holy Spirit that he would not see death before he saw the Lord’s Messiah. </a:t>
            </a:r>
          </a:p>
          <a:p>
            <a:r>
              <a:rPr lang="en-US" sz="3200" b="1" dirty="0">
                <a:solidFill>
                  <a:srgbClr val="FFC000"/>
                </a:solidFill>
                <a:latin typeface="Cambria" panose="02040503050406030204" pitchFamily="18" charset="0"/>
              </a:rPr>
              <a:t>27</a:t>
            </a:r>
            <a:r>
              <a:rPr lang="en-US" sz="3200" b="1" dirty="0">
                <a:solidFill>
                  <a:schemeClr val="bg1"/>
                </a:solidFill>
                <a:latin typeface="Cambria" panose="02040503050406030204" pitchFamily="18" charset="0"/>
              </a:rPr>
              <a:t> Guided by the Spirit, he entered the temple complex. When the parents brought in the child Jesus to perform for Him what was customary under the law, </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Luke 2:22-38 HCSB</a:t>
            </a:r>
          </a:p>
        </p:txBody>
      </p:sp>
    </p:spTree>
    <p:extLst>
      <p:ext uri="{BB962C8B-B14F-4D97-AF65-F5344CB8AC3E}">
        <p14:creationId xmlns:p14="http://schemas.microsoft.com/office/powerpoint/2010/main" val="747590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28</a:t>
            </a:r>
            <a:r>
              <a:rPr lang="en-US" sz="3200" b="1" dirty="0">
                <a:solidFill>
                  <a:schemeClr val="bg1"/>
                </a:solidFill>
                <a:latin typeface="Cambria" panose="02040503050406030204" pitchFamily="18" charset="0"/>
              </a:rPr>
              <a:t> Simeon took Him up in his arms, praised God, and said:</a:t>
            </a:r>
          </a:p>
          <a:p>
            <a:r>
              <a:rPr lang="en-US" sz="3200" b="1" dirty="0">
                <a:solidFill>
                  <a:srgbClr val="FFC000"/>
                </a:solidFill>
                <a:latin typeface="Cambria" panose="02040503050406030204" pitchFamily="18" charset="0"/>
              </a:rPr>
              <a:t>29</a:t>
            </a:r>
            <a:r>
              <a:rPr lang="en-US" sz="3200" b="1" dirty="0">
                <a:solidFill>
                  <a:schemeClr val="bg1"/>
                </a:solidFill>
                <a:latin typeface="Cambria" panose="02040503050406030204" pitchFamily="18" charset="0"/>
              </a:rPr>
              <a:t> Now, Master, You can dismiss Your slave in peace, as You promised.</a:t>
            </a:r>
          </a:p>
          <a:p>
            <a:r>
              <a:rPr lang="en-US" sz="3200" b="1" dirty="0">
                <a:solidFill>
                  <a:srgbClr val="FFC000"/>
                </a:solidFill>
                <a:latin typeface="Cambria" panose="02040503050406030204" pitchFamily="18" charset="0"/>
              </a:rPr>
              <a:t>30</a:t>
            </a:r>
            <a:r>
              <a:rPr lang="en-US" sz="3200" b="1" dirty="0">
                <a:solidFill>
                  <a:schemeClr val="bg1"/>
                </a:solidFill>
                <a:latin typeface="Cambria" panose="02040503050406030204" pitchFamily="18" charset="0"/>
              </a:rPr>
              <a:t> For my eyes have seen Your salvation.</a:t>
            </a:r>
          </a:p>
          <a:p>
            <a:r>
              <a:rPr lang="en-US" sz="3200" b="1" dirty="0">
                <a:solidFill>
                  <a:srgbClr val="FFC000"/>
                </a:solidFill>
                <a:latin typeface="Cambria" panose="02040503050406030204" pitchFamily="18" charset="0"/>
              </a:rPr>
              <a:t>31</a:t>
            </a:r>
            <a:r>
              <a:rPr lang="en-US" sz="3200" b="1" dirty="0">
                <a:solidFill>
                  <a:schemeClr val="bg1"/>
                </a:solidFill>
                <a:latin typeface="Cambria" panose="02040503050406030204" pitchFamily="18" charset="0"/>
              </a:rPr>
              <a:t> You have prepared </a:t>
            </a:r>
            <a:r>
              <a:rPr lang="en-US" sz="3200" b="1" dirty="0" err="1">
                <a:solidFill>
                  <a:schemeClr val="bg1"/>
                </a:solidFill>
                <a:latin typeface="Cambria" panose="02040503050406030204" pitchFamily="18" charset="0"/>
              </a:rPr>
              <a:t>itin</a:t>
            </a:r>
            <a:r>
              <a:rPr lang="en-US" sz="3200" b="1" dirty="0">
                <a:solidFill>
                  <a:schemeClr val="bg1"/>
                </a:solidFill>
                <a:latin typeface="Cambria" panose="02040503050406030204" pitchFamily="18" charset="0"/>
              </a:rPr>
              <a:t> the presence of all peoples—</a:t>
            </a:r>
          </a:p>
          <a:p>
            <a:r>
              <a:rPr lang="en-US" sz="3200" b="1" dirty="0">
                <a:solidFill>
                  <a:srgbClr val="FFC000"/>
                </a:solidFill>
                <a:latin typeface="Cambria" panose="02040503050406030204" pitchFamily="18" charset="0"/>
              </a:rPr>
              <a:t>32</a:t>
            </a:r>
            <a:r>
              <a:rPr lang="en-US" sz="3200" b="1" dirty="0">
                <a:solidFill>
                  <a:schemeClr val="bg1"/>
                </a:solidFill>
                <a:latin typeface="Cambria" panose="02040503050406030204" pitchFamily="18" charset="0"/>
              </a:rPr>
              <a:t> a light for revelation to the Gentiles and glory to Your people Israel.</a:t>
            </a:r>
          </a:p>
          <a:p>
            <a:r>
              <a:rPr lang="en-US" sz="3200" b="1" dirty="0">
                <a:solidFill>
                  <a:srgbClr val="FFC000"/>
                </a:solidFill>
                <a:latin typeface="Cambria" panose="02040503050406030204" pitchFamily="18" charset="0"/>
              </a:rPr>
              <a:t>33</a:t>
            </a:r>
            <a:r>
              <a:rPr lang="en-US" sz="3200" b="1" dirty="0">
                <a:solidFill>
                  <a:schemeClr val="bg1"/>
                </a:solidFill>
                <a:latin typeface="Cambria" panose="02040503050406030204" pitchFamily="18" charset="0"/>
              </a:rPr>
              <a:t> His father and mother were amazed at what was being said about Him. </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Luke 2:22-38 HCSB</a:t>
            </a:r>
          </a:p>
        </p:txBody>
      </p:sp>
    </p:spTree>
    <p:extLst>
      <p:ext uri="{BB962C8B-B14F-4D97-AF65-F5344CB8AC3E}">
        <p14:creationId xmlns:p14="http://schemas.microsoft.com/office/powerpoint/2010/main" val="163402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4524315"/>
          </a:xfrm>
          <a:prstGeom prst="rect">
            <a:avLst/>
          </a:prstGeom>
          <a:noFill/>
        </p:spPr>
        <p:txBody>
          <a:bodyPr wrap="square" rtlCol="0">
            <a:spAutoFit/>
          </a:bodyPr>
          <a:lstStyle/>
          <a:p>
            <a:r>
              <a:rPr lang="en-US" sz="3200" b="1" dirty="0">
                <a:solidFill>
                  <a:srgbClr val="FFC000"/>
                </a:solidFill>
                <a:latin typeface="Cambria" panose="02040503050406030204" pitchFamily="18" charset="0"/>
              </a:rPr>
              <a:t>34</a:t>
            </a:r>
            <a:r>
              <a:rPr lang="en-US" sz="3200" b="1" dirty="0">
                <a:solidFill>
                  <a:schemeClr val="bg1"/>
                </a:solidFill>
                <a:latin typeface="Cambria" panose="02040503050406030204" pitchFamily="18" charset="0"/>
              </a:rPr>
              <a:t> Then Simeon blessed them and told His mother Mary: “Indeed, this child is destined to cause the fall and rise of many in Israel and to be a sign that will be opposed— </a:t>
            </a:r>
          </a:p>
          <a:p>
            <a:r>
              <a:rPr lang="en-US" sz="3200" b="1" dirty="0">
                <a:solidFill>
                  <a:srgbClr val="FFC000"/>
                </a:solidFill>
                <a:latin typeface="Cambria" panose="02040503050406030204" pitchFamily="18" charset="0"/>
              </a:rPr>
              <a:t>35</a:t>
            </a:r>
            <a:r>
              <a:rPr lang="en-US" sz="3200" b="1" dirty="0">
                <a:solidFill>
                  <a:schemeClr val="bg1"/>
                </a:solidFill>
                <a:latin typeface="Cambria" panose="02040503050406030204" pitchFamily="18" charset="0"/>
              </a:rPr>
              <a:t> and a sword will pierce your own soul—that the thoughts of many hearts may be revealed.”</a:t>
            </a:r>
          </a:p>
          <a:p>
            <a:r>
              <a:rPr lang="en-US" sz="3200" b="1" dirty="0">
                <a:solidFill>
                  <a:srgbClr val="FFC000"/>
                </a:solidFill>
                <a:latin typeface="Cambria" panose="02040503050406030204" pitchFamily="18" charset="0"/>
              </a:rPr>
              <a:t>36</a:t>
            </a:r>
            <a:r>
              <a:rPr lang="en-US" sz="3200" b="1" dirty="0">
                <a:solidFill>
                  <a:schemeClr val="bg1"/>
                </a:solidFill>
                <a:latin typeface="Cambria" panose="02040503050406030204" pitchFamily="18" charset="0"/>
              </a:rPr>
              <a:t> There was also a prophetess, Anna, a daughter of </a:t>
            </a:r>
            <a:r>
              <a:rPr lang="en-US" sz="3200" b="1" dirty="0" err="1">
                <a:solidFill>
                  <a:schemeClr val="bg1"/>
                </a:solidFill>
                <a:latin typeface="Cambria" panose="02040503050406030204" pitchFamily="18" charset="0"/>
              </a:rPr>
              <a:t>Phanuel</a:t>
            </a:r>
            <a:r>
              <a:rPr lang="en-US" sz="3200" b="1" dirty="0">
                <a:solidFill>
                  <a:schemeClr val="bg1"/>
                </a:solidFill>
                <a:latin typeface="Cambria" panose="02040503050406030204" pitchFamily="18" charset="0"/>
              </a:rPr>
              <a:t>, of the tribe of Asher. She was well along in years, having lived with her husband seven years after her marriage, </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Luke 2:22-38 HCSB</a:t>
            </a:r>
          </a:p>
        </p:txBody>
      </p:sp>
    </p:spTree>
    <p:extLst>
      <p:ext uri="{BB962C8B-B14F-4D97-AF65-F5344CB8AC3E}">
        <p14:creationId xmlns:p14="http://schemas.microsoft.com/office/powerpoint/2010/main" val="320254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26719" y="1029692"/>
            <a:ext cx="11077303" cy="3046988"/>
          </a:xfrm>
          <a:prstGeom prst="rect">
            <a:avLst/>
          </a:prstGeom>
          <a:noFill/>
        </p:spPr>
        <p:txBody>
          <a:bodyPr wrap="square" rtlCol="0">
            <a:spAutoFit/>
          </a:bodyPr>
          <a:lstStyle/>
          <a:p>
            <a:r>
              <a:rPr lang="en-US" sz="3200" b="1" dirty="0">
                <a:solidFill>
                  <a:srgbClr val="FFC000"/>
                </a:solidFill>
                <a:latin typeface="Cambria" panose="02040503050406030204" pitchFamily="18" charset="0"/>
              </a:rPr>
              <a:t>37</a:t>
            </a:r>
            <a:r>
              <a:rPr lang="en-US" sz="3200" b="1" dirty="0">
                <a:solidFill>
                  <a:schemeClr val="bg1"/>
                </a:solidFill>
                <a:latin typeface="Cambria" panose="02040503050406030204" pitchFamily="18" charset="0"/>
              </a:rPr>
              <a:t> and was a widow for 84 years. She did not leave the temple complex, serving God night and day with fasting and prayers. </a:t>
            </a:r>
          </a:p>
          <a:p>
            <a:r>
              <a:rPr lang="en-US" sz="3200" b="1" dirty="0">
                <a:solidFill>
                  <a:srgbClr val="FFC000"/>
                </a:solidFill>
                <a:latin typeface="Cambria" panose="02040503050406030204" pitchFamily="18" charset="0"/>
              </a:rPr>
              <a:t>38</a:t>
            </a:r>
            <a:r>
              <a:rPr lang="en-US" sz="3200" b="1" dirty="0">
                <a:solidFill>
                  <a:schemeClr val="bg1"/>
                </a:solidFill>
                <a:latin typeface="Cambria" panose="02040503050406030204" pitchFamily="18" charset="0"/>
              </a:rPr>
              <a:t> At that very moment, she came up and began to thank God and to speak about Him to all who were looking forward to the redemption of Jerusalem.</a:t>
            </a:r>
          </a:p>
        </p:txBody>
      </p:sp>
      <p:sp>
        <p:nvSpPr>
          <p:cNvPr id="10" name="TextBox 9"/>
          <p:cNvSpPr txBox="1"/>
          <p:nvPr/>
        </p:nvSpPr>
        <p:spPr>
          <a:xfrm>
            <a:off x="426719" y="359136"/>
            <a:ext cx="11077303" cy="584775"/>
          </a:xfrm>
          <a:prstGeom prst="rect">
            <a:avLst/>
          </a:prstGeom>
          <a:noFill/>
        </p:spPr>
        <p:txBody>
          <a:bodyPr wrap="square" rtlCol="0">
            <a:spAutoFit/>
          </a:bodyPr>
          <a:lstStyle/>
          <a:p>
            <a:r>
              <a:rPr lang="en-US" sz="3200" b="1" dirty="0">
                <a:solidFill>
                  <a:srgbClr val="FFC000"/>
                </a:solidFill>
                <a:effectLst>
                  <a:outerShdw blurRad="50800" dist="38100" dir="10800000" algn="r" rotWithShape="0">
                    <a:prstClr val="black">
                      <a:alpha val="40000"/>
                    </a:prstClr>
                  </a:outerShdw>
                </a:effectLst>
                <a:latin typeface="Cambria" panose="02040503050406030204" pitchFamily="18" charset="0"/>
              </a:rPr>
              <a:t>Luke 2:22-38 HCSB</a:t>
            </a:r>
          </a:p>
        </p:txBody>
      </p:sp>
    </p:spTree>
    <p:extLst>
      <p:ext uri="{BB962C8B-B14F-4D97-AF65-F5344CB8AC3E}">
        <p14:creationId xmlns:p14="http://schemas.microsoft.com/office/powerpoint/2010/main" val="1879193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34" name="Rectangle 3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53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indoor, wall, sitting, computer&#10;&#10;Description generated with high confide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490" y="646545"/>
            <a:ext cx="10843491" cy="5560291"/>
          </a:xfrm>
          <a:prstGeom prst="rect">
            <a:avLst/>
          </a:prstGeom>
        </p:spPr>
      </p:pic>
      <p:sp>
        <p:nvSpPr>
          <p:cNvPr id="4" name="TextBox 3"/>
          <p:cNvSpPr txBox="1"/>
          <p:nvPr/>
        </p:nvSpPr>
        <p:spPr>
          <a:xfrm>
            <a:off x="2283097" y="1562128"/>
            <a:ext cx="7625806" cy="2123658"/>
          </a:xfrm>
          <a:prstGeom prst="rect">
            <a:avLst/>
          </a:prstGeom>
          <a:noFill/>
        </p:spPr>
        <p:txBody>
          <a:bodyPr wrap="none" rtlCol="0">
            <a:spAutoFit/>
          </a:bodyPr>
          <a:lstStyle/>
          <a:p>
            <a:pPr algn="ctr"/>
            <a:r>
              <a:rPr lang="en-US" sz="6600" dirty="0">
                <a:solidFill>
                  <a:srgbClr val="FFC000"/>
                </a:solidFill>
                <a:latin typeface="CantoraOne" panose="02010602040000000003" pitchFamily="2" charset="0"/>
              </a:rPr>
              <a:t>Life Lessons from </a:t>
            </a:r>
          </a:p>
          <a:p>
            <a:pPr algn="ctr"/>
            <a:r>
              <a:rPr lang="en-US" sz="6600" dirty="0">
                <a:solidFill>
                  <a:srgbClr val="FFC000"/>
                </a:solidFill>
                <a:latin typeface="CantoraOne" panose="02010602040000000003" pitchFamily="2" charset="0"/>
              </a:rPr>
              <a:t>Anna the Prophetess </a:t>
            </a:r>
          </a:p>
        </p:txBody>
      </p:sp>
    </p:spTree>
    <p:extLst>
      <p:ext uri="{BB962C8B-B14F-4D97-AF65-F5344CB8AC3E}">
        <p14:creationId xmlns:p14="http://schemas.microsoft.com/office/powerpoint/2010/main" val="13512187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4713</TotalTime>
  <Words>880</Words>
  <Application>Microsoft Office PowerPoint</Application>
  <PresentationFormat>Widescreen</PresentationFormat>
  <Paragraphs>48</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vt:lpstr>
      <vt:lpstr>CantoraOne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Burlile</dc:creator>
  <cp:lastModifiedBy>Greg Burlile</cp:lastModifiedBy>
  <cp:revision>395</cp:revision>
  <cp:lastPrinted>2017-05-07T12:52:54Z</cp:lastPrinted>
  <dcterms:created xsi:type="dcterms:W3CDTF">2016-02-28T13:11:20Z</dcterms:created>
  <dcterms:modified xsi:type="dcterms:W3CDTF">2017-05-07T13:37:14Z</dcterms:modified>
</cp:coreProperties>
</file>