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390" r:id="rId2"/>
    <p:sldId id="391" r:id="rId3"/>
    <p:sldId id="256" r:id="rId4"/>
    <p:sldId id="393" r:id="rId5"/>
    <p:sldId id="394" r:id="rId6"/>
    <p:sldId id="395" r:id="rId7"/>
    <p:sldId id="379" r:id="rId8"/>
    <p:sldId id="398" r:id="rId9"/>
    <p:sldId id="399" r:id="rId10"/>
    <p:sldId id="405" r:id="rId11"/>
    <p:sldId id="406" r:id="rId12"/>
    <p:sldId id="407" r:id="rId13"/>
    <p:sldId id="408" r:id="rId14"/>
    <p:sldId id="404" r:id="rId15"/>
    <p:sldId id="396" r:id="rId16"/>
    <p:sldId id="397" r:id="rId17"/>
    <p:sldId id="39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5/28/2017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5/28/2017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5/28/2017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5/28/2017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5/28/2017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30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70093" y="2323658"/>
            <a:ext cx="9081247" cy="3693319"/>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Since God looks at the heart, what should we be concerned about when it comes to …</a:t>
            </a:r>
            <a:endParaRPr lang="en-US" sz="5400" b="1" u="sng" dirty="0">
              <a:solidFill>
                <a:schemeClr val="bg1"/>
              </a:solidFill>
              <a:effectLst>
                <a:outerShdw blurRad="50800" dist="38100" dir="10800000" algn="r" rotWithShape="0">
                  <a:prstClr val="black">
                    <a:alpha val="40000"/>
                  </a:prstClr>
                </a:outerShdw>
              </a:effectLst>
            </a:endParaRPr>
          </a:p>
          <a:p>
            <a:endParaRPr lang="en-US" sz="2800" b="1" u="sng" dirty="0">
              <a:solidFill>
                <a:schemeClr val="bg1"/>
              </a:solidFill>
              <a:effectLst>
                <a:outerShdw blurRad="50800" dist="38100" dir="10800000" algn="r" rotWithShape="0">
                  <a:prstClr val="black">
                    <a:alpha val="40000"/>
                  </a:prstClr>
                </a:outerShdw>
              </a:effectLst>
            </a:endParaRPr>
          </a:p>
          <a:p>
            <a:r>
              <a:rPr lang="en-US" sz="4400" b="1" dirty="0">
                <a:solidFill>
                  <a:srgbClr val="00B0F0"/>
                </a:solidFill>
                <a:effectLst>
                  <a:outerShdw blurRad="50800" dist="38100" dir="10800000" algn="r" rotWithShape="0">
                    <a:prstClr val="black">
                      <a:alpha val="40000"/>
                    </a:prstClr>
                  </a:outerShdw>
                </a:effectLst>
              </a:rPr>
              <a:t>How we choose a church?</a:t>
            </a:r>
          </a:p>
        </p:txBody>
      </p:sp>
    </p:spTree>
    <p:extLst>
      <p:ext uri="{BB962C8B-B14F-4D97-AF65-F5344CB8AC3E}">
        <p14:creationId xmlns:p14="http://schemas.microsoft.com/office/powerpoint/2010/main" val="14496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70093" y="2323658"/>
            <a:ext cx="9081247" cy="3693319"/>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Since God looks at the heart, what should we be concerned about when it comes to …</a:t>
            </a:r>
            <a:endParaRPr lang="en-US" sz="5400" b="1" u="sng" dirty="0">
              <a:solidFill>
                <a:schemeClr val="bg1"/>
              </a:solidFill>
              <a:effectLst>
                <a:outerShdw blurRad="50800" dist="38100" dir="10800000" algn="r" rotWithShape="0">
                  <a:prstClr val="black">
                    <a:alpha val="40000"/>
                  </a:prstClr>
                </a:outerShdw>
              </a:effectLst>
            </a:endParaRPr>
          </a:p>
          <a:p>
            <a:endParaRPr lang="en-US" sz="2800" b="1" u="sng" dirty="0">
              <a:solidFill>
                <a:schemeClr val="bg1"/>
              </a:solidFill>
              <a:effectLst>
                <a:outerShdw blurRad="50800" dist="38100" dir="10800000" algn="r" rotWithShape="0">
                  <a:prstClr val="black">
                    <a:alpha val="40000"/>
                  </a:prstClr>
                </a:outerShdw>
              </a:effectLst>
            </a:endParaRPr>
          </a:p>
          <a:p>
            <a:r>
              <a:rPr lang="en-US" sz="4400" b="1" dirty="0">
                <a:solidFill>
                  <a:srgbClr val="00B0F0"/>
                </a:solidFill>
                <a:effectLst>
                  <a:outerShdw blurRad="50800" dist="38100" dir="10800000" algn="r" rotWithShape="0">
                    <a:prstClr val="black">
                      <a:alpha val="40000"/>
                    </a:prstClr>
                  </a:outerShdw>
                </a:effectLst>
              </a:rPr>
              <a:t>How we choose church leaders?</a:t>
            </a:r>
          </a:p>
        </p:txBody>
      </p:sp>
    </p:spTree>
    <p:extLst>
      <p:ext uri="{BB962C8B-B14F-4D97-AF65-F5344CB8AC3E}">
        <p14:creationId xmlns:p14="http://schemas.microsoft.com/office/powerpoint/2010/main" val="19054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70093" y="2323658"/>
            <a:ext cx="9081247" cy="3693319"/>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Since God looks at the heart, what should we be concerned about when it comes to …</a:t>
            </a:r>
            <a:endParaRPr lang="en-US" sz="5400" b="1" u="sng" dirty="0">
              <a:solidFill>
                <a:schemeClr val="bg1"/>
              </a:solidFill>
              <a:effectLst>
                <a:outerShdw blurRad="50800" dist="38100" dir="10800000" algn="r" rotWithShape="0">
                  <a:prstClr val="black">
                    <a:alpha val="40000"/>
                  </a:prstClr>
                </a:outerShdw>
              </a:effectLst>
            </a:endParaRPr>
          </a:p>
          <a:p>
            <a:endParaRPr lang="en-US" sz="2800" b="1" u="sng" dirty="0">
              <a:solidFill>
                <a:schemeClr val="bg1"/>
              </a:solidFill>
              <a:effectLst>
                <a:outerShdw blurRad="50800" dist="38100" dir="10800000" algn="r" rotWithShape="0">
                  <a:prstClr val="black">
                    <a:alpha val="40000"/>
                  </a:prstClr>
                </a:outerShdw>
              </a:effectLst>
            </a:endParaRPr>
          </a:p>
          <a:p>
            <a:r>
              <a:rPr lang="en-US" sz="4400" b="1" dirty="0">
                <a:solidFill>
                  <a:srgbClr val="00B0F0"/>
                </a:solidFill>
                <a:effectLst>
                  <a:outerShdw blurRad="50800" dist="38100" dir="10800000" algn="r" rotWithShape="0">
                    <a:prstClr val="black">
                      <a:alpha val="40000"/>
                    </a:prstClr>
                  </a:outerShdw>
                </a:effectLst>
              </a:rPr>
              <a:t>How we choose our friends?</a:t>
            </a:r>
          </a:p>
        </p:txBody>
      </p:sp>
    </p:spTree>
    <p:extLst>
      <p:ext uri="{BB962C8B-B14F-4D97-AF65-F5344CB8AC3E}">
        <p14:creationId xmlns:p14="http://schemas.microsoft.com/office/powerpoint/2010/main" val="66898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312895" y="2450583"/>
            <a:ext cx="9672916" cy="3693319"/>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Since God looks at the heart, what should we be concerned about when it comes to …</a:t>
            </a:r>
            <a:endParaRPr lang="en-US" sz="5400" b="1" u="sng" dirty="0">
              <a:solidFill>
                <a:schemeClr val="bg1"/>
              </a:solidFill>
              <a:effectLst>
                <a:outerShdw blurRad="50800" dist="38100" dir="10800000" algn="r" rotWithShape="0">
                  <a:prstClr val="black">
                    <a:alpha val="40000"/>
                  </a:prstClr>
                </a:outerShdw>
              </a:effectLst>
            </a:endParaRPr>
          </a:p>
          <a:p>
            <a:endParaRPr lang="en-US" sz="2800" b="1" u="sng" dirty="0">
              <a:solidFill>
                <a:schemeClr val="bg1"/>
              </a:solidFill>
              <a:effectLst>
                <a:outerShdw blurRad="50800" dist="38100" dir="10800000" algn="r" rotWithShape="0">
                  <a:prstClr val="black">
                    <a:alpha val="40000"/>
                  </a:prstClr>
                </a:outerShdw>
              </a:effectLst>
            </a:endParaRPr>
          </a:p>
          <a:p>
            <a:r>
              <a:rPr lang="en-US" sz="4400" b="1" dirty="0">
                <a:solidFill>
                  <a:srgbClr val="00B0F0"/>
                </a:solidFill>
                <a:effectLst>
                  <a:outerShdw blurRad="50800" dist="38100" dir="10800000" algn="r" rotWithShape="0">
                    <a:prstClr val="black">
                      <a:alpha val="40000"/>
                    </a:prstClr>
                  </a:outerShdw>
                </a:effectLst>
              </a:rPr>
              <a:t>What we focus on in our walk with God?</a:t>
            </a:r>
          </a:p>
        </p:txBody>
      </p:sp>
    </p:spTree>
    <p:extLst>
      <p:ext uri="{BB962C8B-B14F-4D97-AF65-F5344CB8AC3E}">
        <p14:creationId xmlns:p14="http://schemas.microsoft.com/office/powerpoint/2010/main" val="27909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670165" y="166864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218804" y="152209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483224" y="2414724"/>
            <a:ext cx="9708776" cy="2585323"/>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Many times God’s ways are opposite from the way of the world does things</a:t>
            </a:r>
          </a:p>
        </p:txBody>
      </p:sp>
    </p:spTree>
    <p:extLst>
      <p:ext uri="{BB962C8B-B14F-4D97-AF65-F5344CB8AC3E}">
        <p14:creationId xmlns:p14="http://schemas.microsoft.com/office/powerpoint/2010/main" val="208164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337132" cy="523220"/>
          </a:xfrm>
          <a:prstGeom prst="rect">
            <a:avLst/>
          </a:prstGeom>
          <a:noFill/>
        </p:spPr>
        <p:txBody>
          <a:bodyPr wrap="none" rtlCol="0">
            <a:spAutoFit/>
          </a:bodyPr>
          <a:lstStyle/>
          <a:p>
            <a:r>
              <a:rPr lang="en-US" sz="2800" dirty="0">
                <a:solidFill>
                  <a:srgbClr val="FFFF00"/>
                </a:solidFill>
              </a:rPr>
              <a:t>1 Samuel 16:1-13 NLT</a:t>
            </a:r>
          </a:p>
        </p:txBody>
      </p:sp>
      <p:sp>
        <p:nvSpPr>
          <p:cNvPr id="3" name="TextBox 2"/>
          <p:cNvSpPr txBox="1"/>
          <p:nvPr/>
        </p:nvSpPr>
        <p:spPr>
          <a:xfrm>
            <a:off x="444137" y="910045"/>
            <a:ext cx="11094719" cy="5693866"/>
          </a:xfrm>
          <a:prstGeom prst="rect">
            <a:avLst/>
          </a:prstGeom>
          <a:noFill/>
        </p:spPr>
        <p:txBody>
          <a:bodyPr wrap="square" rtlCol="0">
            <a:spAutoFit/>
          </a:bodyPr>
          <a:lstStyle/>
          <a:p>
            <a:r>
              <a:rPr lang="en-US" sz="2800" dirty="0">
                <a:solidFill>
                  <a:srgbClr val="FFFF00"/>
                </a:solidFill>
              </a:rPr>
              <a:t>14</a:t>
            </a:r>
            <a:r>
              <a:rPr lang="en-US" sz="2800" dirty="0">
                <a:solidFill>
                  <a:schemeClr val="bg1"/>
                </a:solidFill>
              </a:rPr>
              <a:t> Now the Spirit of the LORD had left Saul, and the LORD sent a tormenting spirit that filled him with depression and fear.</a:t>
            </a:r>
          </a:p>
          <a:p>
            <a:r>
              <a:rPr lang="en-US" sz="2800" dirty="0">
                <a:solidFill>
                  <a:srgbClr val="FFFF00"/>
                </a:solidFill>
              </a:rPr>
              <a:t>15</a:t>
            </a:r>
            <a:r>
              <a:rPr lang="en-US" sz="2800" dirty="0">
                <a:solidFill>
                  <a:schemeClr val="bg1"/>
                </a:solidFill>
              </a:rPr>
              <a:t> Some of Saul’s servants said to him, “A tormenting spirit from God is troubling you. </a:t>
            </a:r>
          </a:p>
          <a:p>
            <a:r>
              <a:rPr lang="en-US" sz="2800" dirty="0">
                <a:solidFill>
                  <a:srgbClr val="FFFF00"/>
                </a:solidFill>
              </a:rPr>
              <a:t>16</a:t>
            </a:r>
            <a:r>
              <a:rPr lang="en-US" sz="2800" dirty="0">
                <a:solidFill>
                  <a:schemeClr val="bg1"/>
                </a:solidFill>
              </a:rPr>
              <a:t> Let us find a good musician to play the harp whenever the tormenting spirit troubles you. He will play soothing music, and you will soon be well again.”</a:t>
            </a:r>
          </a:p>
          <a:p>
            <a:r>
              <a:rPr lang="en-US" sz="2800" dirty="0">
                <a:solidFill>
                  <a:srgbClr val="FFFF00"/>
                </a:solidFill>
              </a:rPr>
              <a:t>17</a:t>
            </a:r>
            <a:r>
              <a:rPr lang="en-US" sz="2800" dirty="0">
                <a:solidFill>
                  <a:schemeClr val="bg1"/>
                </a:solidFill>
              </a:rPr>
              <a:t> “All right,” Saul said. “Find me someone who plays well, and bring him here.”</a:t>
            </a:r>
          </a:p>
          <a:p>
            <a:r>
              <a:rPr lang="en-US" sz="2800" dirty="0">
                <a:solidFill>
                  <a:srgbClr val="FFFF00"/>
                </a:solidFill>
              </a:rPr>
              <a:t>18</a:t>
            </a:r>
            <a:r>
              <a:rPr lang="en-US" sz="2800" dirty="0">
                <a:solidFill>
                  <a:schemeClr val="bg1"/>
                </a:solidFill>
              </a:rPr>
              <a:t> One of the servants said to Saul, “One of Jesse’s sons from Bethlehem is a talented harp player. Not only that—he is a brave warrior, a man of war, and has good judgment. He is also a fine-looking young man, and the LORD is with him.”</a:t>
            </a:r>
          </a:p>
        </p:txBody>
      </p:sp>
    </p:spTree>
    <p:extLst>
      <p:ext uri="{BB962C8B-B14F-4D97-AF65-F5344CB8AC3E}">
        <p14:creationId xmlns:p14="http://schemas.microsoft.com/office/powerpoint/2010/main" val="228942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337132" cy="523220"/>
          </a:xfrm>
          <a:prstGeom prst="rect">
            <a:avLst/>
          </a:prstGeom>
          <a:noFill/>
        </p:spPr>
        <p:txBody>
          <a:bodyPr wrap="none" rtlCol="0">
            <a:spAutoFit/>
          </a:bodyPr>
          <a:lstStyle/>
          <a:p>
            <a:r>
              <a:rPr lang="en-US" sz="2800" dirty="0">
                <a:solidFill>
                  <a:srgbClr val="FFFF00"/>
                </a:solidFill>
              </a:rPr>
              <a:t>1 Samuel 16:1-13 NLT</a:t>
            </a:r>
          </a:p>
        </p:txBody>
      </p:sp>
      <p:sp>
        <p:nvSpPr>
          <p:cNvPr id="3" name="TextBox 2"/>
          <p:cNvSpPr txBox="1"/>
          <p:nvPr/>
        </p:nvSpPr>
        <p:spPr>
          <a:xfrm>
            <a:off x="444137" y="910045"/>
            <a:ext cx="11094719" cy="4832092"/>
          </a:xfrm>
          <a:prstGeom prst="rect">
            <a:avLst/>
          </a:prstGeom>
          <a:noFill/>
        </p:spPr>
        <p:txBody>
          <a:bodyPr wrap="square" rtlCol="0">
            <a:spAutoFit/>
          </a:bodyPr>
          <a:lstStyle/>
          <a:p>
            <a:r>
              <a:rPr lang="en-US" sz="2800" dirty="0">
                <a:solidFill>
                  <a:srgbClr val="FFFF00"/>
                </a:solidFill>
              </a:rPr>
              <a:t>19</a:t>
            </a:r>
            <a:r>
              <a:rPr lang="en-US" sz="2800" dirty="0">
                <a:solidFill>
                  <a:schemeClr val="bg1"/>
                </a:solidFill>
              </a:rPr>
              <a:t> So Saul sent messengers to Jesse to say, “Send me your son David, the shepherd.” </a:t>
            </a:r>
          </a:p>
          <a:p>
            <a:r>
              <a:rPr lang="en-US" sz="2800" dirty="0">
                <a:solidFill>
                  <a:srgbClr val="FFFF00"/>
                </a:solidFill>
              </a:rPr>
              <a:t>20</a:t>
            </a:r>
            <a:r>
              <a:rPr lang="en-US" sz="2800" dirty="0">
                <a:solidFill>
                  <a:schemeClr val="bg1"/>
                </a:solidFill>
              </a:rPr>
              <a:t> Jesse responded by sending David to Saul, along with a young goat, a donkey loaded with bread, and a wineskin full of wine.</a:t>
            </a:r>
          </a:p>
          <a:p>
            <a:r>
              <a:rPr lang="en-US" sz="2800" dirty="0">
                <a:solidFill>
                  <a:srgbClr val="FFFF00"/>
                </a:solidFill>
              </a:rPr>
              <a:t>21</a:t>
            </a:r>
            <a:r>
              <a:rPr lang="en-US" sz="2800" dirty="0">
                <a:solidFill>
                  <a:schemeClr val="bg1"/>
                </a:solidFill>
              </a:rPr>
              <a:t> So David went to Saul and began serving him. Saul loved David very much, and David became his armor bearer.</a:t>
            </a:r>
          </a:p>
          <a:p>
            <a:r>
              <a:rPr lang="en-US" sz="2800" dirty="0">
                <a:solidFill>
                  <a:srgbClr val="FFFF00"/>
                </a:solidFill>
              </a:rPr>
              <a:t>22</a:t>
            </a:r>
            <a:r>
              <a:rPr lang="en-US" sz="2800" dirty="0">
                <a:solidFill>
                  <a:schemeClr val="bg1"/>
                </a:solidFill>
              </a:rPr>
              <a:t> Then Saul sent word to Jesse asking, “Please let David remain in my service, for I am very pleased with him.”</a:t>
            </a:r>
          </a:p>
          <a:p>
            <a:r>
              <a:rPr lang="en-US" sz="2800" dirty="0">
                <a:solidFill>
                  <a:srgbClr val="FFFF00"/>
                </a:solidFill>
              </a:rPr>
              <a:t>23</a:t>
            </a:r>
            <a:r>
              <a:rPr lang="en-US" sz="2800" dirty="0">
                <a:solidFill>
                  <a:schemeClr val="bg1"/>
                </a:solidFill>
              </a:rPr>
              <a:t> And whenever the tormenting spirit from God troubled Saul, David would play the harp. Then Saul would feel better, and the tormenting spirit would go away.</a:t>
            </a:r>
          </a:p>
        </p:txBody>
      </p:sp>
    </p:spTree>
    <p:extLst>
      <p:ext uri="{BB962C8B-B14F-4D97-AF65-F5344CB8AC3E}">
        <p14:creationId xmlns:p14="http://schemas.microsoft.com/office/powerpoint/2010/main" val="93108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goodbook.com/common/productfiles/fy1sam_hb-Download%20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183509">
            <a:off x="-5065711" y="2116953"/>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198476" y="1362985"/>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1 Samuel</a:t>
            </a:r>
          </a:p>
        </p:txBody>
      </p:sp>
      <p:sp>
        <p:nvSpPr>
          <p:cNvPr id="8" name="Rectangle 7"/>
          <p:cNvSpPr/>
          <p:nvPr/>
        </p:nvSpPr>
        <p:spPr>
          <a:xfrm rot="19183509">
            <a:off x="3391824" y="4130958"/>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4422115" y="4024412"/>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Chapter 16</a:t>
            </a:r>
          </a:p>
        </p:txBody>
      </p:sp>
    </p:spTree>
    <p:extLst>
      <p:ext uri="{BB962C8B-B14F-4D97-AF65-F5344CB8AC3E}">
        <p14:creationId xmlns:p14="http://schemas.microsoft.com/office/powerpoint/2010/main" val="207322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316" y="184497"/>
            <a:ext cx="7851829" cy="1754326"/>
          </a:xfrm>
          <a:prstGeom prst="rect">
            <a:avLst/>
          </a:prstGeom>
          <a:noFill/>
        </p:spPr>
        <p:txBody>
          <a:bodyPr wrap="none" rtlCol="0">
            <a:spAutoFit/>
          </a:bodyPr>
          <a:lstStyle/>
          <a:p>
            <a:pPr algn="ctr"/>
            <a:r>
              <a:rPr lang="en-US" sz="5400" dirty="0">
                <a:solidFill>
                  <a:srgbClr val="FFFF00"/>
                </a:solidFill>
                <a:latin typeface="CantoraOne" panose="02010602040000000003" pitchFamily="2" charset="0"/>
              </a:rPr>
              <a:t>How You Can Help the</a:t>
            </a:r>
          </a:p>
          <a:p>
            <a:pPr algn="ctr"/>
            <a:r>
              <a:rPr lang="en-US" sz="5400" dirty="0">
                <a:solidFill>
                  <a:srgbClr val="FFFF00"/>
                </a:solidFill>
                <a:latin typeface="CantoraOne" panose="02010602040000000003" pitchFamily="2" charset="0"/>
              </a:rPr>
              <a:t>Missions Trip to Nicaragua</a:t>
            </a:r>
          </a:p>
        </p:txBody>
      </p:sp>
      <p:pic>
        <p:nvPicPr>
          <p:cNvPr id="6" name="Picture 5"/>
          <p:cNvPicPr>
            <a:picLocks noChangeAspect="1"/>
          </p:cNvPicPr>
          <p:nvPr/>
        </p:nvPicPr>
        <p:blipFill>
          <a:blip r:embed="rId2"/>
          <a:stretch>
            <a:fillRect/>
          </a:stretch>
        </p:blipFill>
        <p:spPr>
          <a:xfrm>
            <a:off x="0" y="2189018"/>
            <a:ext cx="12192000" cy="4668983"/>
          </a:xfrm>
          <a:prstGeom prst="rect">
            <a:avLst/>
          </a:prstGeom>
          <a:solidFill>
            <a:schemeClr val="accent1">
              <a:alpha val="83000"/>
            </a:schemeClr>
          </a:solidFill>
        </p:spPr>
      </p:pic>
      <p:sp>
        <p:nvSpPr>
          <p:cNvPr id="7" name="Rectangle 6"/>
          <p:cNvSpPr/>
          <p:nvPr/>
        </p:nvSpPr>
        <p:spPr>
          <a:xfrm>
            <a:off x="0" y="2189018"/>
            <a:ext cx="12192000" cy="4844473"/>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6381" y="3084131"/>
            <a:ext cx="8930491" cy="3416320"/>
          </a:xfrm>
          <a:prstGeom prst="rect">
            <a:avLst/>
          </a:prstGeom>
          <a:noFill/>
        </p:spPr>
        <p:txBody>
          <a:bodyPr wrap="square" rtlCol="0">
            <a:spAutoFit/>
          </a:bodyPr>
          <a:lstStyle/>
          <a:p>
            <a:r>
              <a:rPr lang="en-US" sz="3600" u="sng" dirty="0">
                <a:solidFill>
                  <a:srgbClr val="FFFF00"/>
                </a:solidFill>
                <a:latin typeface="CantoraOne" panose="02010602040000000003" pitchFamily="2" charset="0"/>
              </a:rPr>
              <a:t>By Sunday, June 4 </a:t>
            </a:r>
            <a:r>
              <a:rPr lang="en-US" sz="3600" dirty="0">
                <a:solidFill>
                  <a:schemeClr val="bg1"/>
                </a:solidFill>
                <a:latin typeface="CantoraOne" panose="02010602040000000003" pitchFamily="2" charset="0"/>
              </a:rPr>
              <a:t>We Need…</a:t>
            </a:r>
          </a:p>
          <a:p>
            <a:pPr marL="914400" indent="-914400">
              <a:buAutoNum type="arabicParenR"/>
            </a:pPr>
            <a:r>
              <a:rPr lang="en-US" sz="3600" dirty="0">
                <a:solidFill>
                  <a:schemeClr val="bg1"/>
                </a:solidFill>
                <a:latin typeface="CantoraOne" panose="02010602040000000003" pitchFamily="2" charset="0"/>
              </a:rPr>
              <a:t>Gently Used Clothing</a:t>
            </a:r>
          </a:p>
          <a:p>
            <a:pPr marL="914400" indent="-914400">
              <a:buAutoNum type="arabicParenR"/>
            </a:pPr>
            <a:r>
              <a:rPr lang="en-US" sz="3600" dirty="0">
                <a:solidFill>
                  <a:schemeClr val="bg1"/>
                </a:solidFill>
                <a:latin typeface="CantoraOne" panose="02010602040000000003" pitchFamily="2" charset="0"/>
              </a:rPr>
              <a:t>6 soccer balls and air pump w/ needles</a:t>
            </a:r>
          </a:p>
          <a:p>
            <a:pPr marL="914400" indent="-914400">
              <a:buAutoNum type="arabicParenR"/>
            </a:pPr>
            <a:r>
              <a:rPr lang="en-US" sz="3600" dirty="0">
                <a:solidFill>
                  <a:schemeClr val="bg1"/>
                </a:solidFill>
                <a:latin typeface="CantoraOne" panose="02010602040000000003" pitchFamily="2" charset="0"/>
              </a:rPr>
              <a:t>$800 to cover construction costs (floor, walls, door) – Donate to the “Missions Fund”</a:t>
            </a:r>
          </a:p>
        </p:txBody>
      </p:sp>
    </p:spTree>
    <p:extLst>
      <p:ext uri="{BB962C8B-B14F-4D97-AF65-F5344CB8AC3E}">
        <p14:creationId xmlns:p14="http://schemas.microsoft.com/office/powerpoint/2010/main" val="119079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goodbook.com/common/productfiles/fy1sam_hb-Download%20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183509">
            <a:off x="-5065711" y="2116953"/>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198476" y="1362985"/>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1 Samuel</a:t>
            </a:r>
          </a:p>
        </p:txBody>
      </p:sp>
      <p:sp>
        <p:nvSpPr>
          <p:cNvPr id="8" name="Rectangle 7"/>
          <p:cNvSpPr/>
          <p:nvPr/>
        </p:nvSpPr>
        <p:spPr>
          <a:xfrm rot="19183509">
            <a:off x="3391824" y="4130958"/>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4422115" y="4024412"/>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Chapter 16</a:t>
            </a:r>
          </a:p>
        </p:txBody>
      </p:sp>
    </p:spTree>
    <p:extLst>
      <p:ext uri="{BB962C8B-B14F-4D97-AF65-F5344CB8AC3E}">
        <p14:creationId xmlns:p14="http://schemas.microsoft.com/office/powerpoint/2010/main" val="92767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337132" cy="523220"/>
          </a:xfrm>
          <a:prstGeom prst="rect">
            <a:avLst/>
          </a:prstGeom>
          <a:noFill/>
        </p:spPr>
        <p:txBody>
          <a:bodyPr wrap="none" rtlCol="0">
            <a:spAutoFit/>
          </a:bodyPr>
          <a:lstStyle/>
          <a:p>
            <a:r>
              <a:rPr lang="en-US" sz="2800" dirty="0">
                <a:solidFill>
                  <a:srgbClr val="FFFF00"/>
                </a:solidFill>
              </a:rPr>
              <a:t>1 Samuel 16:1-13 NLT</a:t>
            </a:r>
          </a:p>
        </p:txBody>
      </p:sp>
      <p:sp>
        <p:nvSpPr>
          <p:cNvPr id="3" name="TextBox 2"/>
          <p:cNvSpPr txBox="1"/>
          <p:nvPr/>
        </p:nvSpPr>
        <p:spPr>
          <a:xfrm>
            <a:off x="444137" y="910045"/>
            <a:ext cx="11094719" cy="5262979"/>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Now the LORD said to Samuel, “You have mourned long enough for Saul. I have rejected him as king of Israel, so fill your flask with olive oil and go to Bethlehem. Find a man named Jesse who lives there, for I have selected one of his sons to be my king.”</a:t>
            </a:r>
          </a:p>
          <a:p>
            <a:r>
              <a:rPr lang="en-US" sz="2800" dirty="0">
                <a:solidFill>
                  <a:srgbClr val="FFFF00"/>
                </a:solidFill>
              </a:rPr>
              <a:t>2</a:t>
            </a:r>
            <a:r>
              <a:rPr lang="en-US" sz="2800" dirty="0">
                <a:solidFill>
                  <a:schemeClr val="bg1"/>
                </a:solidFill>
              </a:rPr>
              <a:t> But Samuel asked, “How can I do that? If Saul hears about it, he will kill me.” “Take a heifer with you,” the LORD replied, “and say that you have come to make a sacrifice to the LORD. </a:t>
            </a:r>
          </a:p>
          <a:p>
            <a:r>
              <a:rPr lang="en-US" sz="2800" dirty="0">
                <a:solidFill>
                  <a:srgbClr val="FFFF00"/>
                </a:solidFill>
              </a:rPr>
              <a:t>3</a:t>
            </a:r>
            <a:r>
              <a:rPr lang="en-US" sz="2800" dirty="0">
                <a:solidFill>
                  <a:schemeClr val="bg1"/>
                </a:solidFill>
              </a:rPr>
              <a:t> Invite Jesse to the sacrifice, and I will show you which of his sons to anoint for me.”</a:t>
            </a:r>
          </a:p>
          <a:p>
            <a:r>
              <a:rPr lang="en-US" sz="2800" dirty="0">
                <a:solidFill>
                  <a:srgbClr val="FFFF00"/>
                </a:solidFill>
              </a:rPr>
              <a:t>4</a:t>
            </a:r>
            <a:r>
              <a:rPr lang="en-US" sz="2800" dirty="0">
                <a:solidFill>
                  <a:schemeClr val="bg1"/>
                </a:solidFill>
              </a:rPr>
              <a:t> So Samuel did as the LORD instructed. When he arrived at Bethlehem, the elders of the town came trembling to meet him. “What’s wrong?” they asked. “Do you come in peace?”</a:t>
            </a:r>
          </a:p>
        </p:txBody>
      </p:sp>
    </p:spTree>
    <p:extLst>
      <p:ext uri="{BB962C8B-B14F-4D97-AF65-F5344CB8AC3E}">
        <p14:creationId xmlns:p14="http://schemas.microsoft.com/office/powerpoint/2010/main" val="42461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337132" cy="523220"/>
          </a:xfrm>
          <a:prstGeom prst="rect">
            <a:avLst/>
          </a:prstGeom>
          <a:noFill/>
        </p:spPr>
        <p:txBody>
          <a:bodyPr wrap="none" rtlCol="0">
            <a:spAutoFit/>
          </a:bodyPr>
          <a:lstStyle/>
          <a:p>
            <a:r>
              <a:rPr lang="en-US" sz="2800" dirty="0">
                <a:solidFill>
                  <a:srgbClr val="FFFF00"/>
                </a:solidFill>
              </a:rPr>
              <a:t>1 Samuel 16:1-13 NLT</a:t>
            </a:r>
          </a:p>
        </p:txBody>
      </p:sp>
      <p:sp>
        <p:nvSpPr>
          <p:cNvPr id="3" name="TextBox 2"/>
          <p:cNvSpPr txBox="1"/>
          <p:nvPr/>
        </p:nvSpPr>
        <p:spPr>
          <a:xfrm>
            <a:off x="444137" y="910045"/>
            <a:ext cx="11094719" cy="5262979"/>
          </a:xfrm>
          <a:prstGeom prst="rect">
            <a:avLst/>
          </a:prstGeom>
          <a:noFill/>
        </p:spPr>
        <p:txBody>
          <a:bodyPr wrap="square" rtlCol="0">
            <a:spAutoFit/>
          </a:bodyPr>
          <a:lstStyle/>
          <a:p>
            <a:r>
              <a:rPr lang="en-US" sz="2800" dirty="0">
                <a:solidFill>
                  <a:srgbClr val="FFFF00"/>
                </a:solidFill>
              </a:rPr>
              <a:t>5</a:t>
            </a:r>
            <a:r>
              <a:rPr lang="en-US" sz="2800" dirty="0">
                <a:solidFill>
                  <a:schemeClr val="bg1"/>
                </a:solidFill>
              </a:rPr>
              <a:t> “Yes,” Samuel replied. “I have come to sacrifice to the LORD. Purify yourselves and come with me to the sacrifice.” Then Samuel performed the purification rite for Jesse and his sons and invited them to the sacrifice, too.</a:t>
            </a:r>
          </a:p>
          <a:p>
            <a:r>
              <a:rPr lang="en-US" sz="2800" dirty="0">
                <a:solidFill>
                  <a:srgbClr val="FFFF00"/>
                </a:solidFill>
              </a:rPr>
              <a:t>6</a:t>
            </a:r>
            <a:r>
              <a:rPr lang="en-US" sz="2800" dirty="0">
                <a:solidFill>
                  <a:schemeClr val="bg1"/>
                </a:solidFill>
              </a:rPr>
              <a:t> When they arrived, Samuel took one look at Eliab and thought, “Surely this is the LORD’s anointed!”</a:t>
            </a:r>
          </a:p>
          <a:p>
            <a:r>
              <a:rPr lang="en-US" sz="2800" dirty="0">
                <a:solidFill>
                  <a:srgbClr val="FFFF00"/>
                </a:solidFill>
              </a:rPr>
              <a:t>7</a:t>
            </a:r>
            <a:r>
              <a:rPr lang="en-US" sz="2800" dirty="0">
                <a:solidFill>
                  <a:schemeClr val="bg1"/>
                </a:solidFill>
              </a:rPr>
              <a:t> But the LORD said to Samuel, “Don’t judge by his appearance or height, for I have rejected him. The LORD doesn’t see things the way you see them. People judge by outward appearance, but the LORD looks at the heart.”</a:t>
            </a:r>
          </a:p>
          <a:p>
            <a:r>
              <a:rPr lang="en-US" sz="2800" dirty="0">
                <a:solidFill>
                  <a:srgbClr val="FFFF00"/>
                </a:solidFill>
              </a:rPr>
              <a:t>8</a:t>
            </a:r>
            <a:r>
              <a:rPr lang="en-US" sz="2800" dirty="0">
                <a:solidFill>
                  <a:schemeClr val="bg1"/>
                </a:solidFill>
              </a:rPr>
              <a:t> Then Jesse told his son </a:t>
            </a:r>
            <a:r>
              <a:rPr lang="en-US" sz="2800" dirty="0" err="1">
                <a:solidFill>
                  <a:schemeClr val="bg1"/>
                </a:solidFill>
              </a:rPr>
              <a:t>Abinadab</a:t>
            </a:r>
            <a:r>
              <a:rPr lang="en-US" sz="2800" dirty="0">
                <a:solidFill>
                  <a:schemeClr val="bg1"/>
                </a:solidFill>
              </a:rPr>
              <a:t> to step forward and walk in front of Samuel. But Samuel said, “This is not the one the LORD has chosen.” </a:t>
            </a:r>
          </a:p>
          <a:p>
            <a:r>
              <a:rPr lang="en-US" sz="2800" dirty="0">
                <a:solidFill>
                  <a:srgbClr val="FFFF00"/>
                </a:solidFill>
              </a:rPr>
              <a:t>9</a:t>
            </a:r>
            <a:r>
              <a:rPr lang="en-US" sz="2800" dirty="0">
                <a:solidFill>
                  <a:schemeClr val="bg1"/>
                </a:solidFill>
              </a:rPr>
              <a:t> Next Jesse summoned </a:t>
            </a:r>
            <a:r>
              <a:rPr lang="en-US" sz="2800" dirty="0" err="1">
                <a:solidFill>
                  <a:schemeClr val="bg1"/>
                </a:solidFill>
              </a:rPr>
              <a:t>Shimea</a:t>
            </a:r>
            <a:r>
              <a:rPr lang="en-US" sz="2800" dirty="0">
                <a:solidFill>
                  <a:schemeClr val="bg1"/>
                </a:solidFill>
              </a:rPr>
              <a:t>, but Samuel said, “Neither is this the one the LORD has chosen.”</a:t>
            </a:r>
          </a:p>
        </p:txBody>
      </p:sp>
    </p:spTree>
    <p:extLst>
      <p:ext uri="{BB962C8B-B14F-4D97-AF65-F5344CB8AC3E}">
        <p14:creationId xmlns:p14="http://schemas.microsoft.com/office/powerpoint/2010/main" val="339565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337132" cy="523220"/>
          </a:xfrm>
          <a:prstGeom prst="rect">
            <a:avLst/>
          </a:prstGeom>
          <a:noFill/>
        </p:spPr>
        <p:txBody>
          <a:bodyPr wrap="none" rtlCol="0">
            <a:spAutoFit/>
          </a:bodyPr>
          <a:lstStyle/>
          <a:p>
            <a:r>
              <a:rPr lang="en-US" sz="2800" dirty="0">
                <a:solidFill>
                  <a:srgbClr val="FFFF00"/>
                </a:solidFill>
              </a:rPr>
              <a:t>1 Samuel 16:1-13 NLT</a:t>
            </a:r>
          </a:p>
        </p:txBody>
      </p:sp>
      <p:sp>
        <p:nvSpPr>
          <p:cNvPr id="3" name="TextBox 2"/>
          <p:cNvSpPr txBox="1"/>
          <p:nvPr/>
        </p:nvSpPr>
        <p:spPr>
          <a:xfrm>
            <a:off x="444137" y="910045"/>
            <a:ext cx="11094719" cy="5262979"/>
          </a:xfrm>
          <a:prstGeom prst="rect">
            <a:avLst/>
          </a:prstGeom>
          <a:noFill/>
        </p:spPr>
        <p:txBody>
          <a:bodyPr wrap="square" rtlCol="0">
            <a:spAutoFit/>
          </a:bodyPr>
          <a:lstStyle/>
          <a:p>
            <a:r>
              <a:rPr lang="en-US" sz="2800" dirty="0">
                <a:solidFill>
                  <a:srgbClr val="FFFF00"/>
                </a:solidFill>
              </a:rPr>
              <a:t>10</a:t>
            </a:r>
            <a:r>
              <a:rPr lang="en-US" sz="2800" dirty="0">
                <a:solidFill>
                  <a:schemeClr val="bg1"/>
                </a:solidFill>
              </a:rPr>
              <a:t> In the same way all seven of Jesse’s sons were presented to Samuel. But Samuel said to Jesse, “The LORD has not chosen any of these.” </a:t>
            </a:r>
          </a:p>
          <a:p>
            <a:r>
              <a:rPr lang="en-US" sz="2800" dirty="0">
                <a:solidFill>
                  <a:srgbClr val="FFFF00"/>
                </a:solidFill>
              </a:rPr>
              <a:t>11</a:t>
            </a:r>
            <a:r>
              <a:rPr lang="en-US" sz="2800" dirty="0">
                <a:solidFill>
                  <a:schemeClr val="bg1"/>
                </a:solidFill>
              </a:rPr>
              <a:t> Then Samuel asked, “Are these all the sons you have?”</a:t>
            </a:r>
          </a:p>
          <a:p>
            <a:r>
              <a:rPr lang="en-US" sz="2800" dirty="0">
                <a:solidFill>
                  <a:schemeClr val="bg1"/>
                </a:solidFill>
              </a:rPr>
              <a:t>“There is still the youngest,” Jesse replied. “But he’s out in the fields watching the sheep and goats.” “Send for him at once,” Samuel said. “We will not sit down to eat until he arrives.”</a:t>
            </a:r>
          </a:p>
          <a:p>
            <a:r>
              <a:rPr lang="en-US" sz="2800" dirty="0">
                <a:solidFill>
                  <a:srgbClr val="FFFF00"/>
                </a:solidFill>
              </a:rPr>
              <a:t>12</a:t>
            </a:r>
            <a:r>
              <a:rPr lang="en-US" sz="2800" dirty="0">
                <a:solidFill>
                  <a:schemeClr val="bg1"/>
                </a:solidFill>
              </a:rPr>
              <a:t> So Jesse sent for him. He was dark and handsome, with beautiful eyes.</a:t>
            </a:r>
          </a:p>
          <a:p>
            <a:r>
              <a:rPr lang="en-US" sz="2800" dirty="0">
                <a:solidFill>
                  <a:schemeClr val="bg1"/>
                </a:solidFill>
              </a:rPr>
              <a:t>And the LORD said, “This is the one; anoint him.”</a:t>
            </a:r>
          </a:p>
          <a:p>
            <a:r>
              <a:rPr lang="en-US" sz="2800" dirty="0">
                <a:solidFill>
                  <a:srgbClr val="FFFF00"/>
                </a:solidFill>
              </a:rPr>
              <a:t>13</a:t>
            </a:r>
            <a:r>
              <a:rPr lang="en-US" sz="2800" dirty="0">
                <a:solidFill>
                  <a:schemeClr val="bg1"/>
                </a:solidFill>
              </a:rPr>
              <a:t> So as David stood there among his brothers, Samuel took the flask of olive oil he had brought and anointed David with the oil. And the Spirit of the LORD came powerfully upon David from that day on. Then Samuel returned to Ramah.</a:t>
            </a:r>
          </a:p>
        </p:txBody>
      </p:sp>
    </p:spTree>
    <p:extLst>
      <p:ext uri="{BB962C8B-B14F-4D97-AF65-F5344CB8AC3E}">
        <p14:creationId xmlns:p14="http://schemas.microsoft.com/office/powerpoint/2010/main" val="280194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275481" y="2837837"/>
            <a:ext cx="9479933" cy="2616101"/>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God Rejected Saul Because He Did Not Have </a:t>
            </a:r>
            <a:r>
              <a:rPr lang="en-US" sz="5400" b="1" u="sng" dirty="0">
                <a:solidFill>
                  <a:schemeClr val="bg1"/>
                </a:solidFill>
                <a:effectLst>
                  <a:outerShdw blurRad="50800" dist="38100" dir="10800000" algn="r" rotWithShape="0">
                    <a:prstClr val="black">
                      <a:alpha val="40000"/>
                    </a:prstClr>
                  </a:outerShdw>
                </a:effectLst>
              </a:rPr>
              <a:t>a Heart to Obey</a:t>
            </a:r>
          </a:p>
          <a:p>
            <a:endParaRPr lang="en-US" sz="2800" b="1" u="sng" dirty="0">
              <a:solidFill>
                <a:schemeClr val="bg1"/>
              </a:solidFill>
              <a:effectLst>
                <a:outerShdw blurRad="50800" dist="38100" dir="10800000" algn="r" rotWithShape="0">
                  <a:prstClr val="black">
                    <a:alpha val="40000"/>
                  </a:prstClr>
                </a:outerShdw>
              </a:effectLst>
            </a:endParaRPr>
          </a:p>
          <a:p>
            <a:r>
              <a:rPr lang="en-US" sz="2800" b="1" dirty="0">
                <a:solidFill>
                  <a:schemeClr val="bg1"/>
                </a:solidFill>
                <a:effectLst>
                  <a:outerShdw blurRad="50800" dist="38100" dir="10800000" algn="r" rotWithShape="0">
                    <a:prstClr val="black">
                      <a:alpha val="40000"/>
                    </a:prstClr>
                  </a:outerShdw>
                </a:effectLst>
              </a:rPr>
              <a:t>(1 Samuel 16:1; 15:17-24,30; 13:13-14)</a:t>
            </a:r>
          </a:p>
        </p:txBody>
      </p:sp>
    </p:spTree>
    <p:extLst>
      <p:ext uri="{BB962C8B-B14F-4D97-AF65-F5344CB8AC3E}">
        <p14:creationId xmlns:p14="http://schemas.microsoft.com/office/powerpoint/2010/main" val="21228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800343" y="2810944"/>
            <a:ext cx="7863601" cy="1785104"/>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God Looks </a:t>
            </a:r>
            <a:r>
              <a:rPr lang="en-US" sz="5400" b="1" u="sng" dirty="0">
                <a:solidFill>
                  <a:schemeClr val="bg1"/>
                </a:solidFill>
                <a:effectLst>
                  <a:outerShdw blurRad="50800" dist="38100" dir="10800000" algn="r" rotWithShape="0">
                    <a:prstClr val="black">
                      <a:alpha val="40000"/>
                    </a:prstClr>
                  </a:outerShdw>
                </a:effectLst>
              </a:rPr>
              <a:t>at the Heart</a:t>
            </a:r>
          </a:p>
          <a:p>
            <a:endParaRPr lang="en-US" sz="2800" b="1" u="sng" dirty="0">
              <a:solidFill>
                <a:schemeClr val="bg1"/>
              </a:solidFill>
              <a:effectLst>
                <a:outerShdw blurRad="50800" dist="38100" dir="10800000" algn="r" rotWithShape="0">
                  <a:prstClr val="black">
                    <a:alpha val="40000"/>
                  </a:prstClr>
                </a:outerShdw>
              </a:effectLst>
            </a:endParaRPr>
          </a:p>
          <a:p>
            <a:r>
              <a:rPr lang="en-US" sz="2800" b="1" dirty="0">
                <a:solidFill>
                  <a:schemeClr val="bg1"/>
                </a:solidFill>
                <a:effectLst>
                  <a:outerShdw blurRad="50800" dist="38100" dir="10800000" algn="r" rotWithShape="0">
                    <a:prstClr val="black">
                      <a:alpha val="40000"/>
                    </a:prstClr>
                  </a:outerShdw>
                </a:effectLst>
              </a:rPr>
              <a:t>(1 Samuel 16:6-7)</a:t>
            </a:r>
          </a:p>
        </p:txBody>
      </p:sp>
    </p:spTree>
    <p:extLst>
      <p:ext uri="{BB962C8B-B14F-4D97-AF65-F5344CB8AC3E}">
        <p14:creationId xmlns:p14="http://schemas.microsoft.com/office/powerpoint/2010/main" val="291703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410190"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967794" y="1614573"/>
            <a:ext cx="10131418" cy="769441"/>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What God Sees</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70093" y="2323658"/>
            <a:ext cx="9081247" cy="3693319"/>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rPr>
              <a:t>* Since God looks at the heart, what should we be concerned about when it comes to …</a:t>
            </a:r>
            <a:endParaRPr lang="en-US" sz="5400" b="1" u="sng" dirty="0">
              <a:solidFill>
                <a:schemeClr val="bg1"/>
              </a:solidFill>
              <a:effectLst>
                <a:outerShdw blurRad="50800" dist="38100" dir="10800000" algn="r" rotWithShape="0">
                  <a:prstClr val="black">
                    <a:alpha val="40000"/>
                  </a:prstClr>
                </a:outerShdw>
              </a:effectLst>
            </a:endParaRPr>
          </a:p>
          <a:p>
            <a:endParaRPr lang="en-US" sz="2800" b="1" u="sng" dirty="0">
              <a:solidFill>
                <a:schemeClr val="bg1"/>
              </a:solidFill>
              <a:effectLst>
                <a:outerShdw blurRad="50800" dist="38100" dir="10800000" algn="r" rotWithShape="0">
                  <a:prstClr val="black">
                    <a:alpha val="40000"/>
                  </a:prstClr>
                </a:outerShdw>
              </a:effectLst>
            </a:endParaRPr>
          </a:p>
          <a:p>
            <a:r>
              <a:rPr lang="en-US" sz="4400" b="1" dirty="0">
                <a:solidFill>
                  <a:srgbClr val="00B0F0"/>
                </a:solidFill>
                <a:effectLst>
                  <a:outerShdw blurRad="50800" dist="38100" dir="10800000" algn="r" rotWithShape="0">
                    <a:prstClr val="black">
                      <a:alpha val="40000"/>
                    </a:prstClr>
                  </a:outerShdw>
                </a:effectLst>
              </a:rPr>
              <a:t>How we choose a spouse?</a:t>
            </a:r>
          </a:p>
        </p:txBody>
      </p:sp>
    </p:spTree>
    <p:extLst>
      <p:ext uri="{BB962C8B-B14F-4D97-AF65-F5344CB8AC3E}">
        <p14:creationId xmlns:p14="http://schemas.microsoft.com/office/powerpoint/2010/main" val="42321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3427</TotalTime>
  <Words>1072</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CantoraOne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287</cp:revision>
  <cp:lastPrinted>2016-11-13T14:18:21Z</cp:lastPrinted>
  <dcterms:created xsi:type="dcterms:W3CDTF">2016-02-28T13:11:20Z</dcterms:created>
  <dcterms:modified xsi:type="dcterms:W3CDTF">2017-05-28T13:09:46Z</dcterms:modified>
</cp:coreProperties>
</file>