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2" r:id="rId2"/>
    <p:sldId id="425" r:id="rId3"/>
    <p:sldId id="256" r:id="rId4"/>
    <p:sldId id="407" r:id="rId5"/>
    <p:sldId id="392" r:id="rId6"/>
    <p:sldId id="419" r:id="rId7"/>
    <p:sldId id="420" r:id="rId8"/>
    <p:sldId id="421" r:id="rId9"/>
    <p:sldId id="422" r:id="rId10"/>
    <p:sldId id="418" r:id="rId11"/>
    <p:sldId id="423" r:id="rId12"/>
    <p:sldId id="424" r:id="rId13"/>
    <p:sldId id="426" r:id="rId14"/>
    <p:sldId id="427" r:id="rId15"/>
    <p:sldId id="428" r:id="rId16"/>
    <p:sldId id="429" r:id="rId17"/>
    <p:sldId id="39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ABD"/>
    <a:srgbClr val="00D05E"/>
    <a:srgbClr val="5F77C1"/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6691-75C4-4291-B551-1FE802889777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4D9C-B746-4C99-B05A-74691110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4D9C-B746-4C99-B05A-7469111087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316" y="184497"/>
            <a:ext cx="78518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CantoraOne" panose="02010602040000000003" pitchFamily="2" charset="0"/>
              </a:rPr>
              <a:t>How You Can Help the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latin typeface="CantoraOne" panose="02010602040000000003" pitchFamily="2" charset="0"/>
              </a:rPr>
              <a:t>Missions Trip to Nicaragua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018"/>
            <a:ext cx="12192000" cy="4668983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0" y="2189018"/>
            <a:ext cx="12192000" cy="484447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6381" y="3084131"/>
            <a:ext cx="8930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  <a:latin typeface="CantoraOne" panose="02010602040000000003" pitchFamily="2" charset="0"/>
              </a:rPr>
              <a:t>By Sunday, June 4 </a:t>
            </a:r>
            <a:r>
              <a:rPr lang="en-US" sz="3600" dirty="0">
                <a:solidFill>
                  <a:schemeClr val="bg1"/>
                </a:solidFill>
                <a:latin typeface="CantoraOne" panose="02010602040000000003" pitchFamily="2" charset="0"/>
              </a:rPr>
              <a:t>We Need…</a:t>
            </a:r>
          </a:p>
          <a:p>
            <a:pPr marL="914400" indent="-914400"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CantoraOne" panose="02010602040000000003" pitchFamily="2" charset="0"/>
              </a:rPr>
              <a:t>Gently Used Clothing</a:t>
            </a:r>
          </a:p>
          <a:p>
            <a:pPr marL="914400" indent="-914400"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CantoraOne" panose="02010602040000000003" pitchFamily="2" charset="0"/>
              </a:rPr>
              <a:t>6 soccer balls and air pump w/ needles</a:t>
            </a:r>
          </a:p>
          <a:p>
            <a:pPr marL="914400" indent="-914400"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CantoraOne" panose="02010602040000000003" pitchFamily="2" charset="0"/>
              </a:rPr>
              <a:t>$800 to cover construction costs (floor, walls, door) – Donate to the “Missions Fund”</a:t>
            </a:r>
          </a:p>
        </p:txBody>
      </p:sp>
    </p:spTree>
    <p:extLst>
      <p:ext uri="{BB962C8B-B14F-4D97-AF65-F5344CB8AC3E}">
        <p14:creationId xmlns:p14="http://schemas.microsoft.com/office/powerpoint/2010/main" val="119079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sitting, computer, wall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" y="600364"/>
            <a:ext cx="11009747" cy="566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0067" y="1980140"/>
            <a:ext cx="91903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* The Day Jesus Returns will be </a:t>
            </a:r>
          </a:p>
          <a:p>
            <a:pPr algn="ctr"/>
            <a:r>
              <a:rPr lang="en-US" sz="5400" u="sng" dirty="0">
                <a:solidFill>
                  <a:srgbClr val="FFC000"/>
                </a:solidFill>
                <a:latin typeface="CantoraOne" panose="02010602040000000003" pitchFamily="2" charset="0"/>
              </a:rPr>
              <a:t>Obvious to Everyone</a:t>
            </a:r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ntoraOne" panose="02010602040000000003" pitchFamily="2" charset="0"/>
              </a:rPr>
              <a:t>(17:22-24)</a:t>
            </a:r>
            <a:endParaRPr lang="en-US" sz="5400" u="sng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5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sitting, computer, wall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" y="600364"/>
            <a:ext cx="11009747" cy="566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4818" y="927194"/>
            <a:ext cx="7922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* The Day Jesus Returns 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will be </a:t>
            </a:r>
            <a:r>
              <a:rPr lang="en-US" sz="5400" u="sng" dirty="0">
                <a:solidFill>
                  <a:srgbClr val="FFC000"/>
                </a:solidFill>
                <a:latin typeface="CantoraOne" panose="02010602040000000003" pitchFamily="2" charset="0"/>
              </a:rPr>
              <a:t>Unexpected</a:t>
            </a:r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ntoraOne" panose="02010602040000000003" pitchFamily="2" charset="0"/>
              </a:rPr>
              <a:t>(17:25-30)</a:t>
            </a:r>
            <a:endParaRPr lang="en-US" sz="5400" u="sng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14" y="3008350"/>
            <a:ext cx="3225368" cy="1968806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high confidenc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4111" r="6546" b="20032"/>
          <a:stretch/>
        </p:blipFill>
        <p:spPr>
          <a:xfrm>
            <a:off x="7536872" y="2801824"/>
            <a:ext cx="1810327" cy="2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sitting, computer, wall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" y="600364"/>
            <a:ext cx="11009747" cy="566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411" y="1980140"/>
            <a:ext cx="73276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* The Day Jesus Returns 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will be </a:t>
            </a:r>
            <a:r>
              <a:rPr lang="en-US" sz="5400" u="sng" dirty="0">
                <a:solidFill>
                  <a:srgbClr val="FFC000"/>
                </a:solidFill>
                <a:latin typeface="CantoraOne" panose="02010602040000000003" pitchFamily="2" charset="0"/>
              </a:rPr>
              <a:t>Revealing</a:t>
            </a:r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ntoraOne" panose="02010602040000000003" pitchFamily="2" charset="0"/>
              </a:rPr>
              <a:t>(17:31-35)</a:t>
            </a:r>
            <a:endParaRPr lang="en-US" sz="5400" u="sng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0345" y="705983"/>
            <a:ext cx="5370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“The sin of worldliness is a preoccupation with the things of this temporal life. It’s accepting and going along with the views and practices of society around us without discerning if they are biblical. I believe that the key to our tendencies toward worldliness</a:t>
            </a:r>
          </a:p>
          <a:p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lies primarily in the two words ‘going along’. We simply go along with the values and practices of society.”</a:t>
            </a:r>
            <a:endParaRPr lang="en-US" sz="2800" u="sng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9" y="604096"/>
            <a:ext cx="5338248" cy="29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15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 Do not love the world or the things in the world. If anyone loves the world, the love of the Father is not in him.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 For all that is in the world—the desires of the flesh and the desires of the eyes and pride of life—is not from the Father but is from the world.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17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 And the world is passing away along with its desires, but whoever does the will of God abides forever.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1 John 2:15-17 ESV (English Standard Version)</a:t>
            </a:r>
          </a:p>
        </p:txBody>
      </p:sp>
    </p:spTree>
    <p:extLst>
      <p:ext uri="{BB962C8B-B14F-4D97-AF65-F5344CB8AC3E}">
        <p14:creationId xmlns:p14="http://schemas.microsoft.com/office/powerpoint/2010/main" val="229599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022" y="2869227"/>
            <a:ext cx="105135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Whatever weakens your reason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Whatever impairs the tenderness of your conscience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Whatever obscures your sense of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Whatever increases the authority of your body over your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Whatever takes away your relish for spiritual things…that to you is sin, no matter how innocent it is in itself. </a:t>
            </a:r>
          </a:p>
          <a:p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 - Susannah Wesley in a letter to her son, John.</a:t>
            </a:r>
            <a:endParaRPr lang="en-US" sz="2800" u="sng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06" y="634841"/>
            <a:ext cx="7470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Combating Worldliness…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CantoraOne" panose="02010602040000000003" pitchFamily="2" charset="0"/>
              </a:rPr>
              <a:t>Saying NO to.. </a:t>
            </a:r>
            <a:endParaRPr lang="en-US" sz="5400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  <p:pic>
        <p:nvPicPr>
          <p:cNvPr id="5" name="Picture 4" descr="A picture containing person, clothing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52" y="614999"/>
            <a:ext cx="2706910" cy="35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7680" y="2787075"/>
            <a:ext cx="10513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Does it tempt you to sin?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Is it good for you or bad for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Does it enslave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Does it honor and glorify God?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Does it encourage others? Would you do it or watch it if you had company?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Does it cause your brother to stumble?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Are your motives pure when you are involved with it?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43" y="417195"/>
            <a:ext cx="983955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CantoraOne" panose="02010602040000000003" pitchFamily="2" charset="0"/>
              </a:rPr>
              <a:t>Questions to ask yourself to discern</a:t>
            </a:r>
          </a:p>
          <a:p>
            <a:r>
              <a:rPr lang="en-US" sz="4000" dirty="0">
                <a:solidFill>
                  <a:srgbClr val="FFC000"/>
                </a:solidFill>
                <a:latin typeface="CantoraOne" panose="02010602040000000003" pitchFamily="2" charset="0"/>
              </a:rPr>
              <a:t>if the activity is glorifying to God or</a:t>
            </a:r>
          </a:p>
          <a:p>
            <a:r>
              <a:rPr lang="en-US" sz="4000" dirty="0">
                <a:solidFill>
                  <a:srgbClr val="FFC000"/>
                </a:solidFill>
                <a:latin typeface="CantoraOne" panose="02010602040000000003" pitchFamily="2" charset="0"/>
              </a:rPr>
              <a:t>might be worldly  </a:t>
            </a:r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(from Rick Whitney, in “Not Loving the</a:t>
            </a:r>
          </a:p>
          <a:p>
            <a:r>
              <a:rPr lang="en-US" sz="2800" dirty="0">
                <a:solidFill>
                  <a:schemeClr val="bg1"/>
                </a:solidFill>
                <a:latin typeface="CantoraOne" panose="02010602040000000003" pitchFamily="2" charset="0"/>
              </a:rPr>
              <a:t>World” GCLI article)</a:t>
            </a:r>
            <a:endParaRPr lang="en-US" sz="4400" dirty="0">
              <a:solidFill>
                <a:schemeClr val="bg1"/>
              </a:solidFill>
              <a:latin typeface="CantoraOne" panose="020106020400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ll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ll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sitting, computer, wall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" y="600364"/>
            <a:ext cx="11009747" cy="566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6534" y="2245619"/>
            <a:ext cx="7798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latin typeface="CantoraOne" panose="02010602040000000003" pitchFamily="2" charset="0"/>
              </a:rPr>
              <a:t>The Day Jesus Return</a:t>
            </a:r>
          </a:p>
        </p:txBody>
      </p:sp>
    </p:spTree>
    <p:extLst>
      <p:ext uri="{BB962C8B-B14F-4D97-AF65-F5344CB8AC3E}">
        <p14:creationId xmlns:p14="http://schemas.microsoft.com/office/powerpoint/2010/main" val="135121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One day the Pharisees asked Jesus, “When will the Kingdom of God come?”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replied, “The Kingdom of God can’t be detected by visible signs.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You won’t be able to say, ‘Here it is!’ or ‘It’s over there!’ For the Kingdom of God is already among you.”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Then he said to his disciples, “The time is coming when you will long to see the day when the Son of Man returns, but you won’t see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17:20-37 NLT (New Living Translation)</a:t>
            </a:r>
          </a:p>
        </p:txBody>
      </p:sp>
    </p:spTree>
    <p:extLst>
      <p:ext uri="{BB962C8B-B14F-4D97-AF65-F5344CB8AC3E}">
        <p14:creationId xmlns:p14="http://schemas.microsoft.com/office/powerpoint/2010/main" val="209969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23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People will tell you, ‘Look, there is the Son of Man,’ or ‘Here he is,’ but don’t go out and follow them.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For as the lightning flashes and lights up the sky from one end to the other, so it will be on the day when the Son of Man comes.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25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But first the Son of Man must suffer terribly and be rejected by this generation.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26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“When the Son of Man returns, it will be like it was in Noah’s 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17:20-37 NLT (New Living Translation)</a:t>
            </a:r>
          </a:p>
        </p:txBody>
      </p:sp>
    </p:spTree>
    <p:extLst>
      <p:ext uri="{BB962C8B-B14F-4D97-AF65-F5344CB8AC3E}">
        <p14:creationId xmlns:p14="http://schemas.microsoft.com/office/powerpoint/2010/main" val="68858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27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In those days, the people enjoyed banquets and parties and weddings right up to the time Noah entered his boat and the flood came and destroyed them all.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28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“And the world will be as it was in the days of Lot. People went about their daily business—eating and drinking, buying and selling, farming and building—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29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until the morning Lot left Sodom. Then fire and burning sulfur rained down from heaven and destroyed them all.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Yes, it will be ‘business as usual’ right up to the day when the Son of Man is revealed.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17:20-37 NLT (New Living Translation)</a:t>
            </a:r>
          </a:p>
        </p:txBody>
      </p:sp>
    </p:spTree>
    <p:extLst>
      <p:ext uri="{BB962C8B-B14F-4D97-AF65-F5344CB8AC3E}">
        <p14:creationId xmlns:p14="http://schemas.microsoft.com/office/powerpoint/2010/main" val="88017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On that day a person out on the deck of a roof must not go down into the house to pack. A person out in the field must not return home.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Remember what happened to Lot’s wife!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33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If you cling to your life, you will lose it, and if you let your life go, you will save it.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That night two people will be asleep in one bed; one will be taken, the other left.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17:20-37 NLT (New Living Translation)</a:t>
            </a:r>
          </a:p>
        </p:txBody>
      </p:sp>
    </p:spTree>
    <p:extLst>
      <p:ext uri="{BB962C8B-B14F-4D97-AF65-F5344CB8AC3E}">
        <p14:creationId xmlns:p14="http://schemas.microsoft.com/office/powerpoint/2010/main" val="232499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19" y="1029692"/>
            <a:ext cx="110773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35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Two women will be grinding flour together at the mill; one will be taken, the other left.”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37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“Where will this happen, Lord?” the disciples asked.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replied, “Just as the gathering of vultures shows there is a carcass nearby, so these signs indicate that the end is near.”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** The best Greek manuscripts do not contain verse 36 so many translations leave it out.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19" y="359136"/>
            <a:ext cx="110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Luke 17:20-37 NLT (New Living Translation)</a:t>
            </a:r>
          </a:p>
        </p:txBody>
      </p:sp>
    </p:spTree>
    <p:extLst>
      <p:ext uri="{BB962C8B-B14F-4D97-AF65-F5344CB8AC3E}">
        <p14:creationId xmlns:p14="http://schemas.microsoft.com/office/powerpoint/2010/main" val="376885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854</Words>
  <Application>Microsoft Office PowerPoint</Application>
  <PresentationFormat>Widescreen</PresentationFormat>
  <Paragraphs>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CantoraOne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424</cp:revision>
  <cp:lastPrinted>2017-05-07T12:52:54Z</cp:lastPrinted>
  <dcterms:created xsi:type="dcterms:W3CDTF">2016-02-28T13:11:20Z</dcterms:created>
  <dcterms:modified xsi:type="dcterms:W3CDTF">2017-05-21T13:31:38Z</dcterms:modified>
</cp:coreProperties>
</file>