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396" r:id="rId3"/>
    <p:sldId id="392" r:id="rId4"/>
    <p:sldId id="408" r:id="rId5"/>
    <p:sldId id="399" r:id="rId6"/>
    <p:sldId id="398" r:id="rId7"/>
    <p:sldId id="400" r:id="rId8"/>
    <p:sldId id="401" r:id="rId9"/>
    <p:sldId id="402" r:id="rId10"/>
    <p:sldId id="407" r:id="rId11"/>
    <p:sldId id="397" r:id="rId12"/>
    <p:sldId id="403" r:id="rId13"/>
    <p:sldId id="404" r:id="rId14"/>
    <p:sldId id="405" r:id="rId15"/>
    <p:sldId id="406" r:id="rId16"/>
    <p:sldId id="37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5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4/9/2017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9276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65743" y="1213764"/>
            <a:ext cx="10356891" cy="830997"/>
          </a:xfrm>
          <a:prstGeom prst="rect">
            <a:avLst/>
          </a:prstGeom>
          <a:noFill/>
        </p:spPr>
        <p:txBody>
          <a:bodyPr wrap="square" rtlCol="0">
            <a:spAutoFit/>
          </a:bodyPr>
          <a:lstStyle/>
          <a:p>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Scene 2: The Garden </a:t>
            </a:r>
            <a:r>
              <a:rPr lang="en-US" sz="3600" b="1" dirty="0">
                <a:solidFill>
                  <a:schemeClr val="bg1"/>
                </a:solidFill>
                <a:effectLst>
                  <a:outerShdw blurRad="50800" dist="38100" dir="10800000" algn="r" rotWithShape="0">
                    <a:prstClr val="black">
                      <a:alpha val="40000"/>
                    </a:prstClr>
                  </a:outerShdw>
                </a:effectLst>
                <a:latin typeface="Cambria" panose="02040503050406030204" pitchFamily="18" charset="0"/>
              </a:rPr>
              <a:t>(Matthew 26:36-46)</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685959" y="4826475"/>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0" y="349226"/>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Happened at the Cross?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2" name="TextBox 11"/>
          <p:cNvSpPr txBox="1"/>
          <p:nvPr/>
        </p:nvSpPr>
        <p:spPr>
          <a:xfrm>
            <a:off x="278284" y="2054466"/>
            <a:ext cx="10356891" cy="830997"/>
          </a:xfrm>
          <a:prstGeom prst="rect">
            <a:avLst/>
          </a:prstGeom>
          <a:noFill/>
        </p:spPr>
        <p:txBody>
          <a:bodyPr wrap="square" rtlCol="0">
            <a:spAutoFit/>
          </a:bodyPr>
          <a:lstStyle/>
          <a:p>
            <a:r>
              <a:rPr lang="en-US" sz="4800" b="1" dirty="0">
                <a:solidFill>
                  <a:srgbClr val="FFC000"/>
                </a:solidFill>
                <a:effectLst>
                  <a:outerShdw blurRad="50800" dist="38100" dir="10800000" algn="r" rotWithShape="0">
                    <a:prstClr val="black">
                      <a:alpha val="40000"/>
                    </a:prstClr>
                  </a:outerShdw>
                </a:effectLst>
                <a:latin typeface="Cambria" panose="02040503050406030204" pitchFamily="18" charset="0"/>
              </a:rPr>
              <a:t>Propitiation: </a:t>
            </a:r>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 </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3" name="TextBox 12"/>
          <p:cNvSpPr txBox="1"/>
          <p:nvPr/>
        </p:nvSpPr>
        <p:spPr>
          <a:xfrm>
            <a:off x="294562" y="2909299"/>
            <a:ext cx="6383125" cy="3046988"/>
          </a:xfrm>
          <a:prstGeom prst="rect">
            <a:avLst/>
          </a:prstGeom>
          <a:noFill/>
        </p:spPr>
        <p:txBody>
          <a:bodyPr wrap="square" rtlCol="0">
            <a:spAutoFit/>
          </a:bodyPr>
          <a:lstStyle/>
          <a:p>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The wrath of God's holiness was satisfied as it was poured out on Jesus when He became sin for us.</a:t>
            </a:r>
          </a:p>
          <a:p>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Before the cross, we were afraid of God; because of the cross, we are now friends of God.</a:t>
            </a:r>
          </a:p>
        </p:txBody>
      </p:sp>
    </p:spTree>
    <p:extLst>
      <p:ext uri="{BB962C8B-B14F-4D97-AF65-F5344CB8AC3E}">
        <p14:creationId xmlns:p14="http://schemas.microsoft.com/office/powerpoint/2010/main" val="1770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78284" y="1424688"/>
            <a:ext cx="10136841" cy="830997"/>
          </a:xfrm>
          <a:prstGeom prst="rect">
            <a:avLst/>
          </a:prstGeom>
          <a:noFill/>
        </p:spPr>
        <p:txBody>
          <a:bodyPr wrap="square" rtlCol="0">
            <a:spAutoFit/>
          </a:bodyPr>
          <a:lstStyle/>
          <a:p>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Scene 3: The Cross  </a:t>
            </a:r>
            <a:r>
              <a:rPr lang="en-US" sz="3600" b="1" dirty="0">
                <a:solidFill>
                  <a:schemeClr val="bg1"/>
                </a:solidFill>
                <a:effectLst>
                  <a:outerShdw blurRad="50800" dist="38100" dir="10800000" algn="r" rotWithShape="0">
                    <a:prstClr val="black">
                      <a:alpha val="40000"/>
                    </a:prstClr>
                  </a:outerShdw>
                </a:effectLst>
                <a:latin typeface="Cambria" panose="02040503050406030204" pitchFamily="18" charset="0"/>
              </a:rPr>
              <a:t>(Matthew 27:45-54)</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Happened at the Cross?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36" y="2240803"/>
            <a:ext cx="7081806" cy="4421702"/>
          </a:xfrm>
          <a:prstGeom prst="rect">
            <a:avLst/>
          </a:prstGeom>
        </p:spPr>
      </p:pic>
    </p:spTree>
    <p:extLst>
      <p:ext uri="{BB962C8B-B14F-4D97-AF65-F5344CB8AC3E}">
        <p14:creationId xmlns:p14="http://schemas.microsoft.com/office/powerpoint/2010/main" val="193136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01675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45</a:t>
            </a:r>
            <a:r>
              <a:rPr lang="en-US" sz="3200" b="1" dirty="0">
                <a:solidFill>
                  <a:schemeClr val="bg1"/>
                </a:solidFill>
                <a:latin typeface="Cambria" panose="02040503050406030204" pitchFamily="18" charset="0"/>
              </a:rPr>
              <a:t> Now from the sixth hour there was darkness over all the land until the ninth hour. </a:t>
            </a:r>
          </a:p>
          <a:p>
            <a:r>
              <a:rPr lang="en-US" sz="3200" b="1" dirty="0">
                <a:solidFill>
                  <a:schemeClr val="accent1"/>
                </a:solidFill>
                <a:latin typeface="Cambria" panose="02040503050406030204" pitchFamily="18" charset="0"/>
              </a:rPr>
              <a:t>46</a:t>
            </a:r>
            <a:r>
              <a:rPr lang="en-US" sz="3200" b="1" dirty="0">
                <a:solidFill>
                  <a:schemeClr val="bg1"/>
                </a:solidFill>
                <a:latin typeface="Cambria" panose="02040503050406030204" pitchFamily="18" charset="0"/>
              </a:rPr>
              <a:t> And about the ninth hour Jesus cried out with a loud voice, saying, “Eli, Eli, </a:t>
            </a:r>
            <a:r>
              <a:rPr lang="en-US" sz="3200" b="1" dirty="0" err="1">
                <a:solidFill>
                  <a:schemeClr val="bg1"/>
                </a:solidFill>
                <a:latin typeface="Cambria" panose="02040503050406030204" pitchFamily="18" charset="0"/>
              </a:rPr>
              <a:t>lema</a:t>
            </a:r>
            <a:r>
              <a:rPr lang="en-US" sz="3200" b="1" dirty="0">
                <a:solidFill>
                  <a:schemeClr val="bg1"/>
                </a:solidFill>
                <a:latin typeface="Cambria" panose="02040503050406030204" pitchFamily="18" charset="0"/>
              </a:rPr>
              <a:t> </a:t>
            </a:r>
            <a:r>
              <a:rPr lang="en-US" sz="3200" b="1" dirty="0" err="1">
                <a:solidFill>
                  <a:schemeClr val="bg1"/>
                </a:solidFill>
                <a:latin typeface="Cambria" panose="02040503050406030204" pitchFamily="18" charset="0"/>
              </a:rPr>
              <a:t>sabachthani</a:t>
            </a:r>
            <a:r>
              <a:rPr lang="en-US" sz="3200" b="1" dirty="0">
                <a:solidFill>
                  <a:schemeClr val="bg1"/>
                </a:solidFill>
                <a:latin typeface="Cambria" panose="02040503050406030204" pitchFamily="18" charset="0"/>
              </a:rPr>
              <a:t>?” that is, “My God, my God, why have you forsaken me?” </a:t>
            </a:r>
          </a:p>
          <a:p>
            <a:r>
              <a:rPr lang="en-US" sz="3200" b="1" dirty="0">
                <a:solidFill>
                  <a:schemeClr val="accent1"/>
                </a:solidFill>
                <a:latin typeface="Cambria" panose="02040503050406030204" pitchFamily="18" charset="0"/>
              </a:rPr>
              <a:t>47</a:t>
            </a:r>
            <a:r>
              <a:rPr lang="en-US" sz="3200" b="1" dirty="0">
                <a:solidFill>
                  <a:schemeClr val="bg1"/>
                </a:solidFill>
                <a:latin typeface="Cambria" panose="02040503050406030204" pitchFamily="18" charset="0"/>
              </a:rPr>
              <a:t> And some of the bystanders, hearing it, said, “This man is calling Elijah.” </a:t>
            </a:r>
          </a:p>
          <a:p>
            <a:r>
              <a:rPr lang="en-US" sz="3200" b="1" dirty="0">
                <a:solidFill>
                  <a:schemeClr val="accent1"/>
                </a:solidFill>
                <a:latin typeface="Cambria" panose="02040503050406030204" pitchFamily="18" charset="0"/>
              </a:rPr>
              <a:t>48 </a:t>
            </a:r>
            <a:r>
              <a:rPr lang="en-US" sz="3200" b="1" dirty="0">
                <a:solidFill>
                  <a:schemeClr val="bg1"/>
                </a:solidFill>
                <a:latin typeface="Cambria" panose="02040503050406030204" pitchFamily="18" charset="0"/>
              </a:rPr>
              <a:t>And one of them at once ran and took a sponge, filled it with sour wine, and put it on a reed and gave it to him to drink. </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Matthew 27:45-54 English Standard Version</a:t>
            </a:r>
          </a:p>
        </p:txBody>
      </p:sp>
    </p:spTree>
    <p:extLst>
      <p:ext uri="{BB962C8B-B14F-4D97-AF65-F5344CB8AC3E}">
        <p14:creationId xmlns:p14="http://schemas.microsoft.com/office/powerpoint/2010/main" val="97912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4031873"/>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49</a:t>
            </a:r>
            <a:r>
              <a:rPr lang="en-US" sz="3200" b="1" dirty="0">
                <a:solidFill>
                  <a:schemeClr val="bg1"/>
                </a:solidFill>
                <a:latin typeface="Cambria" panose="02040503050406030204" pitchFamily="18" charset="0"/>
              </a:rPr>
              <a:t> But the others said, “Wait, let us see whether Elijah will come to save him.” 50 And Jesus cried out again with a loud voice and yielded up his spirit.</a:t>
            </a:r>
          </a:p>
          <a:p>
            <a:r>
              <a:rPr lang="en-US" sz="3200" b="1" dirty="0">
                <a:solidFill>
                  <a:schemeClr val="accent1"/>
                </a:solidFill>
                <a:latin typeface="Cambria" panose="02040503050406030204" pitchFamily="18" charset="0"/>
              </a:rPr>
              <a:t>51</a:t>
            </a:r>
            <a:r>
              <a:rPr lang="en-US" sz="3200" b="1" dirty="0">
                <a:solidFill>
                  <a:schemeClr val="bg1"/>
                </a:solidFill>
                <a:latin typeface="Cambria" panose="02040503050406030204" pitchFamily="18" charset="0"/>
              </a:rPr>
              <a:t> And behold, the curtain of the temple was torn in two, from top to bottom. And the earth shook, and the rocks were split. </a:t>
            </a:r>
          </a:p>
          <a:p>
            <a:r>
              <a:rPr lang="en-US" sz="3200" b="1" dirty="0">
                <a:solidFill>
                  <a:schemeClr val="accent1"/>
                </a:solidFill>
                <a:latin typeface="Cambria" panose="02040503050406030204" pitchFamily="18" charset="0"/>
              </a:rPr>
              <a:t>52</a:t>
            </a:r>
            <a:r>
              <a:rPr lang="en-US" sz="3200" b="1" dirty="0">
                <a:solidFill>
                  <a:schemeClr val="bg1"/>
                </a:solidFill>
                <a:latin typeface="Cambria" panose="02040503050406030204" pitchFamily="18" charset="0"/>
              </a:rPr>
              <a:t> The tombs also were opened. And many bodies of the saints who had fallen asleep were raised, </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Matthew 27:45-54 English Standard Version</a:t>
            </a:r>
          </a:p>
        </p:txBody>
      </p:sp>
    </p:spTree>
    <p:extLst>
      <p:ext uri="{BB962C8B-B14F-4D97-AF65-F5344CB8AC3E}">
        <p14:creationId xmlns:p14="http://schemas.microsoft.com/office/powerpoint/2010/main" val="42806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304698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53</a:t>
            </a:r>
            <a:r>
              <a:rPr lang="en-US" sz="3200" b="1" dirty="0">
                <a:solidFill>
                  <a:schemeClr val="bg1"/>
                </a:solidFill>
                <a:latin typeface="Cambria" panose="02040503050406030204" pitchFamily="18" charset="0"/>
              </a:rPr>
              <a:t> and coming out of the tombs after his resurrection they went into the holy city and appeared to many. </a:t>
            </a:r>
          </a:p>
          <a:p>
            <a:r>
              <a:rPr lang="en-US" sz="3200" b="1" dirty="0">
                <a:solidFill>
                  <a:schemeClr val="accent1"/>
                </a:solidFill>
                <a:latin typeface="Cambria" panose="02040503050406030204" pitchFamily="18" charset="0"/>
              </a:rPr>
              <a:t>54</a:t>
            </a:r>
            <a:r>
              <a:rPr lang="en-US" sz="3200" b="1" dirty="0">
                <a:solidFill>
                  <a:schemeClr val="bg1"/>
                </a:solidFill>
                <a:latin typeface="Cambria" panose="02040503050406030204" pitchFamily="18" charset="0"/>
              </a:rPr>
              <a:t> When the centurion and those who were with him, keeping watch over Jesus, saw the earthquake and what took place, they were filled with awe and said, “Truly this was the Son of God!”</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Matthew 27:45-54 English Standard Version</a:t>
            </a:r>
          </a:p>
        </p:txBody>
      </p:sp>
    </p:spTree>
    <p:extLst>
      <p:ext uri="{BB962C8B-B14F-4D97-AF65-F5344CB8AC3E}">
        <p14:creationId xmlns:p14="http://schemas.microsoft.com/office/powerpoint/2010/main" val="392478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78284" y="1424688"/>
            <a:ext cx="10136841" cy="830997"/>
          </a:xfrm>
          <a:prstGeom prst="rect">
            <a:avLst/>
          </a:prstGeom>
          <a:noFill/>
        </p:spPr>
        <p:txBody>
          <a:bodyPr wrap="square" rtlCol="0">
            <a:spAutoFit/>
          </a:bodyPr>
          <a:lstStyle/>
          <a:p>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Scene 3: The Cross  </a:t>
            </a:r>
            <a:r>
              <a:rPr lang="en-US" sz="3600" b="1" dirty="0">
                <a:solidFill>
                  <a:schemeClr val="bg1"/>
                </a:solidFill>
                <a:effectLst>
                  <a:outerShdw blurRad="50800" dist="38100" dir="10800000" algn="r" rotWithShape="0">
                    <a:prstClr val="black">
                      <a:alpha val="40000"/>
                    </a:prstClr>
                  </a:outerShdw>
                </a:effectLst>
                <a:latin typeface="Cambria" panose="02040503050406030204" pitchFamily="18" charset="0"/>
              </a:rPr>
              <a:t>(Matthew 27:45-54)</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344" y="2493551"/>
            <a:ext cx="3318146" cy="4160684"/>
          </a:xfrm>
          <a:prstGeom prst="rect">
            <a:avLst/>
          </a:prstGeom>
        </p:spPr>
      </p:pic>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Happened at the Cross?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278283" y="2078052"/>
            <a:ext cx="4772018" cy="830997"/>
          </a:xfrm>
          <a:prstGeom prst="rect">
            <a:avLst/>
          </a:prstGeom>
          <a:noFill/>
        </p:spPr>
        <p:txBody>
          <a:bodyPr wrap="square" rtlCol="0">
            <a:spAutoFit/>
          </a:bodyPr>
          <a:lstStyle/>
          <a:p>
            <a:r>
              <a:rPr lang="en-US" sz="4800" b="1" dirty="0">
                <a:solidFill>
                  <a:srgbClr val="FFC000"/>
                </a:solidFill>
                <a:effectLst>
                  <a:outerShdw blurRad="50800" dist="38100" dir="10800000" algn="r" rotWithShape="0">
                    <a:prstClr val="black">
                      <a:alpha val="40000"/>
                    </a:prstClr>
                  </a:outerShdw>
                </a:effectLst>
                <a:latin typeface="Cambria" panose="02040503050406030204" pitchFamily="18" charset="0"/>
              </a:rPr>
              <a:t>Reconciliation: </a:t>
            </a:r>
            <a:endParaRPr lang="en-US" sz="4000" b="1" dirty="0">
              <a:solidFill>
                <a:srgbClr val="FFC000"/>
              </a:solidFill>
              <a:effectLst>
                <a:outerShdw blurRad="50800" dist="38100" dir="10800000" algn="r" rotWithShape="0">
                  <a:prstClr val="black">
                    <a:alpha val="40000"/>
                  </a:prstClr>
                </a:outerShdw>
              </a:effectLst>
              <a:latin typeface="Cambria" panose="02040503050406030204" pitchFamily="18" charset="0"/>
            </a:endParaRPr>
          </a:p>
        </p:txBody>
      </p:sp>
      <p:sp>
        <p:nvSpPr>
          <p:cNvPr id="13" name="TextBox 12"/>
          <p:cNvSpPr txBox="1"/>
          <p:nvPr/>
        </p:nvSpPr>
        <p:spPr>
          <a:xfrm>
            <a:off x="312030" y="2770314"/>
            <a:ext cx="5277426" cy="4031873"/>
          </a:xfrm>
          <a:prstGeom prst="rect">
            <a:avLst/>
          </a:prstGeom>
          <a:noFill/>
        </p:spPr>
        <p:txBody>
          <a:bodyPr wrap="square" rtlCol="0">
            <a:spAutoFit/>
          </a:bodyPr>
          <a:lstStyle/>
          <a:p>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 was suffering separation from God for our reconciliation. Before the cross, we were cast out of God's presence; because of the cross, we are now invited into God's presence.</a:t>
            </a:r>
            <a:endParaRPr lang="en-US" sz="24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60060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23701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78284" y="1424688"/>
            <a:ext cx="11608916" cy="830997"/>
          </a:xfrm>
          <a:prstGeom prst="rect">
            <a:avLst/>
          </a:prstGeom>
          <a:noFill/>
        </p:spPr>
        <p:txBody>
          <a:bodyPr wrap="square" rtlCol="0">
            <a:spAutoFit/>
          </a:bodyPr>
          <a:lstStyle/>
          <a:p>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Scene 1: The Last Supper </a:t>
            </a:r>
            <a:r>
              <a:rPr lang="en-US" sz="3600" b="1" dirty="0">
                <a:solidFill>
                  <a:schemeClr val="bg1"/>
                </a:solidFill>
                <a:effectLst>
                  <a:outerShdw blurRad="50800" dist="38100" dir="10800000" algn="r" rotWithShape="0">
                    <a:prstClr val="black">
                      <a:alpha val="40000"/>
                    </a:prstClr>
                  </a:outerShdw>
                </a:effectLst>
                <a:latin typeface="Cambria" panose="02040503050406030204" pitchFamily="18" charset="0"/>
              </a:rPr>
              <a:t>(Matthew 26:26-29)</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25" y="2493551"/>
            <a:ext cx="8719586" cy="4118166"/>
          </a:xfrm>
          <a:prstGeom prst="rect">
            <a:avLst/>
          </a:prstGeom>
        </p:spPr>
      </p:pic>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Happened at the Cross?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95832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01675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26</a:t>
            </a:r>
            <a:r>
              <a:rPr lang="en-US" sz="3200" b="1" dirty="0">
                <a:solidFill>
                  <a:schemeClr val="bg1"/>
                </a:solidFill>
                <a:latin typeface="Cambria" panose="02040503050406030204" pitchFamily="18" charset="0"/>
              </a:rPr>
              <a:t> Now as they were eating, Jesus took bread, and after blessing it broke it and gave it to the disciples, and said, “Take, eat; this is my body.” </a:t>
            </a:r>
          </a:p>
          <a:p>
            <a:r>
              <a:rPr lang="en-US" sz="3200" b="1" dirty="0">
                <a:solidFill>
                  <a:schemeClr val="accent1"/>
                </a:solidFill>
                <a:latin typeface="Cambria" panose="02040503050406030204" pitchFamily="18" charset="0"/>
              </a:rPr>
              <a:t>27</a:t>
            </a:r>
            <a:r>
              <a:rPr lang="en-US" sz="3200" b="1" dirty="0">
                <a:solidFill>
                  <a:schemeClr val="bg1"/>
                </a:solidFill>
                <a:latin typeface="Cambria" panose="02040503050406030204" pitchFamily="18" charset="0"/>
              </a:rPr>
              <a:t> And he took a cup, and when he had given thanks he gave it to them, saying, “Drink of it, all of you, </a:t>
            </a:r>
          </a:p>
          <a:p>
            <a:r>
              <a:rPr lang="en-US" sz="3200" b="1" dirty="0">
                <a:solidFill>
                  <a:schemeClr val="accent1"/>
                </a:solidFill>
                <a:latin typeface="Cambria" panose="02040503050406030204" pitchFamily="18" charset="0"/>
              </a:rPr>
              <a:t>28</a:t>
            </a:r>
            <a:r>
              <a:rPr lang="en-US" sz="3200" b="1" dirty="0">
                <a:solidFill>
                  <a:schemeClr val="bg1"/>
                </a:solidFill>
                <a:latin typeface="Cambria" panose="02040503050406030204" pitchFamily="18" charset="0"/>
              </a:rPr>
              <a:t> for this is my blood of the covenant, which is poured out for many for the forgiveness of sins. </a:t>
            </a:r>
          </a:p>
          <a:p>
            <a:r>
              <a:rPr lang="en-US" sz="3200" b="1" dirty="0">
                <a:solidFill>
                  <a:schemeClr val="accent1"/>
                </a:solidFill>
                <a:latin typeface="Cambria" panose="02040503050406030204" pitchFamily="18" charset="0"/>
              </a:rPr>
              <a:t>29</a:t>
            </a:r>
            <a:r>
              <a:rPr lang="en-US" sz="3200" b="1" dirty="0">
                <a:solidFill>
                  <a:schemeClr val="bg1"/>
                </a:solidFill>
                <a:latin typeface="Cambria" panose="02040503050406030204" pitchFamily="18" charset="0"/>
              </a:rPr>
              <a:t> I tell you I will not drink again of this fruit of the vine until that day when I drink it new with you in my Father's kingdom.”</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Matthew 26:26-29 English Standard Version</a:t>
            </a:r>
          </a:p>
        </p:txBody>
      </p:sp>
    </p:spTree>
    <p:extLst>
      <p:ext uri="{BB962C8B-B14F-4D97-AF65-F5344CB8AC3E}">
        <p14:creationId xmlns:p14="http://schemas.microsoft.com/office/powerpoint/2010/main" val="209969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78284" y="1424688"/>
            <a:ext cx="11608916" cy="830997"/>
          </a:xfrm>
          <a:prstGeom prst="rect">
            <a:avLst/>
          </a:prstGeom>
          <a:noFill/>
        </p:spPr>
        <p:txBody>
          <a:bodyPr wrap="square" rtlCol="0">
            <a:spAutoFit/>
          </a:bodyPr>
          <a:lstStyle/>
          <a:p>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Scene 1: The Last Supper </a:t>
            </a:r>
            <a:r>
              <a:rPr lang="en-US" sz="3600" b="1" dirty="0">
                <a:solidFill>
                  <a:schemeClr val="bg1"/>
                </a:solidFill>
                <a:effectLst>
                  <a:outerShdw blurRad="50800" dist="38100" dir="10800000" algn="r" rotWithShape="0">
                    <a:prstClr val="black">
                      <a:alpha val="40000"/>
                    </a:prstClr>
                  </a:outerShdw>
                </a:effectLst>
                <a:latin typeface="Cambria" panose="02040503050406030204" pitchFamily="18" charset="0"/>
              </a:rPr>
              <a:t>(Matthew 26:26-29)</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25" y="2493551"/>
            <a:ext cx="8719586" cy="4118166"/>
          </a:xfrm>
          <a:prstGeom prst="rect">
            <a:avLst/>
          </a:prstGeom>
        </p:spPr>
      </p:pic>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Happened at the Cross?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49676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143601"/>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31933" y="1139875"/>
            <a:ext cx="11608916" cy="830997"/>
          </a:xfrm>
          <a:prstGeom prst="rect">
            <a:avLst/>
          </a:prstGeom>
          <a:noFill/>
        </p:spPr>
        <p:txBody>
          <a:bodyPr wrap="square" rtlCol="0">
            <a:spAutoFit/>
          </a:bodyPr>
          <a:lstStyle/>
          <a:p>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Scene 1: The Last Supper </a:t>
            </a:r>
            <a:r>
              <a:rPr lang="en-US" sz="3600" b="1" dirty="0">
                <a:solidFill>
                  <a:schemeClr val="bg1"/>
                </a:solidFill>
                <a:effectLst>
                  <a:outerShdw blurRad="50800" dist="38100" dir="10800000" algn="r" rotWithShape="0">
                    <a:prstClr val="black">
                      <a:alpha val="40000"/>
                    </a:prstClr>
                  </a:outerShdw>
                </a:effectLst>
                <a:latin typeface="Cambria" panose="02040503050406030204" pitchFamily="18" charset="0"/>
              </a:rPr>
              <a:t>(Matthew 26:26-29)</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433" y="2834592"/>
            <a:ext cx="4762500" cy="3571875"/>
          </a:xfrm>
          <a:prstGeom prst="rect">
            <a:avLst/>
          </a:prstGeom>
        </p:spPr>
      </p:pic>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303747"/>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Happened at the Cross?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205545" y="1860799"/>
            <a:ext cx="3858429" cy="769441"/>
          </a:xfrm>
          <a:prstGeom prst="rect">
            <a:avLst/>
          </a:prstGeom>
          <a:noFill/>
        </p:spPr>
        <p:txBody>
          <a:bodyPr wrap="square" rtlCol="0">
            <a:spAutoFit/>
          </a:bodyPr>
          <a:lstStyle/>
          <a:p>
            <a:r>
              <a:rPr lang="en-US" sz="4400" b="1" dirty="0">
                <a:solidFill>
                  <a:srgbClr val="FFC000"/>
                </a:solidFill>
                <a:effectLst>
                  <a:outerShdw blurRad="50800" dist="38100" dir="10800000" algn="r" rotWithShape="0">
                    <a:prstClr val="black">
                      <a:alpha val="40000"/>
                    </a:prstClr>
                  </a:outerShdw>
                </a:effectLst>
                <a:latin typeface="Cambria" panose="02040503050406030204" pitchFamily="18" charset="0"/>
              </a:rPr>
              <a:t>Substitution:</a:t>
            </a:r>
            <a:endPar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2" name="TextBox 11"/>
          <p:cNvSpPr txBox="1"/>
          <p:nvPr/>
        </p:nvSpPr>
        <p:spPr>
          <a:xfrm>
            <a:off x="269151" y="2604594"/>
            <a:ext cx="4823163" cy="4031873"/>
          </a:xfrm>
          <a:prstGeom prst="rect">
            <a:avLst/>
          </a:prstGeom>
          <a:noFill/>
        </p:spPr>
        <p:txBody>
          <a:bodyPr wrap="square" rtlCol="0">
            <a:spAutoFit/>
          </a:bodyPr>
          <a:lstStyle/>
          <a:p>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 is our substitute.  He died the death we deserve.</a:t>
            </a:r>
          </a:p>
          <a:p>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Before the cross, we were headed to eternal death; because of the cross, we now have eternal life. </a:t>
            </a:r>
          </a:p>
        </p:txBody>
      </p:sp>
    </p:spTree>
    <p:extLst>
      <p:ext uri="{BB962C8B-B14F-4D97-AF65-F5344CB8AC3E}">
        <p14:creationId xmlns:p14="http://schemas.microsoft.com/office/powerpoint/2010/main" val="95092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78284" y="1424688"/>
            <a:ext cx="10356891" cy="830997"/>
          </a:xfrm>
          <a:prstGeom prst="rect">
            <a:avLst/>
          </a:prstGeom>
          <a:noFill/>
        </p:spPr>
        <p:txBody>
          <a:bodyPr wrap="square" rtlCol="0">
            <a:spAutoFit/>
          </a:bodyPr>
          <a:lstStyle/>
          <a:p>
            <a:r>
              <a:rPr lang="en-US" sz="4800" b="1" dirty="0">
                <a:solidFill>
                  <a:schemeClr val="bg1"/>
                </a:solidFill>
                <a:effectLst>
                  <a:outerShdw blurRad="50800" dist="38100" dir="10800000" algn="r" rotWithShape="0">
                    <a:prstClr val="black">
                      <a:alpha val="40000"/>
                    </a:prstClr>
                  </a:outerShdw>
                </a:effectLst>
                <a:latin typeface="Cambria" panose="02040503050406030204" pitchFamily="18" charset="0"/>
              </a:rPr>
              <a:t>Scene 2: The Garden </a:t>
            </a:r>
            <a:r>
              <a:rPr lang="en-US" sz="3600" b="1" dirty="0">
                <a:solidFill>
                  <a:schemeClr val="bg1"/>
                </a:solidFill>
                <a:effectLst>
                  <a:outerShdw blurRad="50800" dist="38100" dir="10800000" algn="r" rotWithShape="0">
                    <a:prstClr val="black">
                      <a:alpha val="40000"/>
                    </a:prstClr>
                  </a:outerShdw>
                </a:effectLst>
                <a:latin typeface="Cambria" panose="02040503050406030204" pitchFamily="18" charset="0"/>
              </a:rPr>
              <a:t>(Matthew 26:36-46)</a:t>
            </a:r>
            <a:endParaRPr lang="en-US" sz="40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685959" y="4826475"/>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Happened at the Cross?</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76" y="2255685"/>
            <a:ext cx="6758800" cy="4503051"/>
          </a:xfrm>
          <a:prstGeom prst="rect">
            <a:avLst/>
          </a:prstGeom>
        </p:spPr>
      </p:pic>
    </p:spTree>
    <p:extLst>
      <p:ext uri="{BB962C8B-B14F-4D97-AF65-F5344CB8AC3E}">
        <p14:creationId xmlns:p14="http://schemas.microsoft.com/office/powerpoint/2010/main" val="38669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01675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36</a:t>
            </a:r>
            <a:r>
              <a:rPr lang="en-US" sz="3200" b="1" dirty="0">
                <a:solidFill>
                  <a:schemeClr val="bg1"/>
                </a:solidFill>
                <a:latin typeface="Cambria" panose="02040503050406030204" pitchFamily="18" charset="0"/>
              </a:rPr>
              <a:t> Then Jesus went with them to a place called Gethsemane, and he said to his disciples, “Sit here, while I go over there and pray.” </a:t>
            </a:r>
          </a:p>
          <a:p>
            <a:r>
              <a:rPr lang="en-US" sz="3200" b="1" dirty="0">
                <a:solidFill>
                  <a:schemeClr val="accent1"/>
                </a:solidFill>
                <a:latin typeface="Cambria" panose="02040503050406030204" pitchFamily="18" charset="0"/>
              </a:rPr>
              <a:t>37</a:t>
            </a:r>
            <a:r>
              <a:rPr lang="en-US" sz="3200" b="1" dirty="0">
                <a:solidFill>
                  <a:schemeClr val="bg1"/>
                </a:solidFill>
                <a:latin typeface="Cambria" panose="02040503050406030204" pitchFamily="18" charset="0"/>
              </a:rPr>
              <a:t> And taking with him Peter and the two sons of Zebedee, he began to be sorrowful and troubled. </a:t>
            </a:r>
          </a:p>
          <a:p>
            <a:r>
              <a:rPr lang="en-US" sz="3200" b="1" dirty="0">
                <a:solidFill>
                  <a:schemeClr val="accent1"/>
                </a:solidFill>
                <a:latin typeface="Cambria" panose="02040503050406030204" pitchFamily="18" charset="0"/>
              </a:rPr>
              <a:t>38</a:t>
            </a:r>
            <a:r>
              <a:rPr lang="en-US" sz="3200" b="1" dirty="0">
                <a:solidFill>
                  <a:schemeClr val="bg1"/>
                </a:solidFill>
                <a:latin typeface="Cambria" panose="02040503050406030204" pitchFamily="18" charset="0"/>
              </a:rPr>
              <a:t> Then he said to them, “My soul is very sorrowful, even to death; remain here, and watch with me.” </a:t>
            </a:r>
          </a:p>
          <a:p>
            <a:r>
              <a:rPr lang="en-US" sz="3200" b="1" dirty="0">
                <a:solidFill>
                  <a:schemeClr val="accent1"/>
                </a:solidFill>
                <a:latin typeface="Cambria" panose="02040503050406030204" pitchFamily="18" charset="0"/>
              </a:rPr>
              <a:t>39</a:t>
            </a:r>
            <a:r>
              <a:rPr lang="en-US" sz="3200" b="1" dirty="0">
                <a:solidFill>
                  <a:schemeClr val="bg1"/>
                </a:solidFill>
                <a:latin typeface="Cambria" panose="02040503050406030204" pitchFamily="18" charset="0"/>
              </a:rPr>
              <a:t> And going a little farther he fell on his face and prayed, saying, “My Father, if it be possible, let this cup pass from me; nevertheless, not as I will, but as you will.” </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Matthew 26:36-46 English Standard Version</a:t>
            </a:r>
          </a:p>
        </p:txBody>
      </p:sp>
    </p:spTree>
    <p:extLst>
      <p:ext uri="{BB962C8B-B14F-4D97-AF65-F5344CB8AC3E}">
        <p14:creationId xmlns:p14="http://schemas.microsoft.com/office/powerpoint/2010/main" val="73742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501675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40</a:t>
            </a:r>
            <a:r>
              <a:rPr lang="en-US" sz="3200" b="1" dirty="0">
                <a:solidFill>
                  <a:schemeClr val="bg1"/>
                </a:solidFill>
                <a:latin typeface="Cambria" panose="02040503050406030204" pitchFamily="18" charset="0"/>
              </a:rPr>
              <a:t> And he came to the disciples and found them sleeping. And he said to Peter, “So, could you not watch with me one hour? </a:t>
            </a:r>
          </a:p>
          <a:p>
            <a:r>
              <a:rPr lang="en-US" sz="3200" b="1" dirty="0">
                <a:solidFill>
                  <a:schemeClr val="accent1"/>
                </a:solidFill>
                <a:latin typeface="Cambria" panose="02040503050406030204" pitchFamily="18" charset="0"/>
              </a:rPr>
              <a:t>41</a:t>
            </a:r>
            <a:r>
              <a:rPr lang="en-US" sz="3200" b="1" dirty="0">
                <a:solidFill>
                  <a:schemeClr val="bg1"/>
                </a:solidFill>
                <a:latin typeface="Cambria" panose="02040503050406030204" pitchFamily="18" charset="0"/>
              </a:rPr>
              <a:t> Watch and pray that you may not enter into temptation. The spirit indeed is willing, but the flesh is weak.” </a:t>
            </a:r>
          </a:p>
          <a:p>
            <a:r>
              <a:rPr lang="en-US" sz="3200" b="1" dirty="0">
                <a:solidFill>
                  <a:schemeClr val="accent1"/>
                </a:solidFill>
                <a:latin typeface="Cambria" panose="02040503050406030204" pitchFamily="18" charset="0"/>
              </a:rPr>
              <a:t>42</a:t>
            </a:r>
            <a:r>
              <a:rPr lang="en-US" sz="3200" b="1" dirty="0">
                <a:solidFill>
                  <a:schemeClr val="bg1"/>
                </a:solidFill>
                <a:latin typeface="Cambria" panose="02040503050406030204" pitchFamily="18" charset="0"/>
              </a:rPr>
              <a:t> Again, for the second time, he went away and prayed, “My Father, if this cannot pass unless I drink it, your will be done.” </a:t>
            </a:r>
          </a:p>
          <a:p>
            <a:r>
              <a:rPr lang="en-US" sz="3200" b="1" dirty="0">
                <a:solidFill>
                  <a:schemeClr val="accent1"/>
                </a:solidFill>
                <a:latin typeface="Cambria" panose="02040503050406030204" pitchFamily="18" charset="0"/>
              </a:rPr>
              <a:t>43</a:t>
            </a:r>
            <a:r>
              <a:rPr lang="en-US" sz="3200" b="1" dirty="0">
                <a:solidFill>
                  <a:schemeClr val="bg1"/>
                </a:solidFill>
                <a:latin typeface="Cambria" panose="02040503050406030204" pitchFamily="18" charset="0"/>
              </a:rPr>
              <a:t> And again he came and found them sleeping, for their eyes were heavy. </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Matthew 26:36-46 English Standard Version</a:t>
            </a:r>
          </a:p>
        </p:txBody>
      </p:sp>
    </p:spTree>
    <p:extLst>
      <p:ext uri="{BB962C8B-B14F-4D97-AF65-F5344CB8AC3E}">
        <p14:creationId xmlns:p14="http://schemas.microsoft.com/office/powerpoint/2010/main" val="133429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19" y="1229996"/>
            <a:ext cx="11077303" cy="3046988"/>
          </a:xfrm>
          <a:prstGeom prst="rect">
            <a:avLst/>
          </a:prstGeom>
          <a:noFill/>
        </p:spPr>
        <p:txBody>
          <a:bodyPr wrap="square" rtlCol="0">
            <a:spAutoFit/>
          </a:bodyPr>
          <a:lstStyle/>
          <a:p>
            <a:r>
              <a:rPr lang="en-US" sz="3200" b="1" dirty="0">
                <a:solidFill>
                  <a:schemeClr val="accent1"/>
                </a:solidFill>
                <a:latin typeface="Cambria" panose="02040503050406030204" pitchFamily="18" charset="0"/>
              </a:rPr>
              <a:t>44</a:t>
            </a:r>
            <a:r>
              <a:rPr lang="en-US" sz="3200" b="1" dirty="0">
                <a:solidFill>
                  <a:schemeClr val="bg1"/>
                </a:solidFill>
                <a:latin typeface="Cambria" panose="02040503050406030204" pitchFamily="18" charset="0"/>
              </a:rPr>
              <a:t> So, leaving them again, he went away and prayed for the third time, saying the same words again. </a:t>
            </a:r>
          </a:p>
          <a:p>
            <a:r>
              <a:rPr lang="en-US" sz="3200" b="1" dirty="0">
                <a:solidFill>
                  <a:schemeClr val="accent1"/>
                </a:solidFill>
                <a:latin typeface="Cambria" panose="02040503050406030204" pitchFamily="18" charset="0"/>
              </a:rPr>
              <a:t>45 </a:t>
            </a:r>
            <a:r>
              <a:rPr lang="en-US" sz="3200" b="1" dirty="0">
                <a:solidFill>
                  <a:schemeClr val="bg1"/>
                </a:solidFill>
                <a:latin typeface="Cambria" panose="02040503050406030204" pitchFamily="18" charset="0"/>
              </a:rPr>
              <a:t>Then he came to the disciples and said to them, “Sleep and take your rest later on. See, the hour is at hand, and the Son of Man is betrayed into the hands of sinners. </a:t>
            </a:r>
          </a:p>
          <a:p>
            <a:r>
              <a:rPr lang="en-US" sz="3200" b="1" dirty="0">
                <a:solidFill>
                  <a:schemeClr val="accent1"/>
                </a:solidFill>
                <a:latin typeface="Cambria" panose="02040503050406030204" pitchFamily="18" charset="0"/>
              </a:rPr>
              <a:t>46</a:t>
            </a:r>
            <a:r>
              <a:rPr lang="en-US" sz="3200" b="1" dirty="0">
                <a:solidFill>
                  <a:schemeClr val="bg1"/>
                </a:solidFill>
                <a:latin typeface="Cambria" panose="02040503050406030204" pitchFamily="18" charset="0"/>
              </a:rPr>
              <a:t> Rise, let us be going; see, my betrayer is at hand.”</a:t>
            </a:r>
          </a:p>
        </p:txBody>
      </p:sp>
      <p:sp>
        <p:nvSpPr>
          <p:cNvPr id="10" name="TextBox 9"/>
          <p:cNvSpPr txBox="1"/>
          <p:nvPr/>
        </p:nvSpPr>
        <p:spPr>
          <a:xfrm>
            <a:off x="426719" y="524603"/>
            <a:ext cx="11077303" cy="584775"/>
          </a:xfrm>
          <a:prstGeom prst="rect">
            <a:avLst/>
          </a:prstGeom>
          <a:noFill/>
        </p:spPr>
        <p:txBody>
          <a:bodyPr wrap="square" rtlCol="0">
            <a:spAutoFit/>
          </a:bodyPr>
          <a:lstStyle/>
          <a:p>
            <a:r>
              <a:rPr lang="en-US" sz="3200" b="1" dirty="0">
                <a:solidFill>
                  <a:schemeClr val="accent1"/>
                </a:solidFill>
                <a:effectLst>
                  <a:outerShdw blurRad="50800" dist="38100" dir="10800000" algn="r" rotWithShape="0">
                    <a:prstClr val="black">
                      <a:alpha val="40000"/>
                    </a:prstClr>
                  </a:outerShdw>
                </a:effectLst>
                <a:latin typeface="Cambria" panose="02040503050406030204" pitchFamily="18" charset="0"/>
              </a:rPr>
              <a:t>Matthew 26:36-46 English Standard Version</a:t>
            </a:r>
          </a:p>
        </p:txBody>
      </p:sp>
    </p:spTree>
    <p:extLst>
      <p:ext uri="{BB962C8B-B14F-4D97-AF65-F5344CB8AC3E}">
        <p14:creationId xmlns:p14="http://schemas.microsoft.com/office/powerpoint/2010/main" val="3966416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4150</TotalTime>
  <Words>971</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314</cp:revision>
  <cp:lastPrinted>2017-04-09T13:15:05Z</cp:lastPrinted>
  <dcterms:created xsi:type="dcterms:W3CDTF">2016-02-28T13:11:20Z</dcterms:created>
  <dcterms:modified xsi:type="dcterms:W3CDTF">2017-04-09T13:32:32Z</dcterms:modified>
</cp:coreProperties>
</file>