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392" r:id="rId3"/>
    <p:sldId id="393" r:id="rId4"/>
    <p:sldId id="394" r:id="rId5"/>
    <p:sldId id="395" r:id="rId6"/>
    <p:sldId id="387" r:id="rId7"/>
    <p:sldId id="396" r:id="rId8"/>
    <p:sldId id="397" r:id="rId9"/>
    <p:sldId id="398" r:id="rId10"/>
    <p:sldId id="37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4/2/2017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4/2/2017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4031873"/>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27</a:t>
            </a:r>
            <a:r>
              <a:rPr lang="en-US" sz="3200" b="1" dirty="0">
                <a:solidFill>
                  <a:schemeClr val="bg1"/>
                </a:solidFill>
                <a:latin typeface="Cambria" panose="02040503050406030204" pitchFamily="18" charset="0"/>
              </a:rPr>
              <a:t> Jesus and his disciples left Galilee and went up to the villages near Caesarea Philippi. As they were walking along, he asked them, “Who do people say I am?”</a:t>
            </a:r>
          </a:p>
          <a:p>
            <a:r>
              <a:rPr lang="en-US" sz="3200" b="1" dirty="0">
                <a:solidFill>
                  <a:schemeClr val="accent1"/>
                </a:solidFill>
                <a:latin typeface="Cambria" panose="02040503050406030204" pitchFamily="18" charset="0"/>
              </a:rPr>
              <a:t>28 </a:t>
            </a:r>
            <a:r>
              <a:rPr lang="en-US" sz="3200" b="1" dirty="0">
                <a:solidFill>
                  <a:schemeClr val="bg1"/>
                </a:solidFill>
                <a:latin typeface="Cambria" panose="02040503050406030204" pitchFamily="18" charset="0"/>
              </a:rPr>
              <a:t>“Well,” they replied, “some say John the Baptist, some say Elijah, and others say you are one of the other prophets.”</a:t>
            </a:r>
          </a:p>
          <a:p>
            <a:r>
              <a:rPr lang="en-US" sz="3200" b="1" dirty="0">
                <a:solidFill>
                  <a:schemeClr val="accent1"/>
                </a:solidFill>
                <a:latin typeface="Cambria" panose="02040503050406030204" pitchFamily="18" charset="0"/>
              </a:rPr>
              <a:t>29</a:t>
            </a:r>
            <a:r>
              <a:rPr lang="en-US" sz="3200" b="1" dirty="0">
                <a:solidFill>
                  <a:schemeClr val="bg1"/>
                </a:solidFill>
                <a:latin typeface="Cambria" panose="02040503050406030204" pitchFamily="18" charset="0"/>
              </a:rPr>
              <a:t> Then he asked them, “But who do you say I am?”</a:t>
            </a:r>
          </a:p>
          <a:p>
            <a:r>
              <a:rPr lang="en-US" sz="3200" b="1" dirty="0">
                <a:solidFill>
                  <a:schemeClr val="bg1"/>
                </a:solidFill>
                <a:latin typeface="Cambria" panose="02040503050406030204" pitchFamily="18" charset="0"/>
              </a:rPr>
              <a:t>Peter replied, “You are the Messiah.”</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John 15:1-16 English Standard Version</a:t>
            </a:r>
          </a:p>
        </p:txBody>
      </p:sp>
    </p:spTree>
    <p:extLst>
      <p:ext uri="{BB962C8B-B14F-4D97-AF65-F5344CB8AC3E}">
        <p14:creationId xmlns:p14="http://schemas.microsoft.com/office/powerpoint/2010/main" val="209969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30</a:t>
            </a:r>
            <a:r>
              <a:rPr lang="en-US" sz="3200" b="1" dirty="0">
                <a:solidFill>
                  <a:schemeClr val="bg1"/>
                </a:solidFill>
                <a:latin typeface="Cambria" panose="02040503050406030204" pitchFamily="18" charset="0"/>
              </a:rPr>
              <a:t> But Jesus warned them not to tell anyone about him.</a:t>
            </a:r>
          </a:p>
          <a:p>
            <a:r>
              <a:rPr lang="en-US" sz="3200" b="1" dirty="0">
                <a:solidFill>
                  <a:schemeClr val="bg1"/>
                </a:solidFill>
                <a:latin typeface="Cambria" panose="02040503050406030204" pitchFamily="18" charset="0"/>
              </a:rPr>
              <a:t>Jesus Predicts His Death</a:t>
            </a:r>
          </a:p>
          <a:p>
            <a:r>
              <a:rPr lang="en-US" sz="3200" b="1" dirty="0">
                <a:solidFill>
                  <a:schemeClr val="accent1"/>
                </a:solidFill>
                <a:latin typeface="Cambria" panose="02040503050406030204" pitchFamily="18" charset="0"/>
              </a:rPr>
              <a:t>31</a:t>
            </a:r>
            <a:r>
              <a:rPr lang="en-US" sz="3200" b="1" dirty="0">
                <a:solidFill>
                  <a:schemeClr val="bg1"/>
                </a:solidFill>
                <a:latin typeface="Cambria" panose="02040503050406030204" pitchFamily="18" charset="0"/>
              </a:rPr>
              <a:t> Then Jesus began to tell them that the Son of Man must suffer many terrible things and be rejected by the elders, the leading priests, and the teachers of religious law. He would be killed, but three days later he would rise from the dead. </a:t>
            </a:r>
          </a:p>
          <a:p>
            <a:r>
              <a:rPr lang="en-US" sz="3200" b="1" dirty="0">
                <a:solidFill>
                  <a:schemeClr val="accent1"/>
                </a:solidFill>
                <a:latin typeface="Cambria" panose="02040503050406030204" pitchFamily="18" charset="0"/>
              </a:rPr>
              <a:t>32</a:t>
            </a:r>
            <a:r>
              <a:rPr lang="en-US" sz="3200" b="1" dirty="0">
                <a:solidFill>
                  <a:schemeClr val="bg1"/>
                </a:solidFill>
                <a:latin typeface="Cambria" panose="02040503050406030204" pitchFamily="18" charset="0"/>
              </a:rPr>
              <a:t> As he talked about this openly with his disciples, Peter took him aside and began to reprimand him for saying such things.</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John 15:1-16 English Standard Version</a:t>
            </a:r>
          </a:p>
        </p:txBody>
      </p:sp>
    </p:spTree>
    <p:extLst>
      <p:ext uri="{BB962C8B-B14F-4D97-AF65-F5344CB8AC3E}">
        <p14:creationId xmlns:p14="http://schemas.microsoft.com/office/powerpoint/2010/main" val="360985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33</a:t>
            </a:r>
            <a:r>
              <a:rPr lang="en-US" sz="3200" b="1" dirty="0">
                <a:solidFill>
                  <a:schemeClr val="bg1"/>
                </a:solidFill>
                <a:latin typeface="Cambria" panose="02040503050406030204" pitchFamily="18" charset="0"/>
              </a:rPr>
              <a:t> Jesus turned around and looked at his disciples, then reprimanded Peter. “Get away from me, Satan!” he said. “You are seeing things merely from a human point of view, not from God’s.”</a:t>
            </a:r>
          </a:p>
          <a:p>
            <a:r>
              <a:rPr lang="en-US" sz="3200" b="1" dirty="0">
                <a:solidFill>
                  <a:schemeClr val="accent1"/>
                </a:solidFill>
                <a:latin typeface="Cambria" panose="02040503050406030204" pitchFamily="18" charset="0"/>
              </a:rPr>
              <a:t>34</a:t>
            </a:r>
            <a:r>
              <a:rPr lang="en-US" sz="3200" b="1" dirty="0">
                <a:solidFill>
                  <a:schemeClr val="bg1"/>
                </a:solidFill>
                <a:latin typeface="Cambria" panose="02040503050406030204" pitchFamily="18" charset="0"/>
              </a:rPr>
              <a:t> Then, calling the crowd to join his disciples, he said, “If any of you wants to be my follower, you must give up your own way, take up your cross, and follow me. </a:t>
            </a:r>
          </a:p>
          <a:p>
            <a:r>
              <a:rPr lang="en-US" sz="3200" b="1" dirty="0">
                <a:solidFill>
                  <a:schemeClr val="accent1"/>
                </a:solidFill>
                <a:latin typeface="Cambria" panose="02040503050406030204" pitchFamily="18" charset="0"/>
              </a:rPr>
              <a:t>35</a:t>
            </a:r>
            <a:r>
              <a:rPr lang="en-US" sz="3200" b="1" dirty="0">
                <a:solidFill>
                  <a:schemeClr val="bg1"/>
                </a:solidFill>
                <a:latin typeface="Cambria" panose="02040503050406030204" pitchFamily="18" charset="0"/>
              </a:rPr>
              <a:t> If you try to hang on to your life, you will lose it. But if you give up your life for my sake and for the sake of the Good News, you will save it.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John 15:1-16 English Standard Version</a:t>
            </a:r>
          </a:p>
        </p:txBody>
      </p:sp>
    </p:spTree>
    <p:extLst>
      <p:ext uri="{BB962C8B-B14F-4D97-AF65-F5344CB8AC3E}">
        <p14:creationId xmlns:p14="http://schemas.microsoft.com/office/powerpoint/2010/main" val="274171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3539430"/>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36</a:t>
            </a:r>
            <a:r>
              <a:rPr lang="en-US" sz="3200" b="1" dirty="0">
                <a:solidFill>
                  <a:schemeClr val="bg1"/>
                </a:solidFill>
                <a:latin typeface="Cambria" panose="02040503050406030204" pitchFamily="18" charset="0"/>
              </a:rPr>
              <a:t> And what do you benefit if you gain the whole world but lose your own soul? </a:t>
            </a:r>
          </a:p>
          <a:p>
            <a:r>
              <a:rPr lang="en-US" sz="3200" b="1" dirty="0">
                <a:solidFill>
                  <a:schemeClr val="accent1"/>
                </a:solidFill>
                <a:latin typeface="Cambria" panose="02040503050406030204" pitchFamily="18" charset="0"/>
              </a:rPr>
              <a:t>37</a:t>
            </a:r>
            <a:r>
              <a:rPr lang="en-US" sz="3200" b="1" dirty="0">
                <a:solidFill>
                  <a:schemeClr val="bg1"/>
                </a:solidFill>
                <a:latin typeface="Cambria" panose="02040503050406030204" pitchFamily="18" charset="0"/>
              </a:rPr>
              <a:t> Is anything worth more than your soul? </a:t>
            </a:r>
          </a:p>
          <a:p>
            <a:r>
              <a:rPr lang="en-US" sz="3200" b="1" dirty="0">
                <a:solidFill>
                  <a:schemeClr val="accent1"/>
                </a:solidFill>
                <a:latin typeface="Cambria" panose="02040503050406030204" pitchFamily="18" charset="0"/>
              </a:rPr>
              <a:t>38</a:t>
            </a:r>
            <a:r>
              <a:rPr lang="en-US" sz="3200" b="1" dirty="0">
                <a:solidFill>
                  <a:schemeClr val="bg1"/>
                </a:solidFill>
                <a:latin typeface="Cambria" panose="02040503050406030204" pitchFamily="18" charset="0"/>
              </a:rPr>
              <a:t> If anyone is ashamed of me and my message in these adulterous and sinful days, the Son of Man will be ashamed of that person when he returns in the glory of his Father with the holy angels.”</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John 15:1-16 English Standard Version</a:t>
            </a:r>
          </a:p>
        </p:txBody>
      </p:sp>
    </p:spTree>
    <p:extLst>
      <p:ext uri="{BB962C8B-B14F-4D97-AF65-F5344CB8AC3E}">
        <p14:creationId xmlns:p14="http://schemas.microsoft.com/office/powerpoint/2010/main" val="107625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1958820"/>
            <a:ext cx="10136841" cy="3200876"/>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You must know and confess </a:t>
            </a:r>
            <a:r>
              <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who Jesus is </a:t>
            </a:r>
          </a:p>
          <a:p>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a:p>
            <a:r>
              <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rPr>
              <a:t>(Mark 8:27-30)</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It Means to Follow Jesus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2633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039503"/>
            <a:ext cx="10136841" cy="2985433"/>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You must accept </a:t>
            </a:r>
            <a:r>
              <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God's ways </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and point of view</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a:p>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a:p>
            <a:r>
              <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rPr>
              <a:t>(Mark 8:31-33)</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It Means to Follow Jesus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95832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1896067"/>
            <a:ext cx="10136841" cy="381642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You must accept Jesus' call to </a:t>
            </a:r>
            <a:r>
              <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deny self </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and </a:t>
            </a:r>
            <a:r>
              <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take up your cross</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 </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a:p>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a:p>
            <a:r>
              <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rPr>
              <a:t>(Mark 8:34-38)</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It Means to Follow Jesus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13245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5391069" y="607917"/>
            <a:ext cx="6074790" cy="1862048"/>
          </a:xfrm>
          <a:prstGeom prst="rect">
            <a:avLst/>
          </a:prstGeom>
          <a:solidFill>
            <a:schemeClr val="tx1"/>
          </a:solidFill>
        </p:spPr>
        <p:txBody>
          <a:bodyPr wrap="square" rtlCol="0">
            <a:spAutoFit/>
          </a:bodyPr>
          <a:lstStyle/>
          <a:p>
            <a:r>
              <a:rPr lang="en-US" sz="11500" dirty="0">
                <a:ln w="15875">
                  <a:solidFill>
                    <a:schemeClr val="bg1"/>
                  </a:solidFill>
                </a:ln>
                <a:solidFill>
                  <a:schemeClr val="accent1"/>
                </a:solidFill>
                <a:effectLst>
                  <a:outerShdw blurRad="38100" dist="38100" dir="2700000" algn="tl">
                    <a:srgbClr val="000000">
                      <a:alpha val="43137"/>
                    </a:srgbClr>
                  </a:outerShdw>
                </a:effectLst>
                <a:latin typeface="AR BERKLEY" panose="02000000000000000000" pitchFamily="2" charset="0"/>
              </a:rPr>
              <a:t>Life</a:t>
            </a:r>
            <a:r>
              <a:rPr lang="en-US" sz="9600" dirty="0">
                <a:ln w="15875">
                  <a:solidFill>
                    <a:schemeClr val="bg1"/>
                  </a:solidFill>
                </a:ln>
                <a:solidFill>
                  <a:schemeClr val="accent1"/>
                </a:solidFill>
                <a:effectLst>
                  <a:outerShdw blurRad="38100" dist="38100" dir="2700000" algn="tl">
                    <a:srgbClr val="000000">
                      <a:alpha val="43137"/>
                    </a:srgbClr>
                  </a:outerShdw>
                </a:effectLst>
                <a:latin typeface="AR BERKLEY" panose="02000000000000000000" pitchFamily="2" charset="0"/>
              </a:rPr>
              <a:t> Story</a:t>
            </a: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solidFill>
            <a:srgbClr val="0070C0"/>
          </a:solid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2114" t="13202" b="23660"/>
          <a:stretch/>
        </p:blipFill>
        <p:spPr>
          <a:xfrm>
            <a:off x="222656" y="286006"/>
            <a:ext cx="4446495" cy="4805947"/>
          </a:xfrm>
          <a:prstGeom prst="rect">
            <a:avLst/>
          </a:prstGeom>
        </p:spPr>
      </p:pic>
      <p:sp>
        <p:nvSpPr>
          <p:cNvPr id="15" name="TextBox 14"/>
          <p:cNvSpPr txBox="1"/>
          <p:nvPr/>
        </p:nvSpPr>
        <p:spPr>
          <a:xfrm>
            <a:off x="1068621" y="5171179"/>
            <a:ext cx="3528813" cy="1323439"/>
          </a:xfrm>
          <a:prstGeom prst="rect">
            <a:avLst/>
          </a:prstGeom>
          <a:solidFill>
            <a:schemeClr val="tx1"/>
          </a:solidFill>
        </p:spPr>
        <p:txBody>
          <a:bodyPr wrap="square" rtlCol="0">
            <a:spAutoFit/>
          </a:bodyPr>
          <a:lstStyle/>
          <a:p>
            <a:r>
              <a:rPr lang="en-US" sz="8000" dirty="0">
                <a:solidFill>
                  <a:schemeClr val="bg1"/>
                </a:solidFill>
                <a:latin typeface="AR BERKLEY" panose="02000000000000000000" pitchFamily="2" charset="0"/>
              </a:rPr>
              <a:t>Amber</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849" y="3392830"/>
            <a:ext cx="2007546" cy="3101788"/>
          </a:xfrm>
          <a:prstGeom prst="rect">
            <a:avLst/>
          </a:prstGeom>
        </p:spPr>
      </p:pic>
    </p:spTree>
    <p:extLst>
      <p:ext uri="{BB962C8B-B14F-4D97-AF65-F5344CB8AC3E}">
        <p14:creationId xmlns:p14="http://schemas.microsoft.com/office/powerpoint/2010/main" val="191922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110</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 BERKLEY</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291</cp:revision>
  <cp:lastPrinted>2017-04-02T13:33:51Z</cp:lastPrinted>
  <dcterms:created xsi:type="dcterms:W3CDTF">2016-02-28T13:11:20Z</dcterms:created>
  <dcterms:modified xsi:type="dcterms:W3CDTF">2017-04-02T13:33:51Z</dcterms:modified>
</cp:coreProperties>
</file>